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2"/>
  </p:notesMasterIdLst>
  <p:sldIdLst>
    <p:sldId id="263" r:id="rId3"/>
    <p:sldId id="308" r:id="rId4"/>
    <p:sldId id="429" r:id="rId5"/>
    <p:sldId id="430" r:id="rId6"/>
    <p:sldId id="256" r:id="rId7"/>
    <p:sldId id="259" r:id="rId8"/>
    <p:sldId id="333" r:id="rId9"/>
    <p:sldId id="267" r:id="rId10"/>
    <p:sldId id="326" r:id="rId11"/>
    <p:sldId id="303" r:id="rId12"/>
    <p:sldId id="332" r:id="rId13"/>
    <p:sldId id="328" r:id="rId14"/>
    <p:sldId id="300" r:id="rId15"/>
    <p:sldId id="301" r:id="rId16"/>
    <p:sldId id="304" r:id="rId17"/>
    <p:sldId id="273" r:id="rId18"/>
    <p:sldId id="431" r:id="rId19"/>
    <p:sldId id="334" r:id="rId20"/>
    <p:sldId id="327" r:id="rId21"/>
    <p:sldId id="340" r:id="rId22"/>
    <p:sldId id="388" r:id="rId23"/>
    <p:sldId id="390" r:id="rId24"/>
    <p:sldId id="374" r:id="rId25"/>
    <p:sldId id="348" r:id="rId26"/>
    <p:sldId id="375" r:id="rId27"/>
    <p:sldId id="394" r:id="rId28"/>
    <p:sldId id="391" r:id="rId29"/>
    <p:sldId id="395" r:id="rId30"/>
    <p:sldId id="392" r:id="rId31"/>
    <p:sldId id="396" r:id="rId32"/>
    <p:sldId id="393" r:id="rId33"/>
    <p:sldId id="397" r:id="rId34"/>
    <p:sldId id="349" r:id="rId35"/>
    <p:sldId id="376" r:id="rId36"/>
    <p:sldId id="409" r:id="rId37"/>
    <p:sldId id="398" r:id="rId38"/>
    <p:sldId id="399" r:id="rId39"/>
    <p:sldId id="400" r:id="rId40"/>
    <p:sldId id="401" r:id="rId41"/>
    <p:sldId id="402" r:id="rId42"/>
    <p:sldId id="403" r:id="rId43"/>
    <p:sldId id="406" r:id="rId44"/>
    <p:sldId id="341" r:id="rId45"/>
    <p:sldId id="377" r:id="rId46"/>
    <p:sldId id="404" r:id="rId47"/>
    <p:sldId id="405" r:id="rId48"/>
    <p:sldId id="412" r:id="rId49"/>
    <p:sldId id="410" r:id="rId50"/>
    <p:sldId id="407" r:id="rId51"/>
    <p:sldId id="350" r:id="rId52"/>
    <p:sldId id="378" r:id="rId53"/>
    <p:sldId id="414" r:id="rId54"/>
    <p:sldId id="432" r:id="rId55"/>
    <p:sldId id="342" r:id="rId56"/>
    <p:sldId id="408" r:id="rId57"/>
    <p:sldId id="422" r:id="rId58"/>
    <p:sldId id="423" r:id="rId59"/>
    <p:sldId id="411" r:id="rId60"/>
    <p:sldId id="379" r:id="rId61"/>
    <p:sldId id="351" r:id="rId62"/>
    <p:sldId id="380" r:id="rId63"/>
    <p:sldId id="415" r:id="rId64"/>
    <p:sldId id="416" r:id="rId65"/>
    <p:sldId id="417" r:id="rId66"/>
    <p:sldId id="346" r:id="rId67"/>
    <p:sldId id="426" r:id="rId68"/>
    <p:sldId id="418" r:id="rId69"/>
    <p:sldId id="352" r:id="rId70"/>
    <p:sldId id="420" r:id="rId71"/>
    <p:sldId id="382" r:id="rId72"/>
    <p:sldId id="419" r:id="rId73"/>
    <p:sldId id="347" r:id="rId74"/>
    <p:sldId id="383" r:id="rId75"/>
    <p:sldId id="427" r:id="rId76"/>
    <p:sldId id="421" r:id="rId77"/>
    <p:sldId id="353" r:id="rId78"/>
    <p:sldId id="384" r:id="rId79"/>
    <p:sldId id="381" r:id="rId80"/>
    <p:sldId id="354" r:id="rId81"/>
    <p:sldId id="385" r:id="rId82"/>
    <p:sldId id="357" r:id="rId83"/>
    <p:sldId id="386" r:id="rId84"/>
    <p:sldId id="358" r:id="rId85"/>
    <p:sldId id="387" r:id="rId86"/>
    <p:sldId id="425" r:id="rId87"/>
    <p:sldId id="424" r:id="rId88"/>
    <p:sldId id="433" r:id="rId89"/>
    <p:sldId id="322" r:id="rId90"/>
    <p:sldId id="323" r:id="rId91"/>
    <p:sldId id="355" r:id="rId92"/>
    <p:sldId id="434" r:id="rId93"/>
    <p:sldId id="435" r:id="rId94"/>
    <p:sldId id="437" r:id="rId95"/>
    <p:sldId id="436" r:id="rId96"/>
    <p:sldId id="356" r:id="rId97"/>
    <p:sldId id="428" r:id="rId98"/>
    <p:sldId id="278" r:id="rId99"/>
    <p:sldId id="317" r:id="rId100"/>
    <p:sldId id="318" r:id="rId10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6666FF"/>
    <a:srgbClr val="0099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9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10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C264C-A2A2-49CB-9917-FFCCC376903E}" type="datetimeFigureOut">
              <a:rPr lang="it-IT" smtClean="0"/>
              <a:t>22/09/2016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557FF-26A4-43B2-9FE3-084333D4E6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7212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22/09/2016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9944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22/09/2016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24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22/09/2016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7186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22/09/2016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78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22/09/2016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89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22/09/2016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285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22/09/2016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02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22/09/2016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65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22/09/2016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98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22/09/2016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74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22/09/2016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5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22/09/2016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25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22/09/2016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89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22/09/2016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58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22/09/2016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359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22/09/2016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61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22/09/2016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18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22/09/2016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7335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22/09/2016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4903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22/09/2016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75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22/09/2016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83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2D9F-C4B2-4F94-A08D-87E72AB93D43}" type="datetimeFigureOut">
              <a:rPr lang="it-IT" smtClean="0"/>
              <a:t>22/09/2016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244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42D9F-C4B2-4F94-A08D-87E72AB93D43}" type="datetimeFigureOut">
              <a:rPr lang="it-IT" smtClean="0"/>
              <a:t>22/09/2016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6A4F1-10DA-4F8A-9DD9-B0EC2156C4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62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22/09/2016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899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8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5.jpeg"/><Relationship Id="rId7" Type="http://schemas.openxmlformats.org/officeDocument/2006/relationships/image" Target="../media/image17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22000">
              <a:srgbClr val="0A128C"/>
            </a:gs>
            <a:gs pos="7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543320" y="144131"/>
            <a:ext cx="7992888" cy="1258765"/>
            <a:chOff x="597912" y="144131"/>
            <a:chExt cx="7992888" cy="1258765"/>
          </a:xfrm>
        </p:grpSpPr>
        <p:grpSp>
          <p:nvGrpSpPr>
            <p:cNvPr id="2" name="Gruppo 1"/>
            <p:cNvGrpSpPr/>
            <p:nvPr/>
          </p:nvGrpSpPr>
          <p:grpSpPr>
            <a:xfrm>
              <a:off x="732968" y="226019"/>
              <a:ext cx="7687813" cy="1110981"/>
              <a:chOff x="64500" y="28560"/>
              <a:chExt cx="7687813" cy="1110981"/>
            </a:xfrm>
          </p:grpSpPr>
          <p:pic>
            <p:nvPicPr>
              <p:cNvPr id="11266" name="Picture 2" descr="http://www.strozzipalacehotel.com/picture/upload/Image/Firenze-bynight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672" y="28560"/>
                <a:ext cx="3456384" cy="11109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00" y="48391"/>
                <a:ext cx="1483164" cy="10911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7944" y="48392"/>
                <a:ext cx="2594369" cy="10428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" name="Rettangolo 4"/>
            <p:cNvSpPr/>
            <p:nvPr/>
          </p:nvSpPr>
          <p:spPr>
            <a:xfrm>
              <a:off x="597912" y="144131"/>
              <a:ext cx="7992888" cy="1258765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3" y="1556792"/>
            <a:ext cx="878497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>
                <a:solidFill>
                  <a:srgbClr val="FFFF99"/>
                </a:solidFill>
                <a:latin typeface="Comic Sans MS" pitchFamily="66" charset="0"/>
              </a:rPr>
              <a:t>Project LIFE13 ENV/IT/000461</a:t>
            </a:r>
          </a:p>
          <a:p>
            <a:pPr algn="ctr"/>
            <a:endParaRPr lang="it-IT" sz="2800" b="1">
              <a:solidFill>
                <a:prstClr val="white"/>
              </a:solidFill>
              <a:latin typeface="Comic Sans MS" pitchFamily="66" charset="0"/>
            </a:endParaRPr>
          </a:p>
          <a:p>
            <a:pPr algn="ctr"/>
            <a:r>
              <a:rPr lang="en-US" sz="2600" b="1">
                <a:solidFill>
                  <a:prstClr val="white"/>
                </a:solidFill>
                <a:latin typeface="Comic Sans MS" pitchFamily="66" charset="0"/>
              </a:rPr>
              <a:t>“</a:t>
            </a:r>
            <a:r>
              <a:rPr lang="en-US" sz="2600" b="1" smtClean="0">
                <a:solidFill>
                  <a:prstClr val="white"/>
                </a:solidFill>
                <a:latin typeface="Comic Sans MS" pitchFamily="66" charset="0"/>
              </a:rPr>
              <a:t>Environmentally </a:t>
            </a:r>
            <a:r>
              <a:rPr lang="en-US" sz="2600" b="1">
                <a:solidFill>
                  <a:prstClr val="white"/>
                </a:solidFill>
                <a:latin typeface="Comic Sans MS" pitchFamily="66" charset="0"/>
              </a:rPr>
              <a:t>friendly biomolecules from agricultural wastes as substitutes</a:t>
            </a:r>
          </a:p>
          <a:p>
            <a:pPr algn="ctr"/>
            <a:r>
              <a:rPr lang="en-US" sz="2600" b="1">
                <a:solidFill>
                  <a:prstClr val="white"/>
                </a:solidFill>
                <a:latin typeface="Comic Sans MS" pitchFamily="66" charset="0"/>
              </a:rPr>
              <a:t>of pesticides for plant diseases control”</a:t>
            </a:r>
          </a:p>
          <a:p>
            <a:pPr algn="ctr"/>
            <a:endParaRPr lang="en-US" sz="2800" b="1">
              <a:solidFill>
                <a:prstClr val="white"/>
              </a:solidFill>
              <a:latin typeface="Comic Sans MS" pitchFamily="66" charset="0"/>
            </a:endParaRPr>
          </a:p>
          <a:p>
            <a:pPr algn="ctr"/>
            <a:r>
              <a:rPr lang="en-US" sz="3200" b="1">
                <a:solidFill>
                  <a:prstClr val="white"/>
                </a:solidFill>
                <a:latin typeface="Comic Sans MS" pitchFamily="66" charset="0"/>
              </a:rPr>
              <a:t>“EVERGREEN”</a:t>
            </a:r>
            <a:endParaRPr lang="it-IT" sz="2800" b="1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190200" y="4725144"/>
            <a:ext cx="27363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>
                <a:solidFill>
                  <a:srgbClr val="FFFF00"/>
                </a:solidFill>
              </a:rPr>
              <a:t>Start: 01/10/2014</a:t>
            </a:r>
          </a:p>
          <a:p>
            <a:pPr algn="ctr"/>
            <a:r>
              <a:rPr lang="it-IT" sz="2400" b="1">
                <a:solidFill>
                  <a:srgbClr val="FFFF00"/>
                </a:solidFill>
              </a:rPr>
              <a:t>End: </a:t>
            </a:r>
            <a:r>
              <a:rPr lang="it-IT" sz="2400" b="1" smtClean="0">
                <a:solidFill>
                  <a:srgbClr val="FFFF00"/>
                </a:solidFill>
              </a:rPr>
              <a:t>30/09/2016</a:t>
            </a:r>
            <a:endParaRPr lang="it-IT" sz="2400">
              <a:solidFill>
                <a:srgbClr val="FFFF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894290" y="5589240"/>
            <a:ext cx="3327449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b="1">
                <a:solidFill>
                  <a:srgbClr val="1F497D">
                    <a:lumMod val="40000"/>
                    <a:lumOff val="60000"/>
                  </a:srgbClr>
                </a:solidFill>
              </a:rPr>
              <a:t>EVERGREEN </a:t>
            </a:r>
            <a:r>
              <a:rPr lang="it-IT" b="1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 </a:t>
            </a:r>
            <a:r>
              <a:rPr lang="it-IT" b="1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24</a:t>
            </a:r>
            <a:r>
              <a:rPr lang="it-IT" b="1" baseline="30000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th </a:t>
            </a:r>
            <a:r>
              <a:rPr lang="it-IT" b="1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month Meeting</a:t>
            </a:r>
            <a:endParaRPr lang="it-IT" b="1" smtClean="0">
              <a:solidFill>
                <a:srgbClr val="1F497D">
                  <a:lumMod val="40000"/>
                  <a:lumOff val="60000"/>
                </a:srgbClr>
              </a:solidFill>
            </a:endParaRPr>
          </a:p>
          <a:p>
            <a:pPr algn="ctr"/>
            <a:r>
              <a:rPr lang="it-IT" b="1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2016, </a:t>
            </a:r>
            <a:r>
              <a:rPr lang="it-IT" b="1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September 23</a:t>
            </a:r>
            <a:r>
              <a:rPr lang="it-IT" b="1" baseline="30000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rd</a:t>
            </a:r>
            <a:endParaRPr lang="it-IT" b="1" baseline="30000">
              <a:solidFill>
                <a:srgbClr val="1F497D">
                  <a:lumMod val="40000"/>
                  <a:lumOff val="60000"/>
                </a:srgbClr>
              </a:solidFill>
            </a:endParaRPr>
          </a:p>
          <a:p>
            <a:pPr algn="ctr"/>
            <a:r>
              <a:rPr lang="it-IT" b="1" smtClean="0">
                <a:solidFill>
                  <a:prstClr val="white"/>
                </a:solidFill>
              </a:rPr>
              <a:t>Mondo Verde Casa e Giardino srl</a:t>
            </a:r>
          </a:p>
          <a:p>
            <a:pPr algn="ctr"/>
            <a:r>
              <a:rPr lang="it-IT" b="1" smtClean="0">
                <a:solidFill>
                  <a:prstClr val="white"/>
                </a:solidFill>
              </a:rPr>
              <a:t>Scarperia</a:t>
            </a:r>
            <a:endParaRPr lang="it-IT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8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2D5094"/>
            </a:gs>
            <a:gs pos="6000">
              <a:schemeClr val="bg2">
                <a:tint val="80000"/>
                <a:satMod val="300000"/>
              </a:schemeClr>
            </a:gs>
            <a:gs pos="64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72" y="1196752"/>
            <a:ext cx="8383738" cy="541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uppo 13"/>
          <p:cNvGrpSpPr/>
          <p:nvPr/>
        </p:nvGrpSpPr>
        <p:grpSpPr>
          <a:xfrm>
            <a:off x="611560" y="224516"/>
            <a:ext cx="7887734" cy="900228"/>
            <a:chOff x="247752" y="72008"/>
            <a:chExt cx="8611582" cy="1052736"/>
          </a:xfrm>
        </p:grpSpPr>
        <p:pic>
          <p:nvPicPr>
            <p:cNvPr id="15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sellaDiTesto 17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ttangolo 20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60990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2D5094"/>
            </a:gs>
            <a:gs pos="6000">
              <a:schemeClr val="bg2">
                <a:tint val="80000"/>
                <a:satMod val="300000"/>
              </a:schemeClr>
            </a:gs>
            <a:gs pos="64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72" y="1196752"/>
            <a:ext cx="8383738" cy="541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Connettore 1 11"/>
          <p:cNvCxnSpPr/>
          <p:nvPr/>
        </p:nvCxnSpPr>
        <p:spPr>
          <a:xfrm>
            <a:off x="8532440" y="1922944"/>
            <a:ext cx="0" cy="4680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o 13"/>
          <p:cNvGrpSpPr/>
          <p:nvPr/>
        </p:nvGrpSpPr>
        <p:grpSpPr>
          <a:xfrm>
            <a:off x="611560" y="224516"/>
            <a:ext cx="7887734" cy="900228"/>
            <a:chOff x="247752" y="72008"/>
            <a:chExt cx="8611582" cy="1052736"/>
          </a:xfrm>
        </p:grpSpPr>
        <p:pic>
          <p:nvPicPr>
            <p:cNvPr id="15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sellaDiTesto 17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6609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2D5094"/>
            </a:gs>
            <a:gs pos="6000">
              <a:schemeClr val="bg2">
                <a:tint val="80000"/>
                <a:satMod val="300000"/>
              </a:schemeClr>
            </a:gs>
            <a:gs pos="64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584264" y="1268760"/>
            <a:ext cx="7951944" cy="5400600"/>
            <a:chOff x="1233488" y="982241"/>
            <a:chExt cx="6677025" cy="4075647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1772816"/>
              <a:ext cx="667702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013" y="3514838"/>
              <a:ext cx="6657975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982241"/>
              <a:ext cx="6677025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uppo 12"/>
          <p:cNvGrpSpPr/>
          <p:nvPr/>
        </p:nvGrpSpPr>
        <p:grpSpPr>
          <a:xfrm>
            <a:off x="611560" y="224516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8090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2D5094"/>
            </a:gs>
            <a:gs pos="6000">
              <a:schemeClr val="bg2">
                <a:tint val="80000"/>
                <a:satMod val="300000"/>
              </a:schemeClr>
            </a:gs>
            <a:gs pos="64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584264" y="1268760"/>
            <a:ext cx="7951944" cy="5400600"/>
            <a:chOff x="1233488" y="982241"/>
            <a:chExt cx="6677025" cy="4075647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1772816"/>
              <a:ext cx="667702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013" y="3514838"/>
              <a:ext cx="6657975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982241"/>
              <a:ext cx="6677025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4" name="Connettore 1 13"/>
          <p:cNvCxnSpPr/>
          <p:nvPr/>
        </p:nvCxnSpPr>
        <p:spPr>
          <a:xfrm>
            <a:off x="8316416" y="1922944"/>
            <a:ext cx="0" cy="4680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o 14"/>
          <p:cNvGrpSpPr/>
          <p:nvPr/>
        </p:nvGrpSpPr>
        <p:grpSpPr>
          <a:xfrm>
            <a:off x="611560" y="224516"/>
            <a:ext cx="7887734" cy="900228"/>
            <a:chOff x="247752" y="72008"/>
            <a:chExt cx="8611582" cy="1052736"/>
          </a:xfrm>
        </p:grpSpPr>
        <p:pic>
          <p:nvPicPr>
            <p:cNvPr id="18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sellaDiTesto 19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Rettangolo 23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76068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2D5094"/>
            </a:gs>
            <a:gs pos="6000">
              <a:schemeClr val="bg2">
                <a:tint val="80000"/>
                <a:satMod val="300000"/>
              </a:schemeClr>
            </a:gs>
            <a:gs pos="64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23528" y="1255195"/>
            <a:ext cx="8468707" cy="5283797"/>
            <a:chOff x="364472" y="969507"/>
            <a:chExt cx="8468707" cy="5283797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72" y="1975090"/>
              <a:ext cx="8447660" cy="4278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72" y="969507"/>
              <a:ext cx="8468707" cy="1005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uppo 11"/>
          <p:cNvGrpSpPr/>
          <p:nvPr/>
        </p:nvGrpSpPr>
        <p:grpSpPr>
          <a:xfrm>
            <a:off x="611560" y="224516"/>
            <a:ext cx="7887734" cy="900228"/>
            <a:chOff x="247752" y="72008"/>
            <a:chExt cx="8611582" cy="1052736"/>
          </a:xfrm>
        </p:grpSpPr>
        <p:pic>
          <p:nvPicPr>
            <p:cNvPr id="13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sellaDiTesto 13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ttangolo 17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22696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2D5094"/>
            </a:gs>
            <a:gs pos="6000">
              <a:schemeClr val="bg2">
                <a:tint val="80000"/>
                <a:satMod val="300000"/>
              </a:schemeClr>
            </a:gs>
            <a:gs pos="64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23528" y="1255195"/>
            <a:ext cx="8468707" cy="5283797"/>
            <a:chOff x="364472" y="969507"/>
            <a:chExt cx="8468707" cy="5283797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72" y="1975090"/>
              <a:ext cx="8447660" cy="4278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72" y="969507"/>
              <a:ext cx="8468707" cy="1005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2" name="Connettore 1 11"/>
          <p:cNvCxnSpPr/>
          <p:nvPr/>
        </p:nvCxnSpPr>
        <p:spPr>
          <a:xfrm>
            <a:off x="8559736" y="1827408"/>
            <a:ext cx="0" cy="4680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o 12"/>
          <p:cNvGrpSpPr/>
          <p:nvPr/>
        </p:nvGrpSpPr>
        <p:grpSpPr>
          <a:xfrm>
            <a:off x="611560" y="224516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9822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9000">
              <a:schemeClr val="bg2">
                <a:tint val="80000"/>
                <a:satMod val="300000"/>
              </a:schemeClr>
            </a:gs>
            <a:gs pos="72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3" y="1095977"/>
            <a:ext cx="3781975" cy="571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po 11"/>
          <p:cNvGrpSpPr/>
          <p:nvPr/>
        </p:nvGrpSpPr>
        <p:grpSpPr>
          <a:xfrm>
            <a:off x="611560" y="128980"/>
            <a:ext cx="7887734" cy="900228"/>
            <a:chOff x="247752" y="72008"/>
            <a:chExt cx="8611582" cy="1052736"/>
          </a:xfrm>
        </p:grpSpPr>
        <p:pic>
          <p:nvPicPr>
            <p:cNvPr id="13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sellaDiTesto 13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ttangolo 17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21106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9000">
              <a:schemeClr val="bg2">
                <a:tint val="80000"/>
                <a:satMod val="300000"/>
              </a:schemeClr>
            </a:gs>
            <a:gs pos="72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611560" y="128980"/>
            <a:ext cx="7887734" cy="900228"/>
            <a:chOff x="247752" y="72008"/>
            <a:chExt cx="8611582" cy="1052736"/>
          </a:xfrm>
        </p:grpSpPr>
        <p:pic>
          <p:nvPicPr>
            <p:cNvPr id="13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sellaDiTesto 13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ttangolo 17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65051"/>
            <a:ext cx="8772525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33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9000">
              <a:schemeClr val="bg2">
                <a:tint val="80000"/>
                <a:satMod val="300000"/>
              </a:schemeClr>
            </a:gs>
            <a:gs pos="72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3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sellaDiTesto 13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ttangolo 15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6048672" cy="545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96817" y="5157192"/>
            <a:ext cx="5423455" cy="14981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5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744935"/>
            <a:ext cx="867727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23728" y="1196752"/>
            <a:ext cx="488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FFFF00"/>
                </a:solidFill>
              </a:rPr>
              <a:t>EVERGREEN form for Monthly/Periodical reports </a:t>
            </a:r>
            <a:endParaRPr lang="it-IT" b="1">
              <a:solidFill>
                <a:srgbClr val="FFFF00"/>
              </a:solidFill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26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asellaDiTesto 26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ttangolo 28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60519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22000">
              <a:srgbClr val="0A128C"/>
            </a:gs>
            <a:gs pos="7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3" y="1196752"/>
            <a:ext cx="9015561" cy="454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27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271662"/>
            <a:ext cx="9144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4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B1</a:t>
            </a:r>
            <a:endParaRPr lang="it-IT" sz="54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October 2014 - 3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 March 2015</a:t>
            </a:r>
          </a:p>
          <a:p>
            <a:pPr lvl="0" algn="ctr">
              <a:spcBef>
                <a:spcPct val="0"/>
              </a:spcBef>
            </a:pPr>
            <a:endParaRPr lang="it-IT" sz="2800" b="1">
              <a:solidFill>
                <a:srgbClr val="FFFF00"/>
              </a:solidFill>
              <a:latin typeface="Comic Sans MS" pitchFamily="66" charset="0"/>
            </a:endParaRPr>
          </a:p>
          <a:p>
            <a:pPr lvl="0" algn="ctr">
              <a:spcBef>
                <a:spcPct val="0"/>
              </a:spcBef>
            </a:pPr>
            <a:endParaRPr lang="it-IT" sz="2800" b="1" smtClean="0">
              <a:solidFill>
                <a:srgbClr val="FFFF00"/>
              </a:solidFill>
              <a:latin typeface="Comic Sans MS" pitchFamily="66" charset="0"/>
            </a:endParaRPr>
          </a:p>
          <a:p>
            <a:pPr lvl="0" algn="ctr">
              <a:spcBef>
                <a:spcPct val="0"/>
              </a:spcBef>
            </a:pPr>
            <a:r>
              <a:rPr lang="en-US" sz="2800" b="1">
                <a:latin typeface="Comic Sans MS" pitchFamily="66" charset="0"/>
                <a:ea typeface="+mj-ea"/>
                <a:cs typeface="+mj-cs"/>
              </a:rPr>
              <a:t>Demonstration of the performances of traditional pesticides for the </a:t>
            </a: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control of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bacterial and nematode diseases of plants important for the EU</a:t>
            </a:r>
            <a:r>
              <a:rPr lang="it-IT" sz="2800" b="1" smtClean="0"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endParaRPr lang="it-IT" sz="2800" b="1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6737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041410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2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B1</a:t>
            </a:r>
            <a:endParaRPr lang="it-IT" sz="40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October 2014 - 3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 March 2015</a:t>
            </a:r>
            <a:endParaRPr lang="it-IT" sz="2800" b="1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916832"/>
            <a:ext cx="803910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19410"/>
            <a:ext cx="8040589" cy="2377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n 323" descr="C:\Users\Lab.Carlos III\Desktop\Lola\2014\AFTER Cu PROYECT\Fotos_1\Olivo infectad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16832"/>
            <a:ext cx="4016275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39" y="2228422"/>
            <a:ext cx="8076009" cy="364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140917" y="2107486"/>
            <a:ext cx="8895579" cy="4417858"/>
            <a:chOff x="140917" y="1975192"/>
            <a:chExt cx="8895579" cy="4417858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17" y="1975192"/>
              <a:ext cx="4503091" cy="4417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3506" y="1988840"/>
              <a:ext cx="4442990" cy="4329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Gruppo 17"/>
          <p:cNvGrpSpPr/>
          <p:nvPr/>
        </p:nvGrpSpPr>
        <p:grpSpPr>
          <a:xfrm>
            <a:off x="611560" y="93104"/>
            <a:ext cx="7887734" cy="900228"/>
            <a:chOff x="247752" y="72008"/>
            <a:chExt cx="8611582" cy="1052736"/>
          </a:xfrm>
        </p:grpSpPr>
        <p:pic>
          <p:nvPicPr>
            <p:cNvPr id="20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asellaDiTesto 22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Rettangolo 24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34976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089912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2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B1</a:t>
            </a:r>
            <a:endParaRPr lang="it-IT" sz="40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October 2014 - 3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 March 2015</a:t>
            </a:r>
            <a:endParaRPr lang="it-IT" sz="2800" b="1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18443"/>
            <a:ext cx="4984105" cy="305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24944"/>
            <a:ext cx="4961546" cy="301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145485"/>
            <a:ext cx="7772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12040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13603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980728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2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B1</a:t>
            </a:r>
            <a:endParaRPr lang="it-IT" sz="40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October 2014 - 3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 March 2015</a:t>
            </a:r>
            <a:endParaRPr lang="it-IT" sz="2800" b="1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71983" y="1844824"/>
            <a:ext cx="8925744" cy="4844131"/>
            <a:chOff x="71983" y="1844824"/>
            <a:chExt cx="8925744" cy="484413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3" y="1844824"/>
              <a:ext cx="4860057" cy="3244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3140968"/>
              <a:ext cx="4785767" cy="354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82536"/>
            <a:ext cx="8819654" cy="349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uppo 13"/>
          <p:cNvGrpSpPr/>
          <p:nvPr/>
        </p:nvGrpSpPr>
        <p:grpSpPr>
          <a:xfrm>
            <a:off x="728280" y="71630"/>
            <a:ext cx="7632848" cy="837090"/>
            <a:chOff x="247752" y="72008"/>
            <a:chExt cx="8611582" cy="1052736"/>
          </a:xfrm>
        </p:grpSpPr>
        <p:pic>
          <p:nvPicPr>
            <p:cNvPr id="15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sellaDiTesto 17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ttangolo 22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39865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271662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4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B2</a:t>
            </a:r>
            <a:endParaRPr lang="it-IT" sz="54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  <a:p>
            <a:pPr lvl="0" algn="ctr">
              <a:spcBef>
                <a:spcPct val="0"/>
              </a:spcBef>
            </a:pPr>
            <a:endParaRPr lang="it-IT" sz="2800" b="1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>
                <a:latin typeface="Comic Sans MS" pitchFamily="66" charset="0"/>
                <a:ea typeface="+mj-ea"/>
                <a:cs typeface="+mj-cs"/>
              </a:rPr>
              <a:t>Demonstration of the qualitative and quantitative yields of </a:t>
            </a: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extraction process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for the recovery of high quality polyphenolic molecules from </a:t>
            </a:r>
            <a:endParaRPr lang="en-US" sz="2800" b="1" smtClean="0"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not edible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vegetable biomass and waste at laboratory scale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</a:t>
            </a:r>
            <a:endParaRPr lang="it-IT" sz="2800" b="1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11560" y="93104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2115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147391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B2</a:t>
            </a:r>
            <a:endParaRPr lang="it-IT" sz="36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44" y="1916832"/>
            <a:ext cx="567457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28133" y="78127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80913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980728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B2</a:t>
            </a:r>
            <a:endParaRPr lang="it-IT" sz="36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523285" cy="478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616" y="2948472"/>
            <a:ext cx="5328592" cy="202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5216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9638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435423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B2</a:t>
            </a:r>
            <a:endParaRPr lang="it-IT" sz="36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2204864"/>
            <a:ext cx="6543675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229584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09175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291407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B2</a:t>
            </a:r>
            <a:endParaRPr lang="it-IT" sz="36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754" y="2074496"/>
            <a:ext cx="5615558" cy="469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85507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55679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B2</a:t>
            </a:r>
            <a:endParaRPr lang="it-IT" sz="36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9" y="2564904"/>
            <a:ext cx="845605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368532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99665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22000">
              <a:srgbClr val="0A128C"/>
            </a:gs>
            <a:gs pos="7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56" y="318761"/>
            <a:ext cx="7200799" cy="627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37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435423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B2</a:t>
            </a:r>
            <a:endParaRPr lang="it-IT" sz="36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58" y="2186930"/>
            <a:ext cx="7859722" cy="45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11895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291407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B2</a:t>
            </a:r>
            <a:endParaRPr lang="it-IT" sz="36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97005"/>
            <a:ext cx="6283077" cy="471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76318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219399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B2</a:t>
            </a:r>
            <a:endParaRPr lang="it-IT" sz="36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20" y="1982143"/>
            <a:ext cx="7332344" cy="47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55076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660733"/>
            <a:ext cx="91440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4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B3</a:t>
            </a:r>
            <a:endParaRPr lang="it-IT" sz="54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  <a:p>
            <a:pPr lvl="0" algn="ctr">
              <a:spcBef>
                <a:spcPct val="0"/>
              </a:spcBef>
            </a:pPr>
            <a:endParaRPr lang="it-IT" sz="28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endParaRPr lang="it-IT" sz="2800" b="1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>
                <a:latin typeface="Comic Sans MS" pitchFamily="66" charset="0"/>
                <a:ea typeface="+mj-ea"/>
                <a:cs typeface="+mj-cs"/>
              </a:rPr>
              <a:t>Demonstration of the biological and of the chemical stability of the </a:t>
            </a: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crude polyphenolic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extracts and of their fractions, </a:t>
            </a:r>
            <a:endParaRPr lang="en-US" sz="2800" b="1" smtClean="0"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recovered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from not edible</a:t>
            </a:r>
          </a:p>
          <a:p>
            <a:pPr lvl="0" algn="ctr">
              <a:spcBef>
                <a:spcPct val="0"/>
              </a:spcBef>
            </a:pPr>
            <a:r>
              <a:rPr lang="en-US" sz="2800" b="1">
                <a:latin typeface="Comic Sans MS" pitchFamily="66" charset="0"/>
                <a:ea typeface="+mj-ea"/>
                <a:cs typeface="+mj-cs"/>
              </a:rPr>
              <a:t>vegetable biomass and waste, at laboratory scale</a:t>
            </a:r>
            <a:r>
              <a:rPr lang="it-IT" sz="2800" b="1" smtClean="0"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endParaRPr lang="it-IT" sz="2800" b="1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11923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106741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B3</a:t>
            </a:r>
            <a:endParaRPr lang="it-IT" sz="44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  <a:endParaRPr lang="it-IT" sz="2000" b="1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7138111" cy="471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116632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4919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27166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B3</a:t>
            </a:r>
            <a:endParaRPr lang="it-IT" sz="44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  <a:endParaRPr lang="it-IT" sz="2000" b="1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575" y="4987042"/>
            <a:ext cx="89884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it-IT" b="1" smtClean="0">
                <a:latin typeface="Comic Sans MS" pitchFamily="66" charset="0"/>
              </a:rPr>
              <a:t>TC/O </a:t>
            </a:r>
            <a:r>
              <a:rPr lang="it-IT" b="1">
                <a:latin typeface="Comic Sans MS" pitchFamily="66" charset="0"/>
              </a:rPr>
              <a:t>conc (concentrated solution): Sweet Chestnut liquid fraction (20%)/Olea liquid fraction 3.22% polyphenols (10%) [to dilute to 100 for use</a:t>
            </a:r>
            <a:r>
              <a:rPr lang="it-IT" b="1" smtClean="0">
                <a:latin typeface="Comic Sans MS" pitchFamily="66" charset="0"/>
              </a:rPr>
              <a:t>].</a:t>
            </a:r>
          </a:p>
          <a:p>
            <a:endParaRPr lang="it-IT" b="1">
              <a:latin typeface="Comic Sans MS" pitchFamily="66" charset="0"/>
            </a:endParaRPr>
          </a:p>
          <a:p>
            <a:r>
              <a:rPr lang="it-IT" b="1">
                <a:latin typeface="Comic Sans MS" pitchFamily="66" charset="0"/>
              </a:rPr>
              <a:t>2) TC/O dil (diluted solution): Sweet Chestnut liquid fraction (2%)/Olea liquid fraction 3.22% polyphenols (1%) [to dilute to 10 for use].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2439144"/>
            <a:ext cx="69437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uppo 2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2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asellaDiTesto 2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ttangolo 26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3249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021672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2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B3</a:t>
            </a:r>
            <a:endParaRPr lang="it-IT" sz="40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  <a:endParaRPr lang="it-IT" b="1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72120"/>
            <a:ext cx="6263605" cy="333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768" y="4933632"/>
            <a:ext cx="5795376" cy="2086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79456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61902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05273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2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B3</a:t>
            </a:r>
            <a:endParaRPr lang="it-IT" sz="40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  <a:endParaRPr lang="it-IT" b="1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2" y="1895648"/>
            <a:ext cx="6089225" cy="334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34" y="5005640"/>
            <a:ext cx="5097190" cy="187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5216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74850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168032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2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B3</a:t>
            </a:r>
            <a:endParaRPr lang="it-IT" sz="40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  <a:endParaRPr lang="it-IT" b="1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99" y="1988840"/>
            <a:ext cx="5488933" cy="2867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633" y="4838893"/>
            <a:ext cx="5576863" cy="204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172648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06963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340768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2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B3</a:t>
            </a:r>
            <a:endParaRPr lang="it-IT" sz="40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  <a:endParaRPr lang="it-IT" b="1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10458"/>
            <a:ext cx="899160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1781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22000">
              <a:srgbClr val="0A128C"/>
            </a:gs>
            <a:gs pos="7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6064"/>
            <a:ext cx="8718878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0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31" y="3933056"/>
            <a:ext cx="5013573" cy="282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3" y="1844824"/>
            <a:ext cx="469315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2291441"/>
            <a:ext cx="3295848" cy="437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uppo 2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2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asellaDiTesto 2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ttangolo 26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5963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5319" y="1060708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2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B3</a:t>
            </a:r>
            <a:endParaRPr lang="it-IT" sz="40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  <a:endParaRPr lang="it-IT" b="1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31752"/>
            <a:ext cx="6264696" cy="46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83" y="1916832"/>
            <a:ext cx="7776864" cy="469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" y="2348880"/>
            <a:ext cx="912048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93104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sellaDiTesto 17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ttangolo 22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04368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980728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2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B3</a:t>
            </a:r>
            <a:endParaRPr lang="it-IT" sz="40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  <a:endParaRPr lang="it-IT" b="1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37084"/>
            <a:ext cx="4779824" cy="173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681" y="3573016"/>
            <a:ext cx="5417815" cy="311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276571" y="5661248"/>
            <a:ext cx="2855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smtClean="0">
                <a:latin typeface="Comic Sans MS" pitchFamily="66" charset="0"/>
              </a:rPr>
              <a:t>Biancalani </a:t>
            </a:r>
            <a:r>
              <a:rPr lang="it-IT" b="1" i="1" smtClean="0">
                <a:latin typeface="Comic Sans MS" pitchFamily="66" charset="0"/>
              </a:rPr>
              <a:t>et al.</a:t>
            </a:r>
            <a:r>
              <a:rPr lang="it-IT" b="1" smtClean="0">
                <a:latin typeface="Comic Sans MS" pitchFamily="66" charset="0"/>
              </a:rPr>
              <a:t>, 2016 </a:t>
            </a:r>
          </a:p>
          <a:p>
            <a:pPr algn="ctr"/>
            <a:r>
              <a:rPr lang="it-IT" b="1" smtClean="0">
                <a:latin typeface="Comic Sans MS" pitchFamily="66" charset="0"/>
              </a:rPr>
              <a:t>PLoS ONE </a:t>
            </a:r>
            <a:endParaRPr lang="it-IT" b="1" smtClean="0">
              <a:latin typeface="Comic Sans MS" pitchFamily="66" charset="0"/>
            </a:endParaRPr>
          </a:p>
          <a:p>
            <a:pPr algn="ctr"/>
            <a:r>
              <a:rPr lang="it-IT" b="1" smtClean="0">
                <a:latin typeface="Comic Sans MS" pitchFamily="66" charset="0"/>
              </a:rPr>
              <a:t>(in press)</a:t>
            </a:r>
            <a:endParaRPr lang="it-IT" b="1">
              <a:latin typeface="Comic Sans MS" pitchFamily="66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11560" y="79456"/>
            <a:ext cx="7887734" cy="900228"/>
            <a:chOff x="247752" y="72008"/>
            <a:chExt cx="8611582" cy="1052736"/>
          </a:xfrm>
        </p:grpSpPr>
        <p:pic>
          <p:nvPicPr>
            <p:cNvPr id="18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sellaDiTesto 19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Rettangolo 23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1" y="1973564"/>
            <a:ext cx="4779824" cy="173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26" y="3709496"/>
            <a:ext cx="5417815" cy="311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35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916832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4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B4</a:t>
            </a:r>
          </a:p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2015 - 3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  <a:p>
            <a:pPr lvl="0" algn="ctr">
              <a:spcBef>
                <a:spcPct val="0"/>
              </a:spcBef>
            </a:pPr>
            <a:endParaRPr lang="it-IT" sz="28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endParaRPr lang="it-IT" sz="2800" b="1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Demonstration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of the biological activity of </a:t>
            </a:r>
            <a:endParaRPr lang="en-US" sz="2800" b="1" smtClean="0"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the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high quality </a:t>
            </a: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polyphenolic extracts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recovered from not edible biomass and waste, against plant</a:t>
            </a:r>
          </a:p>
          <a:p>
            <a:pPr lvl="0" algn="ctr">
              <a:spcBef>
                <a:spcPct val="0"/>
              </a:spcBef>
            </a:pPr>
            <a:r>
              <a:rPr lang="en-US" sz="2800" b="1">
                <a:latin typeface="Comic Sans MS" pitchFamily="66" charset="0"/>
                <a:ea typeface="+mj-ea"/>
                <a:cs typeface="+mj-cs"/>
              </a:rPr>
              <a:t>pathogenic bacteria and nematode, in planta</a:t>
            </a:r>
            <a:r>
              <a:rPr lang="it-IT" sz="2800" b="1" smtClean="0">
                <a:latin typeface="Comic Sans MS" pitchFamily="66" charset="0"/>
                <a:ea typeface="+mj-ea"/>
                <a:cs typeface="+mj-cs"/>
              </a:rPr>
              <a:t>  </a:t>
            </a:r>
            <a:endParaRPr lang="it-IT" sz="2800" b="1" dirty="0"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13981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32276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B4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2015 - 3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276872"/>
            <a:ext cx="907732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4432" y="598121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2000" b="1" smtClean="0">
                <a:latin typeface="Comic Sans MS" pitchFamily="66" charset="0"/>
                <a:ea typeface="+mj-ea"/>
                <a:cs typeface="+mj-cs"/>
              </a:rPr>
              <a:t>HR inhibition on Tobacco challenged by </a:t>
            </a:r>
            <a:r>
              <a:rPr lang="it-IT" sz="2000" b="1" i="1" smtClean="0">
                <a:latin typeface="Comic Sans MS" pitchFamily="66" charset="0"/>
                <a:ea typeface="+mj-ea"/>
                <a:cs typeface="+mj-cs"/>
              </a:rPr>
              <a:t>Pseudomonas savastanoi</a:t>
            </a:r>
            <a:endParaRPr lang="it-IT" sz="2000" b="1" i="1" dirty="0"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835459" y="6453336"/>
            <a:ext cx="5346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Biancalani </a:t>
            </a:r>
            <a:r>
              <a:rPr lang="it-IT" b="1" i="1" smtClean="0">
                <a:solidFill>
                  <a:srgbClr val="FFFF00"/>
                </a:solidFill>
                <a:latin typeface="Comic Sans MS" pitchFamily="66" charset="0"/>
              </a:rPr>
              <a:t>et al.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, 2016 – PLoS ONE 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(in press)</a:t>
            </a:r>
            <a:endParaRPr lang="it-IT" b="1">
              <a:solidFill>
                <a:srgbClr val="FFFF00"/>
              </a:solidFill>
              <a:latin typeface="Comic Sans MS" pitchFamily="66" charset="0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8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sellaDiTesto 19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Rettangolo 23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55521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12474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B4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2015 - 3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126" y="2153761"/>
            <a:ext cx="5915498" cy="465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106752"/>
            <a:ext cx="7887734" cy="900228"/>
            <a:chOff x="247752" y="72008"/>
            <a:chExt cx="8611582" cy="1052736"/>
          </a:xfrm>
        </p:grpSpPr>
        <p:pic>
          <p:nvPicPr>
            <p:cNvPr id="15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sellaDiTesto 17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ttangolo 22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67878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03532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2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B4</a:t>
            </a: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2015 - 3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368" y="1867198"/>
            <a:ext cx="6061400" cy="459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922755" y="6488756"/>
            <a:ext cx="5346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latin typeface="Comic Sans MS" pitchFamily="66" charset="0"/>
              </a:rPr>
              <a:t>Biancalani </a:t>
            </a:r>
            <a:r>
              <a:rPr lang="it-IT" b="1" i="1" smtClean="0">
                <a:latin typeface="Comic Sans MS" pitchFamily="66" charset="0"/>
              </a:rPr>
              <a:t>et al.</a:t>
            </a:r>
            <a:r>
              <a:rPr lang="it-IT" b="1" smtClean="0">
                <a:latin typeface="Comic Sans MS" pitchFamily="66" charset="0"/>
              </a:rPr>
              <a:t>, 2016 – PLoS ONE </a:t>
            </a:r>
            <a:r>
              <a:rPr lang="it-IT" b="1" smtClean="0">
                <a:latin typeface="Comic Sans MS" pitchFamily="66" charset="0"/>
              </a:rPr>
              <a:t>(in press)</a:t>
            </a:r>
            <a:endParaRPr lang="it-IT" b="1">
              <a:latin typeface="Comic Sans MS" pitchFamily="66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11560" y="93104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65864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38432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2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B4</a:t>
            </a: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2015 - 3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7990309" cy="431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41852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299567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2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B4</a:t>
            </a: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2015 - 3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294" y="2379687"/>
            <a:ext cx="6551074" cy="436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43481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41277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2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B4</a:t>
            </a: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2015 - 3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644477"/>
            <a:ext cx="9124950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4706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57000">
              <a:srgbClr val="009900">
                <a:alpha val="86667"/>
              </a:srgbClr>
            </a:gs>
            <a:gs pos="8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0" y="7448"/>
            <a:ext cx="8947062" cy="265921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117384" y="2775491"/>
            <a:ext cx="8906118" cy="4037885"/>
            <a:chOff x="117384" y="2775491"/>
            <a:chExt cx="8906118" cy="4037885"/>
          </a:xfrm>
        </p:grpSpPr>
        <p:pic>
          <p:nvPicPr>
            <p:cNvPr id="1028" name="Picture 4" descr="DISPA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392" y="2775491"/>
              <a:ext cx="8712968" cy="1013549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astra-300x2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84" y="5185976"/>
              <a:ext cx="2294376" cy="1613712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ebas-csic-300x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0487" y="3933056"/>
              <a:ext cx="4387985" cy="106774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logo_inst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2645" y="5396365"/>
              <a:ext cx="2373491" cy="141701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</p:pic>
        <p:pic>
          <p:nvPicPr>
            <p:cNvPr id="1036" name="Picture 12" descr="158x170xlogo_MondoVerde.png.pagespeed.ic.SM9fMjEBf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4797152"/>
              <a:ext cx="1859214" cy="2000421"/>
            </a:xfrm>
            <a:prstGeom prst="rect">
              <a:avLst/>
            </a:prstGeom>
            <a:solidFill>
              <a:srgbClr val="DDDDDD">
                <a:alpha val="38000"/>
              </a:srgbClr>
            </a:solidFill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7173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6512" y="1761778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4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B5</a:t>
            </a:r>
          </a:p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July 2015 - 3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 March 2016</a:t>
            </a:r>
          </a:p>
          <a:p>
            <a:pPr lvl="0" algn="ctr">
              <a:spcBef>
                <a:spcPct val="0"/>
              </a:spcBef>
            </a:pPr>
            <a:endParaRPr lang="it-IT" sz="4000" b="1" smtClean="0"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Demonstration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of Kilo-scale extraction of </a:t>
            </a:r>
            <a:endParaRPr lang="en-US" sz="2800" b="1" smtClean="0"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the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high quality </a:t>
            </a: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polyphenolic bioactive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molecules recovered from vegetable not edible </a:t>
            </a:r>
            <a:endParaRPr lang="en-US" sz="2800" b="1" smtClean="0"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biomass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and waste</a:t>
            </a:r>
            <a:r>
              <a:rPr lang="it-IT" sz="2800" b="1" smtClean="0">
                <a:latin typeface="Comic Sans MS" pitchFamily="66" charset="0"/>
                <a:ea typeface="+mj-ea"/>
                <a:cs typeface="+mj-cs"/>
              </a:rPr>
              <a:t>  </a:t>
            </a:r>
            <a:endParaRPr lang="it-IT" sz="2800" b="1" dirty="0"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24502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6512" y="141277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B5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July 2015 - 3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 March 2016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561843" y="2492896"/>
            <a:ext cx="7897250" cy="4074320"/>
            <a:chOff x="561843" y="2667048"/>
            <a:chExt cx="7897250" cy="4074320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43" y="3945780"/>
              <a:ext cx="3479800" cy="2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1643" y="2667048"/>
              <a:ext cx="4356100" cy="255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4283968" y="5779937"/>
              <a:ext cx="4175125" cy="830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tabLst>
                  <a:tab pos="2636838" algn="ctr"/>
                  <a:tab pos="5273675" algn="r"/>
                </a:tabLst>
              </a:pPr>
              <a:r>
                <a:rPr lang="it-IT" altLang="it-IT" sz="1600">
                  <a:ea typeface="Calibri" pitchFamily="34" charset="0"/>
                  <a:cs typeface="Arial" charset="0"/>
                </a:rPr>
                <a:t>Polyfunctional platform for the production of antioxidant extracts and biogas from byproducts of </a:t>
              </a:r>
              <a:r>
                <a:rPr lang="it-IT" altLang="it-IT" sz="1600" i="1">
                  <a:ea typeface="Calibri" pitchFamily="34" charset="0"/>
                  <a:cs typeface="Arial" charset="0"/>
                </a:rPr>
                <a:t>Olea europaea </a:t>
              </a:r>
              <a:r>
                <a:rPr lang="it-IT" altLang="it-IT" sz="1600">
                  <a:ea typeface="Calibri" pitchFamily="34" charset="0"/>
                  <a:cs typeface="Arial" charset="0"/>
                </a:rPr>
                <a:t>L.</a:t>
              </a: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20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asellaDiTesto 22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Rettangolo 24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63171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6512" y="1097448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B5</a:t>
            </a:r>
          </a:p>
          <a:p>
            <a:pPr lvl="0" algn="ctr">
              <a:spcBef>
                <a:spcPct val="0"/>
              </a:spcBef>
            </a:pP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July 2015 - 3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 March 2016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1056"/>
            <a:ext cx="6709100" cy="500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65808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90486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6512" y="1097448"/>
            <a:ext cx="91440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B5</a:t>
            </a:r>
          </a:p>
          <a:p>
            <a:pPr lvl="0" algn="ctr">
              <a:spcBef>
                <a:spcPct val="0"/>
              </a:spcBef>
            </a:pP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July 2015 - 3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 March 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2016</a:t>
            </a:r>
          </a:p>
          <a:p>
            <a:pPr lvl="0" algn="ctr">
              <a:spcBef>
                <a:spcPct val="0"/>
              </a:spcBef>
            </a:pPr>
            <a:endParaRPr lang="it-IT" sz="1600" b="1">
              <a:solidFill>
                <a:srgbClr val="FFFF00"/>
              </a:solidFill>
              <a:latin typeface="Comic Sans MS" pitchFamily="66" charset="0"/>
            </a:endParaRPr>
          </a:p>
          <a:p>
            <a:pPr lvl="0" algn="ctr">
              <a:spcBef>
                <a:spcPct val="0"/>
              </a:spcBef>
            </a:pPr>
            <a:endParaRPr lang="it-IT" sz="1600" b="1" smtClean="0">
              <a:solidFill>
                <a:srgbClr val="FFFF00"/>
              </a:solidFill>
              <a:latin typeface="Comic Sans MS" pitchFamily="66" charset="0"/>
            </a:endParaRPr>
          </a:p>
          <a:p>
            <a:pPr lvl="0" algn="ctr">
              <a:spcBef>
                <a:spcPct val="0"/>
              </a:spcBef>
            </a:pPr>
            <a:endParaRPr lang="it-IT" sz="1600" b="1">
              <a:solidFill>
                <a:srgbClr val="FFFF00"/>
              </a:solidFill>
              <a:latin typeface="Comic Sans MS" pitchFamily="66" charset="0"/>
            </a:endParaRPr>
          </a:p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0000"/>
                </a:solidFill>
                <a:latin typeface="Comic Sans MS" pitchFamily="66" charset="0"/>
              </a:rPr>
              <a:t>OTHER PLANTS…</a:t>
            </a:r>
          </a:p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0000"/>
                </a:solidFill>
                <a:latin typeface="Comic Sans MS" pitchFamily="66" charset="0"/>
              </a:rPr>
              <a:t>pictures </a:t>
            </a:r>
            <a:r>
              <a:rPr lang="it-IT" sz="3600" b="1" i="1" smtClean="0">
                <a:solidFill>
                  <a:srgbClr val="FF0000"/>
                </a:solidFill>
                <a:latin typeface="Comic Sans MS" pitchFamily="66" charset="0"/>
              </a:rPr>
              <a:t>etc</a:t>
            </a:r>
            <a:endParaRPr lang="it-IT" sz="1600" b="1" i="1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11560" y="65808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25512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0" y="1649700"/>
            <a:ext cx="9144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4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B6</a:t>
            </a:r>
            <a:r>
              <a:rPr lang="it-IT" sz="5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 </a:t>
            </a:r>
          </a:p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2015 - 3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 March 2016</a:t>
            </a:r>
          </a:p>
          <a:p>
            <a:pPr lvl="0" algn="ctr">
              <a:spcBef>
                <a:spcPct val="0"/>
              </a:spcBef>
            </a:pPr>
            <a:endParaRPr lang="it-IT" sz="28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endParaRPr lang="it-IT" sz="2800" b="1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>
                <a:latin typeface="Comic Sans MS" pitchFamily="66" charset="0"/>
                <a:ea typeface="+mj-ea"/>
                <a:cs typeface="+mj-cs"/>
              </a:rPr>
              <a:t>Demonstration of the null toxicity profile of the high quality </a:t>
            </a: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polyphenolic bioactive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molecules recovered from vegetable not edible biomass and</a:t>
            </a:r>
          </a:p>
          <a:p>
            <a:pPr lvl="0" algn="ctr">
              <a:spcBef>
                <a:spcPct val="0"/>
              </a:spcBef>
            </a:pPr>
            <a:r>
              <a:rPr lang="en-US" sz="2800" b="1">
                <a:latin typeface="Comic Sans MS" pitchFamily="66" charset="0"/>
                <a:ea typeface="+mj-ea"/>
                <a:cs typeface="+mj-cs"/>
              </a:rPr>
              <a:t>waste, on model organisms </a:t>
            </a: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and microorganisms</a:t>
            </a:r>
            <a:r>
              <a:rPr lang="it-IT" sz="2800" b="1" smtClean="0"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it-IT" sz="2000" b="1" smtClean="0">
                <a:ea typeface="+mj-ea"/>
                <a:cs typeface="+mj-cs"/>
              </a:rPr>
              <a:t> </a:t>
            </a:r>
            <a:endParaRPr lang="it-IT" sz="2000" b="1" dirty="0">
              <a:ea typeface="+mj-ea"/>
              <a:cs typeface="+mj-cs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3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97567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0" y="1203143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2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B6</a:t>
            </a:r>
            <a:r>
              <a:rPr lang="it-IT" sz="4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 </a:t>
            </a: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2015 - 3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 March 2016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9610" y="3823091"/>
            <a:ext cx="4174878" cy="28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ttangolo 12"/>
          <p:cNvSpPr/>
          <p:nvPr/>
        </p:nvSpPr>
        <p:spPr>
          <a:xfrm>
            <a:off x="4572000" y="3077368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Genus </a:t>
            </a:r>
            <a:r>
              <a:rPr lang="it-IT" i="1" dirty="0" smtClean="0"/>
              <a:t>Artemia</a:t>
            </a:r>
            <a:r>
              <a:rPr lang="it-IT" dirty="0" smtClean="0"/>
              <a:t> in </a:t>
            </a:r>
            <a:r>
              <a:rPr lang="it-IT" b="1" dirty="0" smtClean="0"/>
              <a:t>ecotoxicity testing</a:t>
            </a:r>
          </a:p>
          <a:p>
            <a:r>
              <a:rPr lang="it-IT" i="1" dirty="0" smtClean="0"/>
              <a:t>Environmental Pollution </a:t>
            </a:r>
            <a:r>
              <a:rPr lang="it-IT" dirty="0" smtClean="0"/>
              <a:t>144 (2006) 453-462</a:t>
            </a:r>
            <a:endParaRPr lang="it-IT" dirty="0"/>
          </a:p>
        </p:txBody>
      </p:sp>
      <p:pic>
        <p:nvPicPr>
          <p:cNvPr id="15" name="Picture 4" descr="http://upload.wikimedia.org/wikipedia/commons/d/d5/Daphnia_magna-female_adult.jpg"/>
          <p:cNvPicPr>
            <a:picLocks noChangeAspect="1" noChangeArrowheads="1"/>
          </p:cNvPicPr>
          <p:nvPr/>
        </p:nvPicPr>
        <p:blipFill>
          <a:blip r:embed="rId3" cstate="print"/>
          <a:srcRect l="3707" t="11120" r="9186"/>
          <a:stretch>
            <a:fillRect/>
          </a:stretch>
        </p:blipFill>
        <p:spPr bwMode="auto">
          <a:xfrm>
            <a:off x="425023" y="2156663"/>
            <a:ext cx="3384376" cy="3453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CasellaDiTesto 17"/>
          <p:cNvSpPr txBox="1"/>
          <p:nvPr/>
        </p:nvSpPr>
        <p:spPr>
          <a:xfrm>
            <a:off x="179512" y="5613047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No. 202: </a:t>
            </a:r>
            <a:r>
              <a:rPr lang="en-US" i="1" dirty="0" smtClean="0"/>
              <a:t>Daphnia magna </a:t>
            </a:r>
          </a:p>
          <a:p>
            <a:r>
              <a:rPr lang="en-US" b="1" dirty="0" smtClean="0"/>
              <a:t>Acute Immobilization Test </a:t>
            </a:r>
          </a:p>
          <a:p>
            <a:r>
              <a:rPr lang="en-US" dirty="0" smtClean="0"/>
              <a:t>OECD Guidelines for the Testing of Chemicals </a:t>
            </a:r>
          </a:p>
          <a:p>
            <a:r>
              <a:rPr lang="en-US" dirty="0" smtClean="0"/>
              <a:t>Retrieved July 4, 2013</a:t>
            </a:r>
            <a:endParaRPr lang="it-IT" dirty="0"/>
          </a:p>
        </p:txBody>
      </p:sp>
      <p:grpSp>
        <p:nvGrpSpPr>
          <p:cNvPr id="20" name="Gruppo 19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23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sellaDiTesto 23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ttangolo 25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19938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0" y="1621249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2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B6</a:t>
            </a:r>
            <a:r>
              <a:rPr lang="it-IT" sz="4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 </a:t>
            </a: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2015 - 3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 March 2016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0" y="3356992"/>
            <a:ext cx="87820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po 11"/>
          <p:cNvGrpSpPr/>
          <p:nvPr/>
        </p:nvGrpSpPr>
        <p:grpSpPr>
          <a:xfrm>
            <a:off x="611560" y="134048"/>
            <a:ext cx="7887734" cy="900228"/>
            <a:chOff x="247752" y="72008"/>
            <a:chExt cx="8611582" cy="1052736"/>
          </a:xfrm>
        </p:grpSpPr>
        <p:pic>
          <p:nvPicPr>
            <p:cNvPr id="13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56676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0" y="1899416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2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B6</a:t>
            </a:r>
            <a:r>
              <a:rPr lang="it-IT" sz="4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 </a:t>
            </a: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2015 - 3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 March 2016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16610"/>
            <a:ext cx="8417464" cy="279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po 11"/>
          <p:cNvGrpSpPr/>
          <p:nvPr/>
        </p:nvGrpSpPr>
        <p:grpSpPr>
          <a:xfrm>
            <a:off x="611560" y="368532"/>
            <a:ext cx="7887734" cy="900228"/>
            <a:chOff x="247752" y="72008"/>
            <a:chExt cx="8611582" cy="1052736"/>
          </a:xfrm>
        </p:grpSpPr>
        <p:pic>
          <p:nvPicPr>
            <p:cNvPr id="13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8601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0" y="94966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B6</a:t>
            </a: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 </a:t>
            </a:r>
          </a:p>
          <a:p>
            <a:pPr lvl="0" algn="ctr">
              <a:spcBef>
                <a:spcPct val="0"/>
              </a:spcBef>
            </a:pP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2015 - 3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 March 2016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75" y="1857325"/>
            <a:ext cx="7604699" cy="499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po 11"/>
          <p:cNvGrpSpPr/>
          <p:nvPr/>
        </p:nvGrpSpPr>
        <p:grpSpPr>
          <a:xfrm>
            <a:off x="611560" y="93104"/>
            <a:ext cx="7887734" cy="900228"/>
            <a:chOff x="247752" y="72008"/>
            <a:chExt cx="8611582" cy="1052736"/>
          </a:xfrm>
        </p:grpSpPr>
        <p:pic>
          <p:nvPicPr>
            <p:cNvPr id="13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90710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0" y="105650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B6</a:t>
            </a: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 </a:t>
            </a:r>
          </a:p>
          <a:p>
            <a:pPr lvl="0" algn="ctr">
              <a:spcBef>
                <a:spcPct val="0"/>
              </a:spcBef>
            </a:pP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2015 - 3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 March 2016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70881"/>
            <a:ext cx="4747765" cy="311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90" y="3861048"/>
            <a:ext cx="4484314" cy="286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po 11"/>
          <p:cNvGrpSpPr/>
          <p:nvPr/>
        </p:nvGrpSpPr>
        <p:grpSpPr>
          <a:xfrm>
            <a:off x="611560" y="120400"/>
            <a:ext cx="7887734" cy="900228"/>
            <a:chOff x="247752" y="72008"/>
            <a:chExt cx="8611582" cy="1052736"/>
          </a:xfrm>
        </p:grpSpPr>
        <p:pic>
          <p:nvPicPr>
            <p:cNvPr id="13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52731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tefania\Desktop\LIFE\LIFE2013_EVERGREEN_abinitio\1_LIFE13_EVERGREEN_totale\dissemination_EVERGREEN\23_24ott14_AFTER_EVER_ECRF_kickoffEVER_\20141023_1527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0" y="1719381"/>
            <a:ext cx="8927976" cy="502198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606742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283" y="116632"/>
            <a:ext cx="1399213" cy="123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stefania\Desktop\LIFE\LIFE2013_EVERGREEN_abinitio\1_LIFE13_EVERGREEN_totale\loghi_vari_EVERGREEN\EVERGREEN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7" y="400417"/>
            <a:ext cx="1266766" cy="83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0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0" y="1649700"/>
            <a:ext cx="9144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4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B7</a:t>
            </a:r>
            <a:r>
              <a:rPr lang="it-IT" sz="5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 </a:t>
            </a:r>
          </a:p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July 2015 – 30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</a:rPr>
              <a:t>th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 September 2016</a:t>
            </a:r>
          </a:p>
          <a:p>
            <a:pPr lvl="0" algn="ctr">
              <a:spcBef>
                <a:spcPct val="0"/>
              </a:spcBef>
            </a:pPr>
            <a:endParaRPr lang="it-IT" sz="28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endParaRPr lang="it-IT" sz="2800" b="1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>
                <a:latin typeface="Comic Sans MS" pitchFamily="66" charset="0"/>
                <a:ea typeface="+mj-ea"/>
                <a:cs typeface="+mj-cs"/>
              </a:rPr>
              <a:t>Demonstration of the </a:t>
            </a:r>
            <a:r>
              <a:rPr lang="en-US" sz="2800" b="1" i="1">
                <a:latin typeface="Comic Sans MS" pitchFamily="66" charset="0"/>
                <a:ea typeface="+mj-ea"/>
                <a:cs typeface="+mj-cs"/>
              </a:rPr>
              <a:t>in vivo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performances of the high quality </a:t>
            </a: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polyphenolic bioactive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preparations, recovered from vegetable not edible biomass and</a:t>
            </a:r>
          </a:p>
          <a:p>
            <a:pPr lvl="0" algn="ctr">
              <a:spcBef>
                <a:spcPct val="0"/>
              </a:spcBef>
            </a:pPr>
            <a:r>
              <a:rPr lang="en-US" sz="2800" b="1">
                <a:latin typeface="Comic Sans MS" pitchFamily="66" charset="0"/>
                <a:ea typeface="+mj-ea"/>
                <a:cs typeface="+mj-cs"/>
              </a:rPr>
              <a:t>waste,at pilot scale level in </a:t>
            </a: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field screenings</a:t>
            </a:r>
            <a:r>
              <a:rPr lang="it-IT" sz="2800" b="1" smtClean="0"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it-IT" sz="2000" b="1" smtClean="0">
                <a:ea typeface="+mj-ea"/>
                <a:cs typeface="+mj-cs"/>
              </a:rPr>
              <a:t> </a:t>
            </a:r>
            <a:endParaRPr lang="it-IT" sz="2000" b="1" dirty="0">
              <a:ea typeface="+mj-ea"/>
              <a:cs typeface="+mj-cs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611560" y="134048"/>
            <a:ext cx="7887734" cy="900228"/>
            <a:chOff x="247752" y="72008"/>
            <a:chExt cx="8611582" cy="1052736"/>
          </a:xfrm>
        </p:grpSpPr>
        <p:pic>
          <p:nvPicPr>
            <p:cNvPr id="13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88989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0" y="90495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B7</a:t>
            </a:r>
            <a:r>
              <a:rPr lang="it-IT" sz="4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 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July 2015 – 30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th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 September 2016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07" y="1984671"/>
            <a:ext cx="6848475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po 11"/>
          <p:cNvGrpSpPr/>
          <p:nvPr/>
        </p:nvGrpSpPr>
        <p:grpSpPr>
          <a:xfrm>
            <a:off x="611560" y="93104"/>
            <a:ext cx="7887734" cy="900228"/>
            <a:chOff x="247752" y="72008"/>
            <a:chExt cx="8611582" cy="1052736"/>
          </a:xfrm>
        </p:grpSpPr>
        <p:pic>
          <p:nvPicPr>
            <p:cNvPr id="13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84107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0" y="94379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B7</a:t>
            </a:r>
            <a:r>
              <a:rPr lang="it-IT" sz="4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 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July 2015 – 30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th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 September 2016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95919"/>
            <a:ext cx="8034337" cy="47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po 11"/>
          <p:cNvGrpSpPr/>
          <p:nvPr/>
        </p:nvGrpSpPr>
        <p:grpSpPr>
          <a:xfrm>
            <a:off x="611560" y="106752"/>
            <a:ext cx="7887734" cy="900228"/>
            <a:chOff x="247752" y="72008"/>
            <a:chExt cx="8611582" cy="1052736"/>
          </a:xfrm>
        </p:grpSpPr>
        <p:pic>
          <p:nvPicPr>
            <p:cNvPr id="13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50276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0" y="93601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B7</a:t>
            </a:r>
            <a:r>
              <a:rPr lang="it-IT" sz="4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 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July 2015 – 30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th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 September 2016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888" y="2041112"/>
            <a:ext cx="6425528" cy="484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uppo 22"/>
          <p:cNvGrpSpPr/>
          <p:nvPr/>
        </p:nvGrpSpPr>
        <p:grpSpPr>
          <a:xfrm>
            <a:off x="611560" y="71920"/>
            <a:ext cx="7887734" cy="900228"/>
            <a:chOff x="247752" y="72008"/>
            <a:chExt cx="8611582" cy="1052736"/>
          </a:xfrm>
        </p:grpSpPr>
        <p:pic>
          <p:nvPicPr>
            <p:cNvPr id="2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asellaDiTesto 2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ttangolo 26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64029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0" y="104876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B7</a:t>
            </a:r>
            <a:r>
              <a:rPr lang="it-IT" sz="4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 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July 2015 – 30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th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 September 2016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9" y="2309242"/>
            <a:ext cx="4873031" cy="392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923" y="3810397"/>
            <a:ext cx="4098925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http://shop.agrimag.it/img/cms/fsflarge/Fitopatologia/ORTAGGI/NEMATODE%20DELLA%20CAROTA/NEMATODE_DELLA_CAROTA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058" y="2125986"/>
            <a:ext cx="2729355" cy="178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po 17"/>
          <p:cNvGrpSpPr/>
          <p:nvPr/>
        </p:nvGrpSpPr>
        <p:grpSpPr>
          <a:xfrm>
            <a:off x="611560" y="93104"/>
            <a:ext cx="7887734" cy="900228"/>
            <a:chOff x="247752" y="72008"/>
            <a:chExt cx="8611582" cy="1052736"/>
          </a:xfrm>
        </p:grpSpPr>
        <p:pic>
          <p:nvPicPr>
            <p:cNvPr id="20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asellaDiTesto 22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Rettangolo 24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32294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751325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4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C1</a:t>
            </a:r>
          </a:p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October 2014 - 3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 March 2015</a:t>
            </a:r>
          </a:p>
          <a:p>
            <a:pPr lvl="0" algn="ctr">
              <a:spcBef>
                <a:spcPct val="0"/>
              </a:spcBef>
            </a:pPr>
            <a:endParaRPr lang="it-IT" sz="3600" b="1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>
                <a:latin typeface="Comic Sans MS" pitchFamily="66" charset="0"/>
                <a:ea typeface="+mj-ea"/>
                <a:cs typeface="+mj-cs"/>
              </a:rPr>
              <a:t>Monitoring on the environmental impact of </a:t>
            </a:r>
            <a:endParaRPr lang="en-US" sz="2800" b="1" smtClean="0"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copper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compounds </a:t>
            </a: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and nematicides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for the </a:t>
            </a: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crop defence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against phytopathogenic </a:t>
            </a:r>
            <a:endParaRPr lang="en-US" sz="2800" b="1" smtClean="0"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bacteria and nematodes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</a:t>
            </a:r>
            <a:endParaRPr lang="it-IT" sz="2000" b="1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11560" y="12040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796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39477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C1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October 2014 - 3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 March 2015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05" y="2473766"/>
            <a:ext cx="7539211" cy="426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13018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240304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2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C1</a:t>
            </a:r>
          </a:p>
          <a:p>
            <a:pPr lvl="0" algn="ctr">
              <a:spcBef>
                <a:spcPct val="0"/>
              </a:spcBef>
            </a:pP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October 2014 - 3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b="1" smtClean="0">
                <a:solidFill>
                  <a:srgbClr val="FFFF00"/>
                </a:solidFill>
                <a:latin typeface="Comic Sans MS" pitchFamily="66" charset="0"/>
              </a:rPr>
              <a:t> March 2015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88" y="2276872"/>
            <a:ext cx="6107948" cy="422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53227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2039357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4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C2</a:t>
            </a:r>
          </a:p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  <a:p>
            <a:pPr lvl="0" algn="ctr">
              <a:spcBef>
                <a:spcPct val="0"/>
              </a:spcBef>
            </a:pPr>
            <a:endParaRPr lang="it-IT" sz="3600" b="1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>
                <a:latin typeface="Comic Sans MS" pitchFamily="66" charset="0"/>
                <a:ea typeface="+mj-ea"/>
                <a:cs typeface="+mj-cs"/>
              </a:rPr>
              <a:t>Monitoring of the absence of side effects for the high quality </a:t>
            </a: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standardised polyphenolic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preparations on common targets </a:t>
            </a:r>
            <a:endParaRPr lang="en-US" sz="2800" b="1" smtClean="0"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of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any living organism </a:t>
            </a: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at laboratory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level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</a:t>
            </a:r>
            <a:endParaRPr lang="it-IT" sz="2800" b="1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54991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250757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C2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7617969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uppo 2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2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asellaDiTesto 2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ttangolo 26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41665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9000">
              <a:schemeClr val="bg2">
                <a:tint val="80000"/>
                <a:satMod val="300000"/>
              </a:schemeClr>
            </a:gs>
            <a:gs pos="72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611560" y="224516"/>
            <a:ext cx="7887734" cy="900228"/>
            <a:chOff x="247752" y="72008"/>
            <a:chExt cx="8611582" cy="1052736"/>
          </a:xfrm>
        </p:grpSpPr>
        <p:pic>
          <p:nvPicPr>
            <p:cNvPr id="17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ttangolo 20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3779912" y="2060848"/>
            <a:ext cx="160492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3900" smtClean="0"/>
              <a:t>?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28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610797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C2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779365"/>
            <a:ext cx="721042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2105985" y="6093296"/>
            <a:ext cx="5346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latin typeface="Comic Sans MS" pitchFamily="66" charset="0"/>
              </a:rPr>
              <a:t>Biancalani </a:t>
            </a:r>
            <a:r>
              <a:rPr lang="it-IT" b="1" i="1" smtClean="0">
                <a:latin typeface="Comic Sans MS" pitchFamily="66" charset="0"/>
              </a:rPr>
              <a:t>et al.</a:t>
            </a:r>
            <a:r>
              <a:rPr lang="it-IT" b="1" smtClean="0">
                <a:latin typeface="Comic Sans MS" pitchFamily="66" charset="0"/>
              </a:rPr>
              <a:t>, 2016 – PLoS ONE </a:t>
            </a:r>
            <a:r>
              <a:rPr lang="it-IT" b="1" smtClean="0">
                <a:latin typeface="Comic Sans MS" pitchFamily="66" charset="0"/>
              </a:rPr>
              <a:t>(in press)</a:t>
            </a:r>
            <a:endParaRPr lang="it-IT" b="1">
              <a:latin typeface="Comic Sans MS" pitchFamily="66" charset="0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5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sellaDiTesto 17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ttangolo 22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04901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291407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C2</a:t>
            </a:r>
          </a:p>
          <a:p>
            <a:pPr lvl="0" algn="ctr">
              <a:spcBef>
                <a:spcPct val="0"/>
              </a:spcBef>
            </a:pP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January 2015 - 3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16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1600" b="1" smtClean="0">
                <a:solidFill>
                  <a:srgbClr val="FFFF00"/>
                </a:solidFill>
                <a:latin typeface="Comic Sans MS" pitchFamily="66" charset="0"/>
              </a:rPr>
              <a:t> December 2015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540" y="2060848"/>
            <a:ext cx="6189320" cy="475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147696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67736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2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824494"/>
            <a:ext cx="91440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4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C3</a:t>
            </a:r>
          </a:p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2015 - 3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 March 2016</a:t>
            </a:r>
          </a:p>
          <a:p>
            <a:pPr lvl="0" algn="ctr">
              <a:spcBef>
                <a:spcPct val="0"/>
              </a:spcBef>
            </a:pPr>
            <a:endParaRPr lang="it-IT" sz="3600" b="1"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>
                <a:latin typeface="Comic Sans MS" pitchFamily="66" charset="0"/>
                <a:ea typeface="+mj-ea"/>
                <a:cs typeface="+mj-cs"/>
              </a:rPr>
              <a:t>Monitoring of the absence of a direct selection operated by the </a:t>
            </a: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polyphenolic preparations </a:t>
            </a:r>
          </a:p>
          <a:p>
            <a:pPr lvl="0" algn="ctr">
              <a:spcBef>
                <a:spcPct val="0"/>
              </a:spcBef>
            </a:pP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towards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the emergence of bacteria resistant to </a:t>
            </a: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the polyphenolic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molecules themselves, </a:t>
            </a:r>
            <a:endParaRPr lang="en-US" sz="2800" b="1" smtClean="0"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at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laboratory level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</a:t>
            </a:r>
            <a:endParaRPr lang="it-IT" sz="2000" b="1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06327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2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291739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C3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2015 - 3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 March 2016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952" y="2256060"/>
            <a:ext cx="3381232" cy="448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uppo 2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2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asellaDiTesto 2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ttangolo 26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92093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2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97696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C3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2015 - 3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 March 2016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913064"/>
            <a:ext cx="77343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2033977" y="6444044"/>
            <a:ext cx="5346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latin typeface="Comic Sans MS" pitchFamily="66" charset="0"/>
              </a:rPr>
              <a:t>Biancalani </a:t>
            </a:r>
            <a:r>
              <a:rPr lang="it-IT" b="1" i="1" smtClean="0">
                <a:latin typeface="Comic Sans MS" pitchFamily="66" charset="0"/>
              </a:rPr>
              <a:t>et al.</a:t>
            </a:r>
            <a:r>
              <a:rPr lang="it-IT" b="1" smtClean="0">
                <a:latin typeface="Comic Sans MS" pitchFamily="66" charset="0"/>
              </a:rPr>
              <a:t>, 2016 – PLoS ONE </a:t>
            </a:r>
            <a:r>
              <a:rPr lang="it-IT" b="1" smtClean="0">
                <a:latin typeface="Comic Sans MS" pitchFamily="66" charset="0"/>
              </a:rPr>
              <a:t>(in press)</a:t>
            </a:r>
            <a:endParaRPr lang="it-IT" b="1">
              <a:latin typeface="Comic Sans MS" pitchFamily="66" charset="0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611560" y="93104"/>
            <a:ext cx="7887734" cy="900228"/>
            <a:chOff x="247752" y="72008"/>
            <a:chExt cx="8611582" cy="1052736"/>
          </a:xfrm>
        </p:grpSpPr>
        <p:pic>
          <p:nvPicPr>
            <p:cNvPr id="15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sellaDiTesto 17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ttangolo 22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72996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2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178749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C3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2015 - 3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 March 2016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93393"/>
            <a:ext cx="50673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59548"/>
            <a:ext cx="2952328" cy="383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419872" y="2852936"/>
            <a:ext cx="5363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latin typeface="Comic Sans MS" pitchFamily="66" charset="0"/>
              </a:rPr>
              <a:t>Verified at 20, 60 and 80 generation treated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611560" y="134048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8675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2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588725"/>
            <a:ext cx="91440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4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C4</a:t>
            </a:r>
          </a:p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July 2015 – 30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</a:rPr>
              <a:t>th 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September 2016</a:t>
            </a:r>
          </a:p>
          <a:p>
            <a:pPr lvl="0" algn="ctr">
              <a:spcBef>
                <a:spcPct val="0"/>
              </a:spcBef>
            </a:pPr>
            <a:endParaRPr lang="it-IT" sz="28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endParaRPr lang="it-IT" sz="2800" b="1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>
                <a:latin typeface="Comic Sans MS" pitchFamily="66" charset="0"/>
                <a:ea typeface="+mj-ea"/>
                <a:cs typeface="+mj-cs"/>
              </a:rPr>
              <a:t>Monitoring of the short term environmental benefits from the use of the </a:t>
            </a: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high quality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standardised polyphenolic preparations </a:t>
            </a:r>
            <a:endParaRPr lang="en-US" sz="2800" b="1" smtClean="0"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in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plant disease control </a:t>
            </a:r>
            <a:endParaRPr lang="en-US" sz="2800" b="1" smtClean="0"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at pilot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scale level in field screenings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</a:t>
            </a:r>
            <a:endParaRPr lang="it-IT" sz="2000" b="1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11560" y="147696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51324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2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03473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C4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July 2015 – 30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th 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September 2016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10320"/>
            <a:ext cx="5424488" cy="329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518" y="3954392"/>
            <a:ext cx="4884986" cy="293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106752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93538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90" y="2201096"/>
            <a:ext cx="6179220" cy="459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0" y="103096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C4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July 2015 – 30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th 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September 2016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611560" y="5216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81439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2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516717"/>
            <a:ext cx="91440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4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C5</a:t>
            </a:r>
          </a:p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– 30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</a:rPr>
              <a:t>th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 September 2016</a:t>
            </a:r>
          </a:p>
          <a:p>
            <a:pPr lvl="0" algn="ctr">
              <a:spcBef>
                <a:spcPct val="0"/>
              </a:spcBef>
            </a:pPr>
            <a:endParaRPr lang="it-IT" sz="28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endParaRPr lang="it-IT" sz="2800" b="1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algn="ctr"/>
            <a:r>
              <a:rPr lang="en-US" sz="2800" b="1">
                <a:latin typeface="Comic Sans MS" pitchFamily="66" charset="0"/>
              </a:rPr>
              <a:t>Monitoring of the economic benefits deriving from the recycling of the </a:t>
            </a:r>
            <a:r>
              <a:rPr lang="en-US" sz="2800" b="1" smtClean="0">
                <a:latin typeface="Comic Sans MS" pitchFamily="66" charset="0"/>
              </a:rPr>
              <a:t>spent vegetable </a:t>
            </a:r>
            <a:r>
              <a:rPr lang="en-US" sz="2800" b="1">
                <a:latin typeface="Comic Sans MS" pitchFamily="66" charset="0"/>
              </a:rPr>
              <a:t>biomass </a:t>
            </a:r>
            <a:endParaRPr lang="en-US" sz="2800" b="1" smtClean="0">
              <a:latin typeface="Comic Sans MS" pitchFamily="66" charset="0"/>
            </a:endParaRPr>
          </a:p>
          <a:p>
            <a:pPr algn="ctr"/>
            <a:r>
              <a:rPr lang="en-US" sz="2800" b="1" smtClean="0">
                <a:latin typeface="Comic Sans MS" pitchFamily="66" charset="0"/>
              </a:rPr>
              <a:t>after </a:t>
            </a:r>
            <a:r>
              <a:rPr lang="en-US" sz="2800" b="1">
                <a:latin typeface="Comic Sans MS" pitchFamily="66" charset="0"/>
              </a:rPr>
              <a:t>the extraction </a:t>
            </a:r>
            <a:r>
              <a:rPr lang="en-US" sz="2800" b="1" smtClean="0">
                <a:latin typeface="Comic Sans MS" pitchFamily="66" charset="0"/>
              </a:rPr>
              <a:t>of the </a:t>
            </a:r>
            <a:r>
              <a:rPr lang="en-US" sz="2800" b="1">
                <a:latin typeface="Comic Sans MS" pitchFamily="66" charset="0"/>
              </a:rPr>
              <a:t>high quality </a:t>
            </a:r>
            <a:r>
              <a:rPr lang="en-US" sz="2800" b="1" smtClean="0">
                <a:latin typeface="Comic Sans MS" pitchFamily="66" charset="0"/>
              </a:rPr>
              <a:t>standardised polyphenolic </a:t>
            </a:r>
            <a:r>
              <a:rPr lang="en-US" sz="2800" b="1">
                <a:latin typeface="Comic Sans MS" pitchFamily="66" charset="0"/>
              </a:rPr>
              <a:t>molecules </a:t>
            </a:r>
            <a:endParaRPr lang="en-US" sz="2800" b="1" smtClean="0">
              <a:latin typeface="Comic Sans MS" pitchFamily="66" charset="0"/>
            </a:endParaRPr>
          </a:p>
          <a:p>
            <a:pPr algn="ctr"/>
            <a:r>
              <a:rPr lang="en-US" sz="2800" b="1" smtClean="0">
                <a:latin typeface="Comic Sans MS" pitchFamily="66" charset="0"/>
              </a:rPr>
              <a:t>at </a:t>
            </a:r>
            <a:r>
              <a:rPr lang="en-US" sz="2800" b="1">
                <a:latin typeface="Comic Sans MS" pitchFamily="66" charset="0"/>
              </a:rPr>
              <a:t>laboratory level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</a:t>
            </a:r>
            <a:endParaRPr lang="it-IT" sz="2000" b="1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11560" y="202288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80075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959095" y="1063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215727"/>
            <a:ext cx="6829425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192980" y="1628800"/>
            <a:ext cx="22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chemeClr val="bg1"/>
                </a:solidFill>
              </a:rPr>
              <a:t>B1, B2, B3, B4, B5, B7</a:t>
            </a:r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5364088" y="1619508"/>
            <a:ext cx="2585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chemeClr val="bg1"/>
                </a:solidFill>
              </a:rPr>
              <a:t>B1, B2, B3, B4, B5, B6, B7</a:t>
            </a:r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475656" y="5877272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chemeClr val="bg1"/>
                </a:solidFill>
              </a:rPr>
              <a:t>(B4) B7</a:t>
            </a:r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6648767" y="5877272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chemeClr val="bg1"/>
                </a:solidFill>
              </a:rPr>
              <a:t>(B4) B7</a:t>
            </a:r>
            <a:endParaRPr lang="it-IT" b="1">
              <a:solidFill>
                <a:schemeClr val="bg1"/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611560" y="224516"/>
            <a:ext cx="7887734" cy="900228"/>
            <a:chOff x="247752" y="72008"/>
            <a:chExt cx="8611582" cy="1052736"/>
          </a:xfrm>
        </p:grpSpPr>
        <p:pic>
          <p:nvPicPr>
            <p:cNvPr id="15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sellaDiTesto 17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ttangolo 22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0780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2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93601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Action C5</a:t>
            </a:r>
          </a:p>
          <a:p>
            <a:pPr lvl="0" algn="ctr">
              <a:spcBef>
                <a:spcPct val="0"/>
              </a:spcBef>
            </a:pPr>
            <a:r>
              <a:rPr lang="it-IT" sz="1600" b="1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1600" b="1" baseline="3000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1600" b="1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 April 2015 – 30</a:t>
            </a:r>
            <a:r>
              <a:rPr lang="it-IT" sz="1600" b="1" baseline="30000" smtClean="0">
                <a:solidFill>
                  <a:srgbClr val="FF0000"/>
                </a:solidFill>
                <a:latin typeface="Comic Sans MS" pitchFamily="66" charset="0"/>
              </a:rPr>
              <a:t>th</a:t>
            </a:r>
            <a:r>
              <a:rPr lang="it-IT" sz="1600" b="1" smtClean="0">
                <a:solidFill>
                  <a:srgbClr val="FF0000"/>
                </a:solidFill>
                <a:latin typeface="Comic Sans MS" pitchFamily="66" charset="0"/>
              </a:rPr>
              <a:t> September 2016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1" y="1678161"/>
            <a:ext cx="4128323" cy="463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61769"/>
            <a:ext cx="1171111" cy="224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9046" y="6372036"/>
            <a:ext cx="7292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Comic Sans MS" pitchFamily="66" charset="0"/>
              </a:rPr>
              <a:t>“This </a:t>
            </a:r>
            <a:r>
              <a:rPr lang="en-US" b="1">
                <a:latin typeface="Comic Sans MS" pitchFamily="66" charset="0"/>
              </a:rPr>
              <a:t>demonstration is delegated to </a:t>
            </a:r>
            <a:r>
              <a:rPr lang="en-US" b="1" smtClean="0">
                <a:latin typeface="Comic Sans MS" pitchFamily="66" charset="0"/>
              </a:rPr>
              <a:t>INSTM and Mondo Verde”</a:t>
            </a:r>
            <a:endParaRPr lang="it-IT" b="1">
              <a:latin typeface="Comic Sans MS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426777" y="1916827"/>
            <a:ext cx="375373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>
                <a:solidFill>
                  <a:srgbClr val="FF0000"/>
                </a:solidFill>
                <a:latin typeface="Comic Sans MS" pitchFamily="66" charset="0"/>
              </a:rPr>
              <a:t>PCT/IT2009000246, filing date 05/06/09,A.</a:t>
            </a:r>
          </a:p>
          <a:p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Romani; D. Pangia; G. Marchinni. “Integrated process for recovery of a polyphenol fraction and anaerobic</a:t>
            </a:r>
          </a:p>
          <a:p>
            <a:r>
              <a:rPr lang="it-IT" sz="1600">
                <a:solidFill>
                  <a:srgbClr val="FF0000"/>
                </a:solidFill>
                <a:latin typeface="Comic Sans MS" pitchFamily="66" charset="0"/>
              </a:rPr>
              <a:t>digestion of olive mill wastes”; </a:t>
            </a:r>
            <a:endParaRPr lang="it-IT" sz="1600" smtClean="0">
              <a:solidFill>
                <a:srgbClr val="FF0000"/>
              </a:solidFill>
              <a:latin typeface="Comic Sans MS" pitchFamily="66" charset="0"/>
            </a:endParaRPr>
          </a:p>
          <a:p>
            <a:endParaRPr lang="it-IT" sz="160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it-IT" sz="1600" smtClean="0">
                <a:solidFill>
                  <a:srgbClr val="FF0000"/>
                </a:solidFill>
                <a:latin typeface="Comic Sans MS" pitchFamily="66" charset="0"/>
              </a:rPr>
              <a:t>PCT/IT2008/000135</a:t>
            </a:r>
            <a:r>
              <a:rPr lang="it-IT" sz="1600">
                <a:solidFill>
                  <a:srgbClr val="FF0000"/>
                </a:solidFill>
                <a:latin typeface="Comic Sans MS" pitchFamily="66" charset="0"/>
              </a:rPr>
              <a:t>, filing date 01/04/08. Pizzichini M., Romani A., Pizzichini D.,</a:t>
            </a:r>
          </a:p>
          <a:p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Russo C., Pinelli P. “Process for producing refined nutraceutic extracts from artichoke waste and from other</a:t>
            </a:r>
          </a:p>
          <a:p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plants of the Cynara genus”</a:t>
            </a:r>
            <a:endParaRPr lang="it-IT" sz="160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611560" y="65808"/>
            <a:ext cx="7887734" cy="900228"/>
            <a:chOff x="247752" y="72008"/>
            <a:chExt cx="8611582" cy="1052736"/>
          </a:xfrm>
        </p:grpSpPr>
        <p:pic>
          <p:nvPicPr>
            <p:cNvPr id="15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sellaDiTesto 17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ttangolo 22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81942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2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516717"/>
            <a:ext cx="91440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4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C6</a:t>
            </a:r>
          </a:p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July 2015 – 30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</a:rPr>
              <a:t>th 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September 2016</a:t>
            </a:r>
          </a:p>
          <a:p>
            <a:pPr lvl="0" algn="ctr">
              <a:spcBef>
                <a:spcPct val="0"/>
              </a:spcBef>
            </a:pPr>
            <a:endParaRPr lang="it-IT" sz="2800" b="1" smtClean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endParaRPr lang="it-IT" sz="2800" b="1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>
                <a:latin typeface="Comic Sans MS" pitchFamily="66" charset="0"/>
                <a:ea typeface="+mj-ea"/>
                <a:cs typeface="+mj-cs"/>
              </a:rPr>
              <a:t>Monitoring of the absence of a selection on the polyphenolic preparations on</a:t>
            </a:r>
          </a:p>
          <a:p>
            <a:pPr lvl="0" algn="ctr">
              <a:spcBef>
                <a:spcPct val="0"/>
              </a:spcBef>
            </a:pP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copper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and antibiotic resistant bacteria, </a:t>
            </a:r>
            <a:endParaRPr lang="en-US" sz="2800" b="1" smtClean="0"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on </a:t>
            </a:r>
            <a:r>
              <a:rPr lang="en-US" sz="2800" b="1">
                <a:latin typeface="Comic Sans MS" pitchFamily="66" charset="0"/>
                <a:ea typeface="+mj-ea"/>
                <a:cs typeface="+mj-cs"/>
              </a:rPr>
              <a:t>plant and in soil,</a:t>
            </a:r>
          </a:p>
          <a:p>
            <a:pPr lvl="0" algn="ctr">
              <a:spcBef>
                <a:spcPct val="0"/>
              </a:spcBef>
            </a:pPr>
            <a:r>
              <a:rPr lang="en-US" sz="2800" b="1">
                <a:latin typeface="Comic Sans MS" pitchFamily="66" charset="0"/>
                <a:ea typeface="+mj-ea"/>
                <a:cs typeface="+mj-cs"/>
              </a:rPr>
              <a:t>from laboratory to in field screenings</a:t>
            </a:r>
            <a:r>
              <a:rPr lang="it-IT" sz="2800" b="1" smtClean="0"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endParaRPr lang="it-IT" sz="2000" b="1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98084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2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178749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C6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July 2015 – 30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th 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September 2016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76872"/>
            <a:ext cx="386715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489" y="4007693"/>
            <a:ext cx="4752975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134048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04280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584082"/>
            <a:ext cx="9144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44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C7</a:t>
            </a:r>
          </a:p>
          <a:p>
            <a:pPr lvl="0" algn="ctr">
              <a:spcBef>
                <a:spcPct val="0"/>
              </a:spcBef>
            </a:pP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– 30</a:t>
            </a:r>
            <a:r>
              <a:rPr lang="it-IT" sz="2800" b="1" baseline="30000" smtClean="0">
                <a:solidFill>
                  <a:srgbClr val="FFFF00"/>
                </a:solidFill>
                <a:latin typeface="Comic Sans MS" pitchFamily="66" charset="0"/>
              </a:rPr>
              <a:t>th</a:t>
            </a:r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 September 2016</a:t>
            </a:r>
          </a:p>
          <a:p>
            <a:pPr lvl="0" algn="ctr">
              <a:spcBef>
                <a:spcPct val="0"/>
              </a:spcBef>
            </a:pPr>
            <a:endParaRPr lang="it-IT" sz="2800" b="1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800" b="1">
                <a:latin typeface="Comic Sans MS" pitchFamily="66" charset="0"/>
                <a:ea typeface="+mj-ea"/>
                <a:cs typeface="+mj-cs"/>
              </a:rPr>
              <a:t>Monitoring of technical-socio-economic assessment of the </a:t>
            </a:r>
            <a:r>
              <a:rPr lang="en-US" sz="2800" b="1" smtClean="0">
                <a:latin typeface="Comic Sans MS" pitchFamily="66" charset="0"/>
                <a:ea typeface="+mj-ea"/>
                <a:cs typeface="+mj-cs"/>
              </a:rPr>
              <a:t>EVERGREEN project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 </a:t>
            </a:r>
            <a:endParaRPr lang="it-IT" sz="2000" b="1" dirty="0">
              <a:solidFill>
                <a:srgbClr val="FFFF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11560" y="161344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95848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32276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C7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– 30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th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 September 2016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43" y="2389125"/>
            <a:ext cx="5636121" cy="428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70969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39477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C7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– 30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th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 September 2016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02371"/>
            <a:ext cx="56959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611560" y="116632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16261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39477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C7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– 30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th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 September 2016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534" y="2492896"/>
            <a:ext cx="331865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5916" y="5363924"/>
            <a:ext cx="898675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latin typeface="Comic Sans MS" pitchFamily="66" charset="0"/>
              </a:rPr>
              <a:t>“DISPAA</a:t>
            </a:r>
            <a:r>
              <a:rPr lang="en-US" b="1">
                <a:latin typeface="Comic Sans MS" pitchFamily="66" charset="0"/>
              </a:rPr>
              <a:t>, CEBAS, and ASTRA will be involved </a:t>
            </a:r>
            <a:r>
              <a:rPr lang="en-US" b="1" smtClean="0">
                <a:latin typeface="Comic Sans MS" pitchFamily="66" charset="0"/>
              </a:rPr>
              <a:t>in…”</a:t>
            </a:r>
          </a:p>
          <a:p>
            <a:pPr algn="ctr"/>
            <a:endParaRPr lang="en-US" b="1">
              <a:latin typeface="Comic Sans MS" pitchFamily="66" charset="0"/>
            </a:endParaRPr>
          </a:p>
          <a:p>
            <a:pPr algn="ctr"/>
            <a:r>
              <a:rPr lang="en-US" sz="2000" b="1" smtClean="0">
                <a:solidFill>
                  <a:srgbClr val="FFFF00"/>
                </a:solidFill>
                <a:latin typeface="Comic Sans MS" pitchFamily="66" charset="0"/>
              </a:rPr>
              <a:t>DATA FROM ALL BENEFICIARIES HAVE TO BE FREELY AVAILABLE</a:t>
            </a:r>
          </a:p>
          <a:p>
            <a:pPr algn="ctr"/>
            <a:r>
              <a:rPr lang="en-US" sz="2000" b="1" smtClean="0">
                <a:solidFill>
                  <a:srgbClr val="FFFF00"/>
                </a:solidFill>
                <a:latin typeface="Comic Sans MS" pitchFamily="66" charset="0"/>
              </a:rPr>
              <a:t>for analysis and evaluation</a:t>
            </a:r>
            <a:endParaRPr lang="it-IT" sz="2000" b="1">
              <a:solidFill>
                <a:srgbClr val="FFFF00"/>
              </a:solidFill>
              <a:latin typeface="Comic Sans MS" pitchFamily="66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83809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39477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it-IT" sz="36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Action C7</a:t>
            </a:r>
          </a:p>
          <a:p>
            <a:pPr lvl="0" algn="ctr">
              <a:spcBef>
                <a:spcPct val="0"/>
              </a:spcBef>
            </a:pP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1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st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  <a:ea typeface="+mj-ea"/>
                <a:cs typeface="+mj-cs"/>
              </a:rPr>
              <a:t> April 2015 – 30</a:t>
            </a:r>
            <a:r>
              <a:rPr lang="it-IT" sz="2000" b="1" baseline="30000" smtClean="0">
                <a:solidFill>
                  <a:srgbClr val="FFFF00"/>
                </a:solidFill>
                <a:latin typeface="Comic Sans MS" pitchFamily="66" charset="0"/>
              </a:rPr>
              <a:t>th</a:t>
            </a:r>
            <a:r>
              <a:rPr lang="it-IT" sz="2000" b="1" smtClean="0">
                <a:solidFill>
                  <a:srgbClr val="FFFF00"/>
                </a:solidFill>
                <a:latin typeface="Comic Sans MS" pitchFamily="66" charset="0"/>
              </a:rPr>
              <a:t> September 2016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363" y="2495738"/>
            <a:ext cx="1702993" cy="129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59632" y="4725144"/>
            <a:ext cx="6824304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FFFF00"/>
                </a:solidFill>
                <a:latin typeface="Comic Sans MS" pitchFamily="66" charset="0"/>
              </a:rPr>
              <a:t>BENEFICIARIES </a:t>
            </a:r>
            <a:r>
              <a:rPr lang="en-US" sz="2000" b="1" smtClean="0">
                <a:solidFill>
                  <a:srgbClr val="FFFF00"/>
                </a:solidFill>
                <a:latin typeface="Comic Sans MS" pitchFamily="66" charset="0"/>
              </a:rPr>
              <a:t>HAVE TO BE </a:t>
            </a:r>
            <a:r>
              <a:rPr lang="en-US" sz="2000" b="1" smtClean="0">
                <a:solidFill>
                  <a:srgbClr val="FFFF00"/>
                </a:solidFill>
                <a:latin typeface="Comic Sans MS" pitchFamily="66" charset="0"/>
              </a:rPr>
              <a:t>in strict contact with</a:t>
            </a:r>
          </a:p>
          <a:p>
            <a:pPr algn="ctr"/>
            <a:r>
              <a:rPr lang="en-US" sz="3600" b="1" smtClean="0">
                <a:latin typeface="Comic Sans MS" pitchFamily="66" charset="0"/>
              </a:rPr>
              <a:t>CARBON SINK </a:t>
            </a:r>
          </a:p>
          <a:p>
            <a:pPr algn="ctr"/>
            <a:r>
              <a:rPr lang="en-US" sz="2000" b="1" smtClean="0">
                <a:solidFill>
                  <a:srgbClr val="FFFF00"/>
                </a:solidFill>
                <a:latin typeface="Comic Sans MS" pitchFamily="66" charset="0"/>
              </a:rPr>
              <a:t>Which is in charge for </a:t>
            </a:r>
            <a:r>
              <a:rPr lang="en-US" sz="2000" b="1" smtClean="0">
                <a:solidFill>
                  <a:srgbClr val="FFFF00"/>
                </a:solidFill>
                <a:latin typeface="Comic Sans MS" pitchFamily="66" charset="0"/>
              </a:rPr>
              <a:t>analysis and </a:t>
            </a:r>
            <a:r>
              <a:rPr lang="en-US" sz="2000" b="1" smtClean="0">
                <a:solidFill>
                  <a:srgbClr val="FFFF00"/>
                </a:solidFill>
                <a:latin typeface="Comic Sans MS" pitchFamily="66" charset="0"/>
              </a:rPr>
              <a:t>evaluation</a:t>
            </a:r>
          </a:p>
          <a:p>
            <a:pPr algn="ctr"/>
            <a:endParaRPr lang="en-US" sz="2000" b="1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en-US" sz="2000" b="1" smtClean="0">
                <a:solidFill>
                  <a:srgbClr val="FFFF00"/>
                </a:solidFill>
                <a:latin typeface="Comic Sans MS" pitchFamily="66" charset="0"/>
              </a:rPr>
              <a:t>(next appointment 28</a:t>
            </a:r>
            <a:r>
              <a:rPr lang="en-US" sz="2000" b="1" baseline="30000" smtClean="0">
                <a:solidFill>
                  <a:srgbClr val="FFFF00"/>
                </a:solidFill>
                <a:latin typeface="Comic Sans MS" pitchFamily="66" charset="0"/>
              </a:rPr>
              <a:t>th</a:t>
            </a:r>
            <a:r>
              <a:rPr lang="en-US" sz="2000" b="1" smtClean="0">
                <a:solidFill>
                  <a:srgbClr val="FFFF00"/>
                </a:solidFill>
                <a:latin typeface="Comic Sans MS" pitchFamily="66" charset="0"/>
              </a:rPr>
              <a:t> Sept 2016 – LPVM)</a:t>
            </a:r>
            <a:endParaRPr lang="it-IT" sz="2000" b="1">
              <a:solidFill>
                <a:srgbClr val="FFFF00"/>
              </a:solidFill>
              <a:latin typeface="Comic Sans MS" pitchFamily="66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4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93275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58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ISP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92" y="1124744"/>
            <a:ext cx="8712968" cy="101354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114631" y="2145045"/>
            <a:ext cx="88809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smtClean="0"/>
              <a:t>TECHNICAL ACTIVITIES CARRIED OUT</a:t>
            </a:r>
          </a:p>
          <a:p>
            <a:pPr algn="ctr"/>
            <a:r>
              <a:rPr lang="it-IT" b="1" smtClean="0">
                <a:solidFill>
                  <a:srgbClr val="FFFF00"/>
                </a:solidFill>
              </a:rPr>
              <a:t>B</a:t>
            </a:r>
            <a:r>
              <a:rPr lang="it-IT" b="1">
                <a:solidFill>
                  <a:srgbClr val="FFFF00"/>
                </a:solidFill>
              </a:rPr>
              <a:t>. Implementation </a:t>
            </a:r>
            <a:r>
              <a:rPr lang="it-IT" b="1" smtClean="0">
                <a:solidFill>
                  <a:srgbClr val="FFFF00"/>
                </a:solidFill>
              </a:rPr>
              <a:t>actions</a:t>
            </a:r>
          </a:p>
          <a:p>
            <a:pPr algn="ctr"/>
            <a:endParaRPr lang="it-IT" b="1" smtClean="0">
              <a:solidFill>
                <a:srgbClr val="FFFF00"/>
              </a:solidFill>
            </a:endParaRPr>
          </a:p>
          <a:p>
            <a:pPr algn="just"/>
            <a:r>
              <a:rPr lang="en-US" sz="1600" b="1" smtClean="0">
                <a:solidFill>
                  <a:srgbClr val="FFFF00"/>
                </a:solidFill>
              </a:rPr>
              <a:t>B2</a:t>
            </a:r>
            <a:r>
              <a:rPr lang="en-US" sz="1600" b="1" smtClean="0"/>
              <a:t> </a:t>
            </a:r>
            <a:r>
              <a:rPr lang="en-US" sz="1600" b="1">
                <a:solidFill>
                  <a:srgbClr val="92D050"/>
                </a:solidFill>
              </a:rPr>
              <a:t>Demonstration of the qualitative and quantitative yields of extraction process for the recovery </a:t>
            </a:r>
            <a:r>
              <a:rPr lang="en-US" sz="1600" b="1" smtClean="0">
                <a:solidFill>
                  <a:srgbClr val="92D050"/>
                </a:solidFill>
              </a:rPr>
              <a:t>of high </a:t>
            </a:r>
            <a:r>
              <a:rPr lang="en-US" sz="1600" b="1">
                <a:solidFill>
                  <a:srgbClr val="92D050"/>
                </a:solidFill>
              </a:rPr>
              <a:t>quality polyphenolic molecules from not edible vegetable biomass and waste at </a:t>
            </a:r>
            <a:r>
              <a:rPr lang="en-US" sz="1600" b="1" smtClean="0">
                <a:solidFill>
                  <a:srgbClr val="92D050"/>
                </a:solidFill>
              </a:rPr>
              <a:t>laboratory </a:t>
            </a:r>
            <a:r>
              <a:rPr lang="it-IT" sz="1600" b="1" smtClean="0">
                <a:solidFill>
                  <a:srgbClr val="92D050"/>
                </a:solidFill>
              </a:rPr>
              <a:t>scale</a:t>
            </a:r>
            <a:endParaRPr lang="it-IT" sz="1600" b="1">
              <a:solidFill>
                <a:srgbClr val="92D050"/>
              </a:solidFill>
            </a:endParaRPr>
          </a:p>
          <a:p>
            <a:pPr algn="just"/>
            <a:endParaRPr lang="en-US" sz="1600" b="1" smtClean="0"/>
          </a:p>
          <a:p>
            <a:pPr algn="just"/>
            <a:r>
              <a:rPr lang="en-US" sz="1600" b="1" smtClean="0">
                <a:solidFill>
                  <a:srgbClr val="FFFF00"/>
                </a:solidFill>
              </a:rPr>
              <a:t>B3</a:t>
            </a:r>
            <a:r>
              <a:rPr lang="en-US" sz="1600" b="1" smtClean="0"/>
              <a:t> </a:t>
            </a:r>
            <a:r>
              <a:rPr lang="en-US" sz="1600" b="1"/>
              <a:t>Demonstration of the biological and of the chemical stability of the crude polyphenolic extracts </a:t>
            </a:r>
            <a:r>
              <a:rPr lang="en-US" sz="1600" b="1" smtClean="0"/>
              <a:t>and of </a:t>
            </a:r>
            <a:r>
              <a:rPr lang="en-US" sz="1600" b="1"/>
              <a:t>their fractions, recovered from not edible vegetable biomass and waste, at laboratory </a:t>
            </a:r>
            <a:r>
              <a:rPr lang="en-US" sz="1600" b="1" smtClean="0"/>
              <a:t>scale</a:t>
            </a:r>
          </a:p>
          <a:p>
            <a:pPr algn="just"/>
            <a:endParaRPr lang="en-US" sz="1600" b="1" smtClean="0"/>
          </a:p>
          <a:p>
            <a:pPr algn="just"/>
            <a:r>
              <a:rPr lang="en-US" sz="1600" b="1" smtClean="0">
                <a:solidFill>
                  <a:srgbClr val="FFFF00"/>
                </a:solidFill>
              </a:rPr>
              <a:t>B4</a:t>
            </a:r>
            <a:r>
              <a:rPr lang="en-US" sz="1600" b="1" smtClean="0"/>
              <a:t> </a:t>
            </a:r>
            <a:r>
              <a:rPr lang="en-US" sz="1600" b="1"/>
              <a:t>Demonstration of the biological activity of the high quality polyphenolic extracts recovered from </a:t>
            </a:r>
            <a:r>
              <a:rPr lang="en-US" sz="1600" b="1" smtClean="0"/>
              <a:t>not edible </a:t>
            </a:r>
            <a:r>
              <a:rPr lang="en-US" sz="1600" b="1"/>
              <a:t>biomass and waste, against plant pathogenic bacteria and nematode, </a:t>
            </a:r>
            <a:r>
              <a:rPr lang="en-US" sz="1600" b="1" i="1"/>
              <a:t>in </a:t>
            </a:r>
            <a:r>
              <a:rPr lang="en-US" sz="1600" b="1" i="1" smtClean="0"/>
              <a:t>planta</a:t>
            </a:r>
          </a:p>
          <a:p>
            <a:pPr algn="just"/>
            <a:endParaRPr lang="en-US" sz="1600" b="1" i="1" smtClean="0"/>
          </a:p>
          <a:p>
            <a:pPr algn="just"/>
            <a:r>
              <a:rPr lang="en-US" sz="1600" b="1" smtClean="0">
                <a:solidFill>
                  <a:srgbClr val="FFFF00"/>
                </a:solidFill>
              </a:rPr>
              <a:t>B5 </a:t>
            </a:r>
            <a:r>
              <a:rPr lang="en-US" sz="1600" b="1" smtClean="0">
                <a:solidFill>
                  <a:srgbClr val="92D050"/>
                </a:solidFill>
              </a:rPr>
              <a:t>Demonstration </a:t>
            </a:r>
            <a:r>
              <a:rPr lang="en-US" sz="1600" b="1">
                <a:solidFill>
                  <a:srgbClr val="92D050"/>
                </a:solidFill>
              </a:rPr>
              <a:t>of Kilo-scale extraction of the high quality </a:t>
            </a:r>
            <a:r>
              <a:rPr lang="en-US" sz="1600" b="1" smtClean="0">
                <a:solidFill>
                  <a:srgbClr val="92D050"/>
                </a:solidFill>
              </a:rPr>
              <a:t>poly-phenolic bioactive </a:t>
            </a:r>
            <a:r>
              <a:rPr lang="en-US" sz="1600" b="1">
                <a:solidFill>
                  <a:srgbClr val="92D050"/>
                </a:solidFill>
              </a:rPr>
              <a:t>molecules recovered from vegetable not edible biomass </a:t>
            </a:r>
            <a:r>
              <a:rPr lang="en-US" sz="1600" b="1" smtClean="0">
                <a:solidFill>
                  <a:srgbClr val="92D050"/>
                </a:solidFill>
              </a:rPr>
              <a:t>and waste</a:t>
            </a:r>
            <a:endParaRPr lang="en-US" sz="1600" b="1">
              <a:solidFill>
                <a:srgbClr val="92D050"/>
              </a:solidFill>
            </a:endParaRPr>
          </a:p>
          <a:p>
            <a:pPr algn="just"/>
            <a:endParaRPr lang="en-US" sz="1600" b="1" smtClean="0">
              <a:solidFill>
                <a:srgbClr val="FFFF00"/>
              </a:solidFill>
            </a:endParaRPr>
          </a:p>
          <a:p>
            <a:pPr algn="just"/>
            <a:r>
              <a:rPr lang="en-US" sz="1600" b="1" smtClean="0">
                <a:solidFill>
                  <a:srgbClr val="FFFF00"/>
                </a:solidFill>
              </a:rPr>
              <a:t>B6</a:t>
            </a:r>
            <a:r>
              <a:rPr lang="en-US" sz="1600" b="1" smtClean="0"/>
              <a:t> Demonstration of the null toxicity profile of the high quality poly-phenolic bioactive molecules recovered from vegetable not edible biomass and waste, on model organisms and microorganisms.</a:t>
            </a:r>
            <a:endParaRPr lang="en-US" b="1" i="1"/>
          </a:p>
        </p:txBody>
      </p:sp>
      <p:grpSp>
        <p:nvGrpSpPr>
          <p:cNvPr id="15" name="Gruppo 14"/>
          <p:cNvGrpSpPr/>
          <p:nvPr/>
        </p:nvGrpSpPr>
        <p:grpSpPr>
          <a:xfrm>
            <a:off x="611560" y="152508"/>
            <a:ext cx="7887734" cy="900228"/>
            <a:chOff x="247752" y="72008"/>
            <a:chExt cx="8611582" cy="1052736"/>
          </a:xfrm>
        </p:grpSpPr>
        <p:pic>
          <p:nvPicPr>
            <p:cNvPr id="16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asellaDiTesto 16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ttangolo 18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75648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58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ISP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92" y="1191315"/>
            <a:ext cx="8712968" cy="101354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155575" y="2276872"/>
            <a:ext cx="888092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smtClean="0"/>
              <a:t>TECHNICAL ACTIVITIES CARRIED OUT</a:t>
            </a:r>
          </a:p>
          <a:p>
            <a:pPr algn="ctr"/>
            <a:endParaRPr lang="it-IT" sz="2800" b="1" smtClean="0"/>
          </a:p>
          <a:p>
            <a:pPr algn="ctr"/>
            <a:r>
              <a:rPr lang="en-US" b="1" smtClean="0">
                <a:solidFill>
                  <a:srgbClr val="FFFF00"/>
                </a:solidFill>
              </a:rPr>
              <a:t>C. Monitoring of the impact of the project actions </a:t>
            </a:r>
          </a:p>
          <a:p>
            <a:pPr algn="just"/>
            <a:endParaRPr lang="en-US" b="1" smtClean="0"/>
          </a:p>
          <a:p>
            <a:pPr algn="just"/>
            <a:r>
              <a:rPr lang="en-US" b="1" smtClean="0">
                <a:solidFill>
                  <a:srgbClr val="FFFF00"/>
                </a:solidFill>
              </a:rPr>
              <a:t>C2</a:t>
            </a:r>
            <a:r>
              <a:rPr lang="en-US" b="1" smtClean="0"/>
              <a:t> Monitoring of the absence of side effects for the high quality standardised polyphenolic preparations on common targets of any living organism at laboratory level</a:t>
            </a:r>
          </a:p>
          <a:p>
            <a:pPr algn="just"/>
            <a:endParaRPr lang="en-US" b="1" smtClean="0"/>
          </a:p>
          <a:p>
            <a:pPr algn="just"/>
            <a:r>
              <a:rPr lang="en-US" b="1" smtClean="0">
                <a:solidFill>
                  <a:srgbClr val="FFFF00"/>
                </a:solidFill>
              </a:rPr>
              <a:t>C3</a:t>
            </a:r>
            <a:r>
              <a:rPr lang="en-US" b="1" smtClean="0"/>
              <a:t> Monitoring of the absence of a direct selection operated by the polyphenolic preparations towards the emergence of bacteria resistant to the polyphenolic molecules themselves, at laboratory level</a:t>
            </a:r>
          </a:p>
          <a:p>
            <a:pPr algn="just"/>
            <a:endParaRPr lang="en-US" b="1" smtClean="0"/>
          </a:p>
          <a:p>
            <a:pPr algn="just"/>
            <a:r>
              <a:rPr lang="en-US" b="1" smtClean="0">
                <a:solidFill>
                  <a:srgbClr val="FFFF00"/>
                </a:solidFill>
              </a:rPr>
              <a:t>C6 </a:t>
            </a:r>
            <a:r>
              <a:rPr lang="en-US" b="1" smtClean="0"/>
              <a:t>Monitoring </a:t>
            </a:r>
            <a:r>
              <a:rPr lang="en-US" b="1"/>
              <a:t>of the absence of a selection on the polyphenolic </a:t>
            </a:r>
            <a:r>
              <a:rPr lang="en-US" b="1" smtClean="0"/>
              <a:t>preparations on </a:t>
            </a:r>
            <a:r>
              <a:rPr lang="en-US" b="1"/>
              <a:t>the selection of copper and antibiotic resistant bacteria, on plant </a:t>
            </a:r>
            <a:r>
              <a:rPr lang="en-US" b="1" smtClean="0"/>
              <a:t>and in </a:t>
            </a:r>
            <a:r>
              <a:rPr lang="en-US" b="1"/>
              <a:t>soil, from laboratory to in field screenings.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611560" y="116632"/>
            <a:ext cx="7887734" cy="900228"/>
            <a:chOff x="247752" y="72008"/>
            <a:chExt cx="8611582" cy="1052736"/>
          </a:xfrm>
        </p:grpSpPr>
        <p:pic>
          <p:nvPicPr>
            <p:cNvPr id="16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asellaDiTesto 16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ttangolo 18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1889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215727"/>
            <a:ext cx="6829425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421165" y="16288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chemeClr val="bg1"/>
                </a:solidFill>
              </a:rPr>
              <a:t>C1, C5</a:t>
            </a:r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5777574" y="1619508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chemeClr val="bg1"/>
                </a:solidFill>
              </a:rPr>
              <a:t>C1, C2, C3, C4, C6, C7</a:t>
            </a:r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475656" y="5877272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chemeClr val="bg1"/>
                </a:solidFill>
              </a:rPr>
              <a:t>(C1) C7</a:t>
            </a:r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6648767" y="587727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chemeClr val="bg1"/>
                </a:solidFill>
              </a:rPr>
              <a:t>C1, C5</a:t>
            </a:r>
            <a:endParaRPr lang="it-IT" b="1">
              <a:solidFill>
                <a:schemeClr val="bg1"/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611560" y="224516"/>
            <a:ext cx="7887734" cy="900228"/>
            <a:chOff x="247752" y="72008"/>
            <a:chExt cx="8611582" cy="1052736"/>
          </a:xfrm>
        </p:grpSpPr>
        <p:pic>
          <p:nvPicPr>
            <p:cNvPr id="15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sellaDiTesto 17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ttangolo 22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69083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2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88" y="1196752"/>
            <a:ext cx="7272808" cy="544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po 11"/>
          <p:cNvGrpSpPr/>
          <p:nvPr/>
        </p:nvGrpSpPr>
        <p:grpSpPr>
          <a:xfrm>
            <a:off x="611560" y="116632"/>
            <a:ext cx="7887734" cy="900228"/>
            <a:chOff x="247752" y="72008"/>
            <a:chExt cx="8611582" cy="1052736"/>
          </a:xfrm>
        </p:grpSpPr>
        <p:pic>
          <p:nvPicPr>
            <p:cNvPr id="13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sellaDiTesto 13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ttangolo 17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89423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2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611560" y="116632"/>
            <a:ext cx="7887734" cy="900228"/>
            <a:chOff x="247752" y="72008"/>
            <a:chExt cx="8611582" cy="1052736"/>
          </a:xfrm>
        </p:grpSpPr>
        <p:pic>
          <p:nvPicPr>
            <p:cNvPr id="13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sellaDiTesto 13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ttangolo 17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2420888"/>
            <a:ext cx="8391525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654999" y="1268760"/>
            <a:ext cx="38202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smtClean="0">
                <a:latin typeface="Comic Sans MS" pitchFamily="66" charset="0"/>
              </a:rPr>
              <a:t>WRITING TIME!!!</a:t>
            </a:r>
          </a:p>
          <a:p>
            <a:pPr algn="ctr"/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Just as a memory..</a:t>
            </a:r>
            <a:endParaRPr lang="it-IT" sz="1600" b="1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87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2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611560" y="116632"/>
            <a:ext cx="7887734" cy="900228"/>
            <a:chOff x="247752" y="72008"/>
            <a:chExt cx="8611582" cy="1052736"/>
          </a:xfrm>
        </p:grpSpPr>
        <p:pic>
          <p:nvPicPr>
            <p:cNvPr id="13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sellaDiTesto 13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ttangolo 17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1168216" y="1268760"/>
            <a:ext cx="679384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smtClean="0">
                <a:latin typeface="Comic Sans MS" pitchFamily="66" charset="0"/>
              </a:rPr>
              <a:t>WRITING TIME!!!</a:t>
            </a:r>
          </a:p>
          <a:p>
            <a:pPr algn="ctr"/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Just as a memory..</a:t>
            </a:r>
          </a:p>
          <a:p>
            <a:pPr algn="ctr"/>
            <a:endParaRPr lang="it-IT" sz="2800" b="1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endParaRPr lang="it-IT" sz="2800" b="1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it-IT" sz="4800" b="1" smtClean="0">
                <a:solidFill>
                  <a:srgbClr val="FFFF00"/>
                </a:solidFill>
                <a:latin typeface="Comic Sans MS" pitchFamily="66" charset="0"/>
              </a:rPr>
              <a:t>-</a:t>
            </a:r>
            <a:r>
              <a:rPr lang="it-IT" sz="4800" b="1" smtClean="0">
                <a:latin typeface="Comic Sans MS" pitchFamily="66" charset="0"/>
              </a:rPr>
              <a:t> Layman’s Report</a:t>
            </a:r>
          </a:p>
          <a:p>
            <a:pPr algn="ctr"/>
            <a:endParaRPr lang="it-IT" sz="4800" b="1" smtClean="0">
              <a:latin typeface="Comic Sans MS" pitchFamily="66" charset="0"/>
            </a:endParaRPr>
          </a:p>
          <a:p>
            <a:pPr algn="ctr"/>
            <a:r>
              <a:rPr lang="it-IT" sz="4800" b="1" smtClean="0">
                <a:solidFill>
                  <a:srgbClr val="FFFF00"/>
                </a:solidFill>
                <a:latin typeface="Comic Sans MS" pitchFamily="66" charset="0"/>
              </a:rPr>
              <a:t>- </a:t>
            </a:r>
            <a:r>
              <a:rPr lang="it-IT" sz="4800" b="1" smtClean="0">
                <a:latin typeface="Comic Sans MS" pitchFamily="66" charset="0"/>
              </a:rPr>
              <a:t>EVERGREEN Manual</a:t>
            </a:r>
            <a:endParaRPr lang="it-IT" sz="3200" b="1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76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2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611560" y="116632"/>
            <a:ext cx="7887734" cy="900228"/>
            <a:chOff x="247752" y="72008"/>
            <a:chExt cx="8611582" cy="1052736"/>
          </a:xfrm>
        </p:grpSpPr>
        <p:pic>
          <p:nvPicPr>
            <p:cNvPr id="13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sellaDiTesto 13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ttangolo 17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1727665" y="1268760"/>
            <a:ext cx="567495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Just as a memory..</a:t>
            </a:r>
          </a:p>
          <a:p>
            <a:pPr algn="ctr"/>
            <a:endParaRPr lang="it-IT" sz="2800" b="1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it-IT" sz="4800" b="1" smtClean="0">
                <a:solidFill>
                  <a:srgbClr val="FFFF00"/>
                </a:solidFill>
                <a:latin typeface="Comic Sans MS" pitchFamily="66" charset="0"/>
              </a:rPr>
              <a:t>-</a:t>
            </a:r>
            <a:r>
              <a:rPr lang="it-IT" sz="4800" b="1" smtClean="0">
                <a:latin typeface="Comic Sans MS" pitchFamily="66" charset="0"/>
              </a:rPr>
              <a:t> Layman’s Report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844824"/>
            <a:ext cx="7324725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70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2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611560" y="116632"/>
            <a:ext cx="7887734" cy="900228"/>
            <a:chOff x="247752" y="72008"/>
            <a:chExt cx="8611582" cy="1052736"/>
          </a:xfrm>
        </p:grpSpPr>
        <p:pic>
          <p:nvPicPr>
            <p:cNvPr id="13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sellaDiTesto 13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ttangolo 17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1168216" y="1268760"/>
            <a:ext cx="679384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smtClean="0">
                <a:solidFill>
                  <a:srgbClr val="FFFF00"/>
                </a:solidFill>
                <a:latin typeface="Comic Sans MS" pitchFamily="66" charset="0"/>
              </a:rPr>
              <a:t>Just as a memory..</a:t>
            </a:r>
          </a:p>
          <a:p>
            <a:pPr algn="ctr"/>
            <a:endParaRPr lang="it-IT" sz="2800" b="1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it-IT" sz="4800" b="1" smtClean="0">
                <a:solidFill>
                  <a:srgbClr val="FFFF00"/>
                </a:solidFill>
                <a:latin typeface="Comic Sans MS" pitchFamily="66" charset="0"/>
              </a:rPr>
              <a:t>- </a:t>
            </a:r>
            <a:r>
              <a:rPr lang="it-IT" sz="4800" b="1" smtClean="0">
                <a:latin typeface="Comic Sans MS" pitchFamily="66" charset="0"/>
              </a:rPr>
              <a:t>EVERGREEN Manual</a:t>
            </a:r>
            <a:endParaRPr lang="it-IT" sz="3200" b="1"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3429000"/>
            <a:ext cx="78105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04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2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47282"/>
            <a:ext cx="8404051" cy="526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419872" y="1249596"/>
            <a:ext cx="226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mtClean="0">
                <a:latin typeface="Comic Sans MS" pitchFamily="66" charset="0"/>
              </a:rPr>
              <a:t>www.unifi.it</a:t>
            </a:r>
            <a:endParaRPr lang="it-IT" sz="2800" b="1">
              <a:latin typeface="Comic Sans MS" pitchFamily="66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3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sellaDiTesto 13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ttangolo 17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86724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2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419872" y="1249596"/>
            <a:ext cx="226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mtClean="0">
                <a:latin typeface="Comic Sans MS" pitchFamily="66" charset="0"/>
              </a:rPr>
              <a:t>www.unifi.it</a:t>
            </a:r>
            <a:endParaRPr lang="it-IT" sz="2800" b="1">
              <a:latin typeface="Comic Sans MS" pitchFamily="66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1806" y="1737569"/>
            <a:ext cx="1582642" cy="226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C:\Users\stefania\Desktop\LIFE\AFTERCU_materiale_kickoffmeeting\immagini_AfterCuKickoff\gruppoSTegli_LPVM_2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43" y="4309416"/>
            <a:ext cx="4374122" cy="246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a_saccon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545" y="2255241"/>
            <a:ext cx="165576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s_smeazzet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163" y="5114098"/>
            <a:ext cx="147796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 descr="20150601_124340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4859" r="24109"/>
          <a:stretch/>
        </p:blipFill>
        <p:spPr>
          <a:xfrm>
            <a:off x="265842" y="1905685"/>
            <a:ext cx="3996106" cy="2957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8" name="Gruppo 17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20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sellaDiTesto 23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ttangolo 25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20055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39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AutoShape 2" descr="Risultati immagini per carlo viti unif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Risultati immagini per carlo viti unif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6" descr="Risultati immagini per carlo viti unifi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Risultati immagini per carlo viti unifi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2194329" y="1412776"/>
            <a:ext cx="474790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smtClean="0">
                <a:solidFill>
                  <a:srgbClr val="FFFF00"/>
                </a:solidFill>
              </a:rPr>
              <a:t>And now,</a:t>
            </a:r>
          </a:p>
          <a:p>
            <a:pPr algn="ctr"/>
            <a:r>
              <a:rPr lang="it-IT" sz="3600" b="1" smtClean="0">
                <a:solidFill>
                  <a:srgbClr val="FFFF00"/>
                </a:solidFill>
              </a:rPr>
              <a:t>associated beneficiaries</a:t>
            </a:r>
          </a:p>
          <a:p>
            <a:pPr algn="ctr"/>
            <a:endParaRPr lang="it-IT" sz="3600" b="1" smtClean="0">
              <a:solidFill>
                <a:srgbClr val="FFFF00"/>
              </a:solidFill>
            </a:endParaRPr>
          </a:p>
          <a:p>
            <a:pPr algn="ctr"/>
            <a:r>
              <a:rPr lang="it-IT" sz="3600" b="1" smtClean="0">
                <a:solidFill>
                  <a:srgbClr val="FFFF00"/>
                </a:solidFill>
              </a:rPr>
              <a:t>and then</a:t>
            </a:r>
          </a:p>
          <a:p>
            <a:pPr algn="ctr"/>
            <a:r>
              <a:rPr lang="it-IT" sz="3600" b="1" smtClean="0">
                <a:solidFill>
                  <a:srgbClr val="FFFF00"/>
                </a:solidFill>
              </a:rPr>
              <a:t>Dissemination and</a:t>
            </a:r>
          </a:p>
          <a:p>
            <a:pPr algn="ctr"/>
            <a:r>
              <a:rPr lang="it-IT" sz="3600" b="1" smtClean="0">
                <a:solidFill>
                  <a:srgbClr val="FFFF00"/>
                </a:solidFill>
              </a:rPr>
              <a:t>Financial issues</a:t>
            </a:r>
          </a:p>
          <a:p>
            <a:pPr algn="ctr"/>
            <a:endParaRPr lang="it-IT" sz="3600" b="1">
              <a:solidFill>
                <a:srgbClr val="FFFF00"/>
              </a:solidFill>
            </a:endParaRPr>
          </a:p>
          <a:p>
            <a:pPr algn="ctr"/>
            <a:r>
              <a:rPr lang="it-IT" sz="3600" b="1" smtClean="0"/>
              <a:t>Dr. Silvia Borselli</a:t>
            </a:r>
          </a:p>
          <a:p>
            <a:pPr algn="ctr"/>
            <a:r>
              <a:rPr lang="it-IT" sz="3600" b="1" smtClean="0"/>
              <a:t>Dr. Costantino Raspi</a:t>
            </a:r>
            <a:endParaRPr lang="it-IT" sz="3600" b="1"/>
          </a:p>
        </p:txBody>
      </p:sp>
      <p:grpSp>
        <p:nvGrpSpPr>
          <p:cNvPr id="14" name="Gruppo 13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5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sellaDiTesto 17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ttangolo 22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31736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2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asellaDiTesto 12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ttangolo 14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30465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611560" y="188640"/>
            <a:ext cx="7887734" cy="900228"/>
            <a:chOff x="247752" y="72008"/>
            <a:chExt cx="8611582" cy="1052736"/>
          </a:xfrm>
        </p:grpSpPr>
        <p:pic>
          <p:nvPicPr>
            <p:cNvPr id="12" name="Picture 5" descr="C:\Users\stefania\Desktop\LIFE\LIFE2013_EVERGREEN_abinitio\1_LIFE13_EVERGREEN_totale\loghi_vari_EVERGREEN\EVERGREEN_log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6" y="145842"/>
              <a:ext cx="1266766" cy="834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asellaDiTesto 12"/>
            <p:cNvSpPr txBox="1"/>
            <p:nvPr/>
          </p:nvSpPr>
          <p:spPr>
            <a:xfrm>
              <a:off x="2051720" y="124347"/>
              <a:ext cx="4968553" cy="97177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100000">
                  <a:srgbClr val="181CC7"/>
                </a:gs>
                <a:gs pos="100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LIFE13 ENV/IT/000461 – EVERGREEN </a:t>
              </a: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24</a:t>
              </a:r>
              <a:r>
                <a:rPr lang="en-US" sz="1200" b="1" kern="0" baseline="30000" noProof="0" smtClean="0">
                  <a:solidFill>
                    <a:srgbClr val="FFFF00"/>
                  </a:solidFill>
                </a:rPr>
                <a:t>th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month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Meeting</a:t>
              </a: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lvl="0" algn="ctr"/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2016, </a:t>
              </a:r>
              <a:r>
                <a: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September 23</a:t>
              </a:r>
              <a:r>
                <a:rPr lang="en-US" sz="1200" b="1" kern="0" baseline="30000" smtClean="0">
                  <a:solidFill>
                    <a:srgbClr val="FFFF00"/>
                  </a:solidFill>
                </a:rPr>
                <a:t>rd</a:t>
              </a:r>
              <a:endParaRPr kumimoji="0" lang="it-IT" sz="1200" b="1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Mondo Verde srl</a:t>
              </a:r>
              <a:endParaRPr kumimoji="0" lang="it-IT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214" y="116632"/>
              <a:ext cx="1175250" cy="864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ttangolo 14"/>
            <p:cNvSpPr/>
            <p:nvPr/>
          </p:nvSpPr>
          <p:spPr>
            <a:xfrm>
              <a:off x="247752" y="72008"/>
              <a:ext cx="8611582" cy="105273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3977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4980</TotalTime>
  <Words>2992</Words>
  <Application>Microsoft Office PowerPoint</Application>
  <PresentationFormat>Presentazione su schermo (4:3)</PresentationFormat>
  <Paragraphs>673</Paragraphs>
  <Slides>99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99</vt:i4>
      </vt:variant>
    </vt:vector>
  </HeadingPairs>
  <TitlesOfParts>
    <vt:vector size="101" baseType="lpstr"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stefania</dc:creator>
  <cp:lastModifiedBy>stefania</cp:lastModifiedBy>
  <cp:revision>186</cp:revision>
  <dcterms:created xsi:type="dcterms:W3CDTF">2015-04-27T10:50:13Z</dcterms:created>
  <dcterms:modified xsi:type="dcterms:W3CDTF">2016-09-22T17:58:03Z</dcterms:modified>
</cp:coreProperties>
</file>