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63" r:id="rId4"/>
    <p:sldId id="308" r:id="rId5"/>
    <p:sldId id="307" r:id="rId6"/>
    <p:sldId id="260" r:id="rId7"/>
    <p:sldId id="259" r:id="rId8"/>
    <p:sldId id="262" r:id="rId9"/>
    <p:sldId id="266" r:id="rId10"/>
    <p:sldId id="257" r:id="rId11"/>
    <p:sldId id="305" r:id="rId12"/>
    <p:sldId id="309" r:id="rId13"/>
    <p:sldId id="264" r:id="rId14"/>
    <p:sldId id="265" r:id="rId15"/>
    <p:sldId id="282" r:id="rId16"/>
    <p:sldId id="290" r:id="rId17"/>
    <p:sldId id="291" r:id="rId18"/>
    <p:sldId id="292" r:id="rId19"/>
    <p:sldId id="293" r:id="rId20"/>
    <p:sldId id="295" r:id="rId21"/>
    <p:sldId id="296" r:id="rId22"/>
    <p:sldId id="298" r:id="rId23"/>
    <p:sldId id="294" r:id="rId24"/>
    <p:sldId id="299" r:id="rId25"/>
    <p:sldId id="297" r:id="rId26"/>
    <p:sldId id="302" r:id="rId27"/>
    <p:sldId id="303" r:id="rId28"/>
    <p:sldId id="300" r:id="rId29"/>
    <p:sldId id="301" r:id="rId30"/>
    <p:sldId id="304" r:id="rId31"/>
    <p:sldId id="306" r:id="rId32"/>
    <p:sldId id="256" r:id="rId33"/>
    <p:sldId id="267" r:id="rId34"/>
    <p:sldId id="326" r:id="rId35"/>
    <p:sldId id="327" r:id="rId36"/>
    <p:sldId id="325" r:id="rId37"/>
    <p:sldId id="273" r:id="rId38"/>
    <p:sldId id="274" r:id="rId39"/>
    <p:sldId id="277" r:id="rId40"/>
    <p:sldId id="275" r:id="rId41"/>
    <p:sldId id="276" r:id="rId42"/>
    <p:sldId id="322" r:id="rId43"/>
    <p:sldId id="323" r:id="rId44"/>
    <p:sldId id="324" r:id="rId45"/>
    <p:sldId id="268" r:id="rId46"/>
    <p:sldId id="269" r:id="rId47"/>
    <p:sldId id="271" r:id="rId48"/>
    <p:sldId id="287" r:id="rId49"/>
    <p:sldId id="314" r:id="rId50"/>
    <p:sldId id="313" r:id="rId51"/>
    <p:sldId id="315" r:id="rId52"/>
    <p:sldId id="317" r:id="rId53"/>
    <p:sldId id="318" r:id="rId54"/>
    <p:sldId id="319" r:id="rId55"/>
    <p:sldId id="316" r:id="rId56"/>
    <p:sldId id="320" r:id="rId57"/>
    <p:sldId id="281" r:id="rId58"/>
    <p:sldId id="321" r:id="rId59"/>
    <p:sldId id="286" r:id="rId60"/>
    <p:sldId id="278" r:id="rId61"/>
    <p:sldId id="310" r:id="rId62"/>
    <p:sldId id="312" r:id="rId63"/>
    <p:sldId id="311" r:id="rId64"/>
    <p:sldId id="283" r:id="rId65"/>
    <p:sldId id="284" r:id="rId66"/>
    <p:sldId id="285" r:id="rId67"/>
    <p:sldId id="272" r:id="rId68"/>
    <p:sldId id="279" r:id="rId69"/>
    <p:sldId id="289" r:id="rId70"/>
    <p:sldId id="288" r:id="rId7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00"/>
    <a:srgbClr val="6666FF"/>
    <a:srgbClr val="009900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88" autoAdjust="0"/>
    <p:restoredTop sz="94671" autoAdjust="0"/>
  </p:normalViewPr>
  <p:slideViewPr>
    <p:cSldViewPr>
      <p:cViewPr>
        <p:scale>
          <a:sx n="70" d="100"/>
          <a:sy n="70" d="100"/>
        </p:scale>
        <p:origin x="-193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59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71" Type="http://schemas.openxmlformats.org/officeDocument/2006/relationships/slide" Target="slides/slide6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42D9F-C4B2-4F94-A08D-87E72AB93D43}" type="datetimeFigureOut">
              <a:rPr lang="it-IT" smtClean="0"/>
              <a:t>28/04/2015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6A4F1-10DA-4F8A-9DD9-B0EC2156C4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9944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42D9F-C4B2-4F94-A08D-87E72AB93D43}" type="datetimeFigureOut">
              <a:rPr lang="it-IT" smtClean="0"/>
              <a:t>28/04/2015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6A4F1-10DA-4F8A-9DD9-B0EC2156C4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7244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42D9F-C4B2-4F94-A08D-87E72AB93D43}" type="datetimeFigureOut">
              <a:rPr lang="it-IT" smtClean="0"/>
              <a:t>28/04/2015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6A4F1-10DA-4F8A-9DD9-B0EC2156C4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7186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4E68-ADC6-4C0E-89CB-41B7B7456856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28/04/2015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93D4-B8BE-4B2D-AEF2-7F8E15E80188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078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4E68-ADC6-4C0E-89CB-41B7B7456856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28/04/2015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93D4-B8BE-4B2D-AEF2-7F8E15E80188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889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4E68-ADC6-4C0E-89CB-41B7B7456856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28/04/2015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93D4-B8BE-4B2D-AEF2-7F8E15E80188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285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4E68-ADC6-4C0E-89CB-41B7B7456856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28/04/2015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93D4-B8BE-4B2D-AEF2-7F8E15E80188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002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4E68-ADC6-4C0E-89CB-41B7B7456856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28/04/2015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93D4-B8BE-4B2D-AEF2-7F8E15E80188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765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4E68-ADC6-4C0E-89CB-41B7B7456856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28/04/2015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93D4-B8BE-4B2D-AEF2-7F8E15E80188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898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4E68-ADC6-4C0E-89CB-41B7B7456856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28/04/2015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93D4-B8BE-4B2D-AEF2-7F8E15E80188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674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4E68-ADC6-4C0E-89CB-41B7B7456856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28/04/2015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93D4-B8BE-4B2D-AEF2-7F8E15E80188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257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42D9F-C4B2-4F94-A08D-87E72AB93D43}" type="datetimeFigureOut">
              <a:rPr lang="it-IT" smtClean="0"/>
              <a:t>28/04/2015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6A4F1-10DA-4F8A-9DD9-B0EC2156C4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9252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4E68-ADC6-4C0E-89CB-41B7B7456856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28/04/2015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93D4-B8BE-4B2D-AEF2-7F8E15E80188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5898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4E68-ADC6-4C0E-89CB-41B7B7456856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28/04/2015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93D4-B8BE-4B2D-AEF2-7F8E15E80188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558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4E68-ADC6-4C0E-89CB-41B7B7456856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28/04/2015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93D4-B8BE-4B2D-AEF2-7F8E15E80188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359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E3E00-59F5-4F36-8493-238F50E6EA3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EA3C0-AE56-4B40-955A-989093BC4D4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4515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D6C84-2F9F-4320-A7D5-4D06F438148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545A2-33E4-4393-84BC-224181B135F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7957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05EBA-CEC8-432A-8F66-25EEF925BB8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EE0F3-4390-4D9F-A943-4C8BF611BE9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6172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138B7-2648-4326-AEEA-8AEAFC2734A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06BEA-F87F-486D-8BFC-1A1A3A61432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086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B2CA9-61B5-4496-91CE-AFC64895275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AECAF-3F8F-44DA-867D-86ACE861D71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6563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56787-1BD2-4A92-833E-2395971EE1B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FA967-AB12-40A2-8180-D69E9BF195A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7965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D5A4D-4246-45D9-8AB8-BE9441BC6A0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F9288-7D91-4D20-AAC5-F6C5D848E8A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599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42D9F-C4B2-4F94-A08D-87E72AB93D43}" type="datetimeFigureOut">
              <a:rPr lang="it-IT" smtClean="0"/>
              <a:t>28/04/2015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6A4F1-10DA-4F8A-9DD9-B0EC2156C4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1614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9A194-4CD7-40AD-9744-FF893EDB63F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27884-D545-45F6-88B0-03CCB1279A3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0590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E5DB6-9800-4859-A224-9723C6C8AF1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0714A-E8B3-41C2-B929-C83E8CCFCA7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583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B4E74-5B30-402E-80E0-59EC3509334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0919C-EB1C-4D85-8859-AFC8A943C3D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0294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07CB5-B65E-4C71-9EF1-DEB50AA7BFD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B0077-977D-45E9-AF17-90515B3437C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54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42D9F-C4B2-4F94-A08D-87E72AB93D43}" type="datetimeFigureOut">
              <a:rPr lang="it-IT" smtClean="0"/>
              <a:t>28/04/2015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6A4F1-10DA-4F8A-9DD9-B0EC2156C4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5189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42D9F-C4B2-4F94-A08D-87E72AB93D43}" type="datetimeFigureOut">
              <a:rPr lang="it-IT" smtClean="0"/>
              <a:t>28/04/2015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6A4F1-10DA-4F8A-9DD9-B0EC2156C4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7335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42D9F-C4B2-4F94-A08D-87E72AB93D43}" type="datetimeFigureOut">
              <a:rPr lang="it-IT" smtClean="0"/>
              <a:t>28/04/2015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6A4F1-10DA-4F8A-9DD9-B0EC2156C4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4903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42D9F-C4B2-4F94-A08D-87E72AB93D43}" type="datetimeFigureOut">
              <a:rPr lang="it-IT" smtClean="0"/>
              <a:t>28/04/2015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6A4F1-10DA-4F8A-9DD9-B0EC2156C4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5757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42D9F-C4B2-4F94-A08D-87E72AB93D43}" type="datetimeFigureOut">
              <a:rPr lang="it-IT" smtClean="0"/>
              <a:t>28/04/2015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6A4F1-10DA-4F8A-9DD9-B0EC2156C4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7830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42D9F-C4B2-4F94-A08D-87E72AB93D43}" type="datetimeFigureOut">
              <a:rPr lang="it-IT" smtClean="0"/>
              <a:t>28/04/2015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6A4F1-10DA-4F8A-9DD9-B0EC2156C4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2448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42D9F-C4B2-4F94-A08D-87E72AB93D43}" type="datetimeFigureOut">
              <a:rPr lang="it-IT" smtClean="0"/>
              <a:t>28/04/2015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6A4F1-10DA-4F8A-9DD9-B0EC2156C4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7622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84E68-ADC6-4C0E-89CB-41B7B7456856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28/04/2015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893D4-B8BE-4B2D-AEF2-7F8E15E80188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7899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AA6A31C-ADB8-4732-B971-1F10FB8E40F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28/04/2015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15AD0E8-6ABB-4EB3-82AA-216EDF664B1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927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.png"/><Relationship Id="rId7" Type="http://schemas.openxmlformats.org/officeDocument/2006/relationships/image" Target="../media/image58.jpeg"/><Relationship Id="rId12" Type="http://schemas.openxmlformats.org/officeDocument/2006/relationships/image" Target="../media/image6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11" Type="http://schemas.openxmlformats.org/officeDocument/2006/relationships/image" Target="../media/image61.jpeg"/><Relationship Id="rId5" Type="http://schemas.openxmlformats.org/officeDocument/2006/relationships/image" Target="../media/image57.png"/><Relationship Id="rId10" Type="http://schemas.openxmlformats.org/officeDocument/2006/relationships/image" Target="../media/image60.jpeg"/><Relationship Id="rId4" Type="http://schemas.openxmlformats.org/officeDocument/2006/relationships/image" Target="../media/image56.jpeg"/><Relationship Id="rId9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.png"/><Relationship Id="rId7" Type="http://schemas.openxmlformats.org/officeDocument/2006/relationships/image" Target="../media/image67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.png"/><Relationship Id="rId7" Type="http://schemas.openxmlformats.org/officeDocument/2006/relationships/image" Target="../media/image74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2.png"/><Relationship Id="rId7" Type="http://schemas.openxmlformats.org/officeDocument/2006/relationships/image" Target="../media/image79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9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jpeg"/><Relationship Id="rId5" Type="http://schemas.openxmlformats.org/officeDocument/2006/relationships/image" Target="../media/image83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.png"/><Relationship Id="rId4" Type="http://schemas.openxmlformats.org/officeDocument/2006/relationships/image" Target="../media/image9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8.jpeg"/><Relationship Id="rId4" Type="http://schemas.openxmlformats.org/officeDocument/2006/relationships/image" Target="../media/image10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22000">
              <a:srgbClr val="0A128C"/>
            </a:gs>
            <a:gs pos="70000">
              <a:srgbClr val="181CC7"/>
            </a:gs>
            <a:gs pos="100000">
              <a:srgbClr val="7005D4"/>
            </a:gs>
            <a:gs pos="10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543320" y="144131"/>
            <a:ext cx="7992888" cy="1258765"/>
            <a:chOff x="597912" y="144131"/>
            <a:chExt cx="7992888" cy="1258765"/>
          </a:xfrm>
        </p:grpSpPr>
        <p:grpSp>
          <p:nvGrpSpPr>
            <p:cNvPr id="2" name="Gruppo 1"/>
            <p:cNvGrpSpPr/>
            <p:nvPr/>
          </p:nvGrpSpPr>
          <p:grpSpPr>
            <a:xfrm>
              <a:off x="732968" y="226019"/>
              <a:ext cx="7687813" cy="1110981"/>
              <a:chOff x="64500" y="28560"/>
              <a:chExt cx="7687813" cy="1110981"/>
            </a:xfrm>
          </p:grpSpPr>
          <p:pic>
            <p:nvPicPr>
              <p:cNvPr id="11266" name="Picture 2" descr="http://www.strozzipalacehotel.com/picture/upload/Image/Firenze-bynight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9672" y="28560"/>
                <a:ext cx="3456384" cy="11109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500" y="48391"/>
                <a:ext cx="1483164" cy="10911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57944" y="48392"/>
                <a:ext cx="2594369" cy="10428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" name="Rettangolo 4"/>
            <p:cNvSpPr/>
            <p:nvPr/>
          </p:nvSpPr>
          <p:spPr>
            <a:xfrm>
              <a:off x="597912" y="144131"/>
              <a:ext cx="7992888" cy="1258765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179513" y="1556792"/>
            <a:ext cx="8784975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>
                <a:solidFill>
                  <a:srgbClr val="FFFF99"/>
                </a:solidFill>
                <a:latin typeface="Comic Sans MS" pitchFamily="66" charset="0"/>
              </a:rPr>
              <a:t>Project LIFE13 ENV/IT/000461</a:t>
            </a:r>
          </a:p>
          <a:p>
            <a:pPr algn="ctr"/>
            <a:endParaRPr lang="it-IT" sz="2800" b="1">
              <a:solidFill>
                <a:prstClr val="white"/>
              </a:solidFill>
              <a:latin typeface="Comic Sans MS" pitchFamily="66" charset="0"/>
            </a:endParaRPr>
          </a:p>
          <a:p>
            <a:pPr algn="ctr"/>
            <a:r>
              <a:rPr lang="en-US" sz="2600" b="1">
                <a:solidFill>
                  <a:prstClr val="white"/>
                </a:solidFill>
                <a:latin typeface="Comic Sans MS" pitchFamily="66" charset="0"/>
              </a:rPr>
              <a:t>“</a:t>
            </a:r>
            <a:r>
              <a:rPr lang="en-US" sz="2600" b="1" smtClean="0">
                <a:solidFill>
                  <a:prstClr val="white"/>
                </a:solidFill>
                <a:latin typeface="Comic Sans MS" pitchFamily="66" charset="0"/>
              </a:rPr>
              <a:t>Environmentally </a:t>
            </a:r>
            <a:r>
              <a:rPr lang="en-US" sz="2600" b="1">
                <a:solidFill>
                  <a:prstClr val="white"/>
                </a:solidFill>
                <a:latin typeface="Comic Sans MS" pitchFamily="66" charset="0"/>
              </a:rPr>
              <a:t>friendly biomolecules from agricultural wastes as substitutes</a:t>
            </a:r>
          </a:p>
          <a:p>
            <a:pPr algn="ctr"/>
            <a:r>
              <a:rPr lang="en-US" sz="2600" b="1">
                <a:solidFill>
                  <a:prstClr val="white"/>
                </a:solidFill>
                <a:latin typeface="Comic Sans MS" pitchFamily="66" charset="0"/>
              </a:rPr>
              <a:t>of pesticides for plant diseases control”</a:t>
            </a:r>
          </a:p>
          <a:p>
            <a:pPr algn="ctr"/>
            <a:endParaRPr lang="en-US" sz="2800" b="1">
              <a:solidFill>
                <a:prstClr val="white"/>
              </a:solidFill>
              <a:latin typeface="Comic Sans MS" pitchFamily="66" charset="0"/>
            </a:endParaRPr>
          </a:p>
          <a:p>
            <a:pPr algn="ctr"/>
            <a:r>
              <a:rPr lang="en-US" sz="3200" b="1">
                <a:solidFill>
                  <a:prstClr val="white"/>
                </a:solidFill>
                <a:latin typeface="Comic Sans MS" pitchFamily="66" charset="0"/>
              </a:rPr>
              <a:t>“EVERGREEN”</a:t>
            </a:r>
            <a:endParaRPr lang="it-IT" sz="2800" b="1">
              <a:solidFill>
                <a:prstClr val="white"/>
              </a:solidFill>
              <a:latin typeface="Comic Sans MS" pitchFamily="66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3190200" y="4725144"/>
            <a:ext cx="27363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>
                <a:solidFill>
                  <a:srgbClr val="FFFF00"/>
                </a:solidFill>
              </a:rPr>
              <a:t>Start: 01/10/2014</a:t>
            </a:r>
          </a:p>
          <a:p>
            <a:pPr algn="ctr"/>
            <a:r>
              <a:rPr lang="it-IT" sz="2400" b="1">
                <a:solidFill>
                  <a:srgbClr val="FFFF00"/>
                </a:solidFill>
              </a:rPr>
              <a:t>End: 31/09/2016</a:t>
            </a:r>
            <a:endParaRPr lang="it-IT" sz="2400">
              <a:solidFill>
                <a:srgbClr val="FFFF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108855" y="5805264"/>
            <a:ext cx="6898299" cy="92333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b="1">
                <a:solidFill>
                  <a:srgbClr val="1F497D">
                    <a:lumMod val="40000"/>
                    <a:lumOff val="60000"/>
                  </a:srgbClr>
                </a:solidFill>
              </a:rPr>
              <a:t>EVERGREEN </a:t>
            </a:r>
            <a:r>
              <a:rPr lang="it-IT" b="1" smtClean="0">
                <a:solidFill>
                  <a:srgbClr val="1F497D">
                    <a:lumMod val="40000"/>
                    <a:lumOff val="60000"/>
                  </a:srgbClr>
                </a:solidFill>
              </a:rPr>
              <a:t> Monitoring visit and 6</a:t>
            </a:r>
            <a:r>
              <a:rPr lang="it-IT" b="1" baseline="30000" smtClean="0">
                <a:solidFill>
                  <a:srgbClr val="1F497D">
                    <a:lumMod val="40000"/>
                    <a:lumOff val="60000"/>
                  </a:srgbClr>
                </a:solidFill>
              </a:rPr>
              <a:t>th</a:t>
            </a:r>
            <a:r>
              <a:rPr lang="it-IT" b="1" smtClean="0">
                <a:solidFill>
                  <a:srgbClr val="1F497D">
                    <a:lumMod val="40000"/>
                    <a:lumOff val="60000"/>
                  </a:srgbClr>
                </a:solidFill>
              </a:rPr>
              <a:t> month Meeting – 2015, April 28</a:t>
            </a:r>
            <a:r>
              <a:rPr lang="it-IT" b="1" baseline="30000" smtClean="0">
                <a:solidFill>
                  <a:srgbClr val="1F497D">
                    <a:lumMod val="40000"/>
                    <a:lumOff val="60000"/>
                  </a:srgbClr>
                </a:solidFill>
              </a:rPr>
              <a:t>th</a:t>
            </a:r>
            <a:endParaRPr lang="it-IT" b="1" baseline="30000">
              <a:solidFill>
                <a:srgbClr val="1F497D">
                  <a:lumMod val="40000"/>
                  <a:lumOff val="60000"/>
                </a:srgbClr>
              </a:solidFill>
            </a:endParaRPr>
          </a:p>
          <a:p>
            <a:pPr algn="ctr"/>
            <a:r>
              <a:rPr lang="it-IT" b="1" smtClean="0">
                <a:solidFill>
                  <a:prstClr val="white"/>
                </a:solidFill>
              </a:rPr>
              <a:t>Molecular Plant Pathology Lab – DISPAA – University of Florence,</a:t>
            </a:r>
            <a:endParaRPr lang="it-IT" b="1">
              <a:solidFill>
                <a:prstClr val="white"/>
              </a:solidFill>
            </a:endParaRPr>
          </a:p>
          <a:p>
            <a:pPr algn="ctr"/>
            <a:r>
              <a:rPr lang="it-IT" b="1">
                <a:solidFill>
                  <a:prstClr val="white"/>
                </a:solidFill>
              </a:rPr>
              <a:t>Polo Scientifico e Tecnologico, Sesto Fiorentino (</a:t>
            </a:r>
            <a:r>
              <a:rPr lang="it-IT" b="1" smtClean="0">
                <a:solidFill>
                  <a:prstClr val="white"/>
                </a:solidFill>
              </a:rPr>
              <a:t>Florence)</a:t>
            </a:r>
            <a:endParaRPr lang="it-IT" b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28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14000">
              <a:srgbClr val="0A128C"/>
            </a:gs>
            <a:gs pos="80000">
              <a:srgbClr val="181CC7"/>
            </a:gs>
            <a:gs pos="99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o 18"/>
          <p:cNvGrpSpPr/>
          <p:nvPr/>
        </p:nvGrpSpPr>
        <p:grpSpPr>
          <a:xfrm>
            <a:off x="467544" y="72008"/>
            <a:ext cx="8175766" cy="834971"/>
            <a:chOff x="247752" y="72008"/>
            <a:chExt cx="8611582" cy="1052736"/>
          </a:xfrm>
        </p:grpSpPr>
        <p:pic>
          <p:nvPicPr>
            <p:cNvPr id="20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CasellaDiTesto 20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Monitoring visit and 6</a:t>
              </a:r>
              <a:r>
                <a:rPr kumimoji="0" lang="en-US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th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 month Meeting – 2015, April 28</a:t>
              </a:r>
              <a:r>
                <a:rPr kumimoji="0" lang="en-US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th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DISPAA</a:t>
              </a:r>
              <a:r>
                <a:rPr kumimoji="0" lang="it-IT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, </a:t>
              </a: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University of Florence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22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Rettangolo 22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389" y="1124744"/>
            <a:ext cx="4052187" cy="5554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732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32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985248" y="2492896"/>
            <a:ext cx="712879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b="1">
                <a:solidFill>
                  <a:srgbClr val="FFFF00"/>
                </a:solidFill>
              </a:rPr>
              <a:t>When actually did </a:t>
            </a:r>
          </a:p>
          <a:p>
            <a:pPr algn="ctr"/>
            <a:r>
              <a:rPr lang="it-IT" sz="4400" b="1">
                <a:solidFill>
                  <a:srgbClr val="FFFF00"/>
                </a:solidFill>
              </a:rPr>
              <a:t>the EVERGREEN story start?</a:t>
            </a:r>
            <a:endParaRPr lang="it-IT" sz="4400">
              <a:solidFill>
                <a:srgbClr val="FFFF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79513" y="1556792"/>
            <a:ext cx="8784975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it-IT" sz="2000" b="1">
                <a:solidFill>
                  <a:srgbClr val="FFFF99"/>
                </a:solidFill>
                <a:latin typeface="Comic Sans MS" pitchFamily="66" charset="0"/>
              </a:rPr>
              <a:t>Project LIFE13 ENV/IT/000461</a:t>
            </a:r>
          </a:p>
          <a:p>
            <a:pPr algn="ctr">
              <a:lnSpc>
                <a:spcPts val="2100"/>
              </a:lnSpc>
            </a:pPr>
            <a:endParaRPr lang="it-IT" sz="2000" b="1">
              <a:solidFill>
                <a:prstClr val="white"/>
              </a:solidFill>
              <a:latin typeface="Comic Sans MS" pitchFamily="66" charset="0"/>
            </a:endParaRPr>
          </a:p>
          <a:p>
            <a:pPr algn="ctr">
              <a:lnSpc>
                <a:spcPts val="2100"/>
              </a:lnSpc>
            </a:pPr>
            <a:r>
              <a:rPr lang="en-US" sz="2000" b="1">
                <a:solidFill>
                  <a:prstClr val="white"/>
                </a:solidFill>
                <a:latin typeface="Comic Sans MS" pitchFamily="66" charset="0"/>
              </a:rPr>
              <a:t>“EVERGREEN”</a:t>
            </a:r>
            <a:endParaRPr lang="it-IT" sz="2000" b="1">
              <a:solidFill>
                <a:prstClr val="white"/>
              </a:solidFill>
              <a:latin typeface="Comic Sans MS" pitchFamily="66" charset="0"/>
            </a:endParaRPr>
          </a:p>
        </p:txBody>
      </p:sp>
      <p:pic>
        <p:nvPicPr>
          <p:cNvPr id="3074" name="Picture 2" descr="http://immagini.4ever.eu/data/download/cibi-e-bevande/splash,-tazza-di-te,-lerba-1665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06066"/>
            <a:ext cx="2728525" cy="170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4.bp.blogspot.com/_k9dOTYHa12Q/TCYL9YFuuJI/AAAAAAAAA_s/21r3id5vdjM/s400/250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511" y="4149080"/>
            <a:ext cx="2381250" cy="201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encrypted-tbn0.gstatic.com/images?q=tbn:ANd9GcQAdsW44KDfjOFvdoz2cWojvAobOQ7vwQBM5p8x1vsymxK8ZGTKyqFDlHb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044" y="4293096"/>
            <a:ext cx="2701436" cy="179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encrypted-tbn1.gstatic.com/images?q=tbn:ANd9GcSj_7F4YBSy0rLmVVLaUOtLcLyVv-nSmI80qI2hN6mWeCV5uYrXI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559" y="4268254"/>
            <a:ext cx="2696152" cy="180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uppo 14"/>
          <p:cNvGrpSpPr/>
          <p:nvPr/>
        </p:nvGrpSpPr>
        <p:grpSpPr>
          <a:xfrm>
            <a:off x="247752" y="72008"/>
            <a:ext cx="8611582" cy="1052736"/>
            <a:chOff x="247752" y="72008"/>
            <a:chExt cx="8611582" cy="1052736"/>
          </a:xfrm>
        </p:grpSpPr>
        <p:pic>
          <p:nvPicPr>
            <p:cNvPr id="16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CasellaDiTesto 16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Monitoring visit and 6</a:t>
              </a:r>
              <a:r>
                <a:rPr kumimoji="0" lang="en-US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th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 month Meeting – 2015, April 28</a:t>
              </a:r>
              <a:r>
                <a:rPr kumimoji="0" lang="en-US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th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DISPAA</a:t>
              </a:r>
              <a:r>
                <a:rPr kumimoji="0" lang="it-IT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, </a:t>
              </a: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University of Florence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ttangolo 18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86752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39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205845" y="1556792"/>
            <a:ext cx="8784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>
                <a:solidFill>
                  <a:srgbClr val="FFFF00"/>
                </a:solidFill>
                <a:latin typeface="Comic Sans MS" pitchFamily="66" charset="0"/>
              </a:rPr>
              <a:t>A storm in a tea cup!!!</a:t>
            </a:r>
          </a:p>
        </p:txBody>
      </p:sp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-226203" y="3993270"/>
            <a:ext cx="9258421" cy="2748098"/>
            <a:chOff x="-226203" y="3356992"/>
            <a:chExt cx="9258421" cy="2748098"/>
          </a:xfrm>
        </p:grpSpPr>
        <p:pic>
          <p:nvPicPr>
            <p:cNvPr id="4104" name="Picture 8" descr="http://www.agrobio-rennes.com/data/files/BIBIMG_DEFDATA_KTG5DC7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3356992"/>
              <a:ext cx="3524114" cy="2748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CasellaDiTesto 17"/>
            <p:cNvSpPr txBox="1"/>
            <p:nvPr/>
          </p:nvSpPr>
          <p:spPr>
            <a:xfrm>
              <a:off x="-226203" y="4077072"/>
              <a:ext cx="62383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600" b="1">
                  <a:solidFill>
                    <a:srgbClr val="FFFF00"/>
                  </a:solidFill>
                  <a:latin typeface="Comic Sans MS" pitchFamily="66" charset="0"/>
                </a:rPr>
                <a:t>or in a bottle of wine!!!</a:t>
              </a:r>
            </a:p>
          </p:txBody>
        </p:sp>
      </p:grpSp>
      <p:grpSp>
        <p:nvGrpSpPr>
          <p:cNvPr id="16" name="Gruppo 15"/>
          <p:cNvGrpSpPr/>
          <p:nvPr/>
        </p:nvGrpSpPr>
        <p:grpSpPr>
          <a:xfrm>
            <a:off x="247752" y="72008"/>
            <a:ext cx="8611582" cy="1052736"/>
            <a:chOff x="247752" y="72008"/>
            <a:chExt cx="8611582" cy="1052736"/>
          </a:xfrm>
        </p:grpSpPr>
        <p:pic>
          <p:nvPicPr>
            <p:cNvPr id="17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Monitoring visit and 6</a:t>
              </a:r>
              <a:r>
                <a:rPr kumimoji="0" lang="en-US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th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 month Meeting – 2015, April 28</a:t>
              </a:r>
              <a:r>
                <a:rPr kumimoji="0" lang="en-US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th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DISPAA</a:t>
              </a:r>
              <a:r>
                <a:rPr kumimoji="0" lang="it-IT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, </a:t>
              </a: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University of Florence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23" name="Picture 2" descr="http://immagini.4ever.eu/data/download/cibi-e-bevande/splash,-tazza-di-te,-lerba-1665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702" y="2430782"/>
            <a:ext cx="2288426" cy="143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uppo 23"/>
          <p:cNvGrpSpPr/>
          <p:nvPr/>
        </p:nvGrpSpPr>
        <p:grpSpPr>
          <a:xfrm>
            <a:off x="2411760" y="2348880"/>
            <a:ext cx="4530710" cy="3384375"/>
            <a:chOff x="4505786" y="3284985"/>
            <a:chExt cx="4530710" cy="3384375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5786" y="3284985"/>
              <a:ext cx="2647421" cy="3384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6" name="Gruppo 25"/>
            <p:cNvGrpSpPr/>
            <p:nvPr/>
          </p:nvGrpSpPr>
          <p:grpSpPr>
            <a:xfrm>
              <a:off x="6732240" y="3378195"/>
              <a:ext cx="2304256" cy="1130926"/>
              <a:chOff x="3131840" y="224064"/>
              <a:chExt cx="3384376" cy="1548752"/>
            </a:xfrm>
            <a:solidFill>
              <a:schemeClr val="tx1"/>
            </a:solidFill>
          </p:grpSpPr>
          <p:sp>
            <p:nvSpPr>
              <p:cNvPr id="27" name="Fumetto 3 26"/>
              <p:cNvSpPr/>
              <p:nvPr/>
            </p:nvSpPr>
            <p:spPr>
              <a:xfrm>
                <a:off x="3131840" y="224064"/>
                <a:ext cx="3384376" cy="1548752"/>
              </a:xfrm>
              <a:prstGeom prst="wedgeEllipseCallout">
                <a:avLst>
                  <a:gd name="adj1" fmla="val -68014"/>
                  <a:gd name="adj2" fmla="val 16677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8" name="Rettangolo 27"/>
              <p:cNvSpPr/>
              <p:nvPr/>
            </p:nvSpPr>
            <p:spPr>
              <a:xfrm>
                <a:off x="3347864" y="479574"/>
                <a:ext cx="3006080" cy="113801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it-IT" sz="1200" b="1">
                    <a:solidFill>
                      <a:prstClr val="black"/>
                    </a:solidFill>
                    <a:latin typeface="Comic Sans MS" pitchFamily="66" charset="0"/>
                  </a:rPr>
                  <a:t>I am not so confident in this doctor: </a:t>
                </a:r>
              </a:p>
              <a:p>
                <a:pPr lvl="0" algn="ctr"/>
                <a:r>
                  <a:rPr lang="it-IT" sz="1200" b="1">
                    <a:solidFill>
                      <a:prstClr val="black"/>
                    </a:solidFill>
                    <a:latin typeface="Comic Sans MS" pitchFamily="66" charset="0"/>
                  </a:rPr>
                  <a:t>did you notice that all his plants look sick?</a:t>
                </a:r>
                <a:endParaRPr lang="it-IT" sz="12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940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3000">
              <a:srgbClr val="2D5094"/>
            </a:gs>
            <a:gs pos="93000">
              <a:schemeClr val="bg2">
                <a:tint val="80000"/>
                <a:satMod val="300000"/>
              </a:schemeClr>
            </a:gs>
            <a:gs pos="57000">
              <a:schemeClr val="bg2">
                <a:shade val="30000"/>
                <a:satMod val="2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247752" y="144016"/>
            <a:ext cx="8611582" cy="1052736"/>
            <a:chOff x="247752" y="72008"/>
            <a:chExt cx="8611582" cy="1052736"/>
          </a:xfrm>
        </p:grpSpPr>
        <p:pic>
          <p:nvPicPr>
            <p:cNvPr id="17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kern="0">
                  <a:solidFill>
                    <a:srgbClr val="FFFF00"/>
                  </a:solidFill>
                </a:rPr>
                <a:t>LIFE13 ENV/IT/000461 – EVERGREEN </a:t>
              </a:r>
            </a:p>
            <a:p>
              <a:pPr algn="ctr"/>
              <a:r>
                <a:rPr lang="en-US" sz="1200" b="1" kern="0">
                  <a:solidFill>
                    <a:srgbClr val="FFFF00"/>
                  </a:solidFill>
                </a:rPr>
                <a:t>Monitoring visit and 6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r>
                <a:rPr lang="en-US" sz="1200" b="1" kern="0">
                  <a:solidFill>
                    <a:srgbClr val="FFFF00"/>
                  </a:solidFill>
                </a:rPr>
                <a:t> month Meeting – 2015, April 28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endParaRPr lang="it-IT" sz="1200" b="1" kern="0" baseline="30000">
                <a:solidFill>
                  <a:srgbClr val="FFFF00"/>
                </a:solidFill>
              </a:endParaRPr>
            </a:p>
            <a:p>
              <a:pPr algn="ctr"/>
              <a:r>
                <a:rPr lang="it-IT" sz="1200" b="1" kern="0">
                  <a:solidFill>
                    <a:prstClr val="white"/>
                  </a:solidFill>
                </a:rPr>
                <a:t>DISPAA, University of Florence</a:t>
              </a:r>
              <a:endParaRPr lang="it-IT" sz="1200" kern="0">
                <a:solidFill>
                  <a:prstClr val="white"/>
                </a:solidFill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60" y="1628801"/>
            <a:ext cx="8727772" cy="3168351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51" y="5251103"/>
            <a:ext cx="8801705" cy="104153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552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3000">
              <a:srgbClr val="2D5094"/>
            </a:gs>
            <a:gs pos="93000">
              <a:schemeClr val="bg2">
                <a:tint val="80000"/>
                <a:satMod val="300000"/>
              </a:schemeClr>
            </a:gs>
            <a:gs pos="57000">
              <a:schemeClr val="bg2">
                <a:shade val="30000"/>
                <a:satMod val="2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247752" y="144016"/>
            <a:ext cx="8611582" cy="1052736"/>
            <a:chOff x="247752" y="72008"/>
            <a:chExt cx="8611582" cy="1052736"/>
          </a:xfrm>
        </p:grpSpPr>
        <p:pic>
          <p:nvPicPr>
            <p:cNvPr id="17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kern="0">
                  <a:solidFill>
                    <a:srgbClr val="FFFF00"/>
                  </a:solidFill>
                </a:rPr>
                <a:t>LIFE13 ENV/IT/000461 – EVERGREEN </a:t>
              </a:r>
            </a:p>
            <a:p>
              <a:pPr algn="ctr"/>
              <a:r>
                <a:rPr lang="en-US" sz="1200" b="1" kern="0">
                  <a:solidFill>
                    <a:srgbClr val="FFFF00"/>
                  </a:solidFill>
                </a:rPr>
                <a:t>Monitoring visit and 6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r>
                <a:rPr lang="en-US" sz="1200" b="1" kern="0">
                  <a:solidFill>
                    <a:srgbClr val="FFFF00"/>
                  </a:solidFill>
                </a:rPr>
                <a:t> month Meeting – 2015, April 28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endParaRPr lang="it-IT" sz="1200" b="1" kern="0" baseline="30000">
                <a:solidFill>
                  <a:srgbClr val="FFFF00"/>
                </a:solidFill>
              </a:endParaRPr>
            </a:p>
            <a:p>
              <a:pPr algn="ctr"/>
              <a:r>
                <a:rPr lang="it-IT" sz="1200" b="1" kern="0">
                  <a:solidFill>
                    <a:prstClr val="white"/>
                  </a:solidFill>
                </a:rPr>
                <a:t>DISPAA, University of Florence</a:t>
              </a:r>
              <a:endParaRPr lang="it-IT" sz="1200" kern="0">
                <a:solidFill>
                  <a:prstClr val="white"/>
                </a:solidFill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80669"/>
            <a:ext cx="8922593" cy="4156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2626593"/>
            <a:ext cx="8867775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158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3000">
              <a:srgbClr val="2D5094"/>
            </a:gs>
            <a:gs pos="93000">
              <a:schemeClr val="bg2">
                <a:tint val="80000"/>
                <a:satMod val="300000"/>
              </a:schemeClr>
            </a:gs>
            <a:gs pos="57000">
              <a:schemeClr val="bg2">
                <a:shade val="30000"/>
                <a:satMod val="2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247752" y="144016"/>
            <a:ext cx="8611582" cy="1052736"/>
            <a:chOff x="247752" y="72008"/>
            <a:chExt cx="8611582" cy="1052736"/>
          </a:xfrm>
        </p:grpSpPr>
        <p:pic>
          <p:nvPicPr>
            <p:cNvPr id="17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kern="0">
                  <a:solidFill>
                    <a:srgbClr val="FFFF00"/>
                  </a:solidFill>
                </a:rPr>
                <a:t>LIFE13 ENV/IT/000461 – EVERGREEN </a:t>
              </a:r>
            </a:p>
            <a:p>
              <a:pPr algn="ctr"/>
              <a:r>
                <a:rPr lang="en-US" sz="1200" b="1" kern="0">
                  <a:solidFill>
                    <a:srgbClr val="FFFF00"/>
                  </a:solidFill>
                </a:rPr>
                <a:t>Monitoring visit and 6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r>
                <a:rPr lang="en-US" sz="1200" b="1" kern="0">
                  <a:solidFill>
                    <a:srgbClr val="FFFF00"/>
                  </a:solidFill>
                </a:rPr>
                <a:t> month Meeting – 2015, April 28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endParaRPr lang="it-IT" sz="1200" b="1" kern="0" baseline="30000">
                <a:solidFill>
                  <a:srgbClr val="FFFF00"/>
                </a:solidFill>
              </a:endParaRPr>
            </a:p>
            <a:p>
              <a:pPr algn="ctr"/>
              <a:r>
                <a:rPr lang="it-IT" sz="1200" b="1" kern="0">
                  <a:solidFill>
                    <a:prstClr val="white"/>
                  </a:solidFill>
                </a:rPr>
                <a:t>DISPAA, University of Florence</a:t>
              </a:r>
              <a:endParaRPr lang="it-IT" sz="1200" kern="0">
                <a:solidFill>
                  <a:prstClr val="white"/>
                </a:solidFill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06765"/>
            <a:ext cx="8492381" cy="298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27" y="3862455"/>
            <a:ext cx="8492381" cy="293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270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3000">
              <a:srgbClr val="2D5094"/>
            </a:gs>
            <a:gs pos="93000">
              <a:schemeClr val="bg2">
                <a:tint val="80000"/>
                <a:satMod val="300000"/>
              </a:schemeClr>
            </a:gs>
            <a:gs pos="57000">
              <a:schemeClr val="bg2">
                <a:shade val="30000"/>
                <a:satMod val="2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247752" y="144016"/>
            <a:ext cx="8611582" cy="1052736"/>
            <a:chOff x="247752" y="72008"/>
            <a:chExt cx="8611582" cy="1052736"/>
          </a:xfrm>
        </p:grpSpPr>
        <p:pic>
          <p:nvPicPr>
            <p:cNvPr id="17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kern="0">
                  <a:solidFill>
                    <a:srgbClr val="FFFF00"/>
                  </a:solidFill>
                </a:rPr>
                <a:t>LIFE13 ENV/IT/000461 – EVERGREEN </a:t>
              </a:r>
            </a:p>
            <a:p>
              <a:pPr algn="ctr"/>
              <a:r>
                <a:rPr lang="en-US" sz="1200" b="1" kern="0">
                  <a:solidFill>
                    <a:srgbClr val="FFFF00"/>
                  </a:solidFill>
                </a:rPr>
                <a:t>Monitoring visit and 6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r>
                <a:rPr lang="en-US" sz="1200" b="1" kern="0">
                  <a:solidFill>
                    <a:srgbClr val="FFFF00"/>
                  </a:solidFill>
                </a:rPr>
                <a:t> month Meeting – 2015, April 28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endParaRPr lang="it-IT" sz="1200" b="1" kern="0" baseline="30000">
                <a:solidFill>
                  <a:srgbClr val="FFFF00"/>
                </a:solidFill>
              </a:endParaRPr>
            </a:p>
            <a:p>
              <a:pPr algn="ctr"/>
              <a:r>
                <a:rPr lang="it-IT" sz="1200" b="1" kern="0">
                  <a:solidFill>
                    <a:prstClr val="white"/>
                  </a:solidFill>
                </a:rPr>
                <a:t>DISPAA, University of Florence</a:t>
              </a:r>
              <a:endParaRPr lang="it-IT" sz="1200" kern="0">
                <a:solidFill>
                  <a:prstClr val="white"/>
                </a:solidFill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394607"/>
            <a:ext cx="7919665" cy="5302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Connettore 1 2"/>
          <p:cNvCxnSpPr/>
          <p:nvPr/>
        </p:nvCxnSpPr>
        <p:spPr>
          <a:xfrm>
            <a:off x="612775" y="1628800"/>
            <a:ext cx="1006897" cy="0"/>
          </a:xfrm>
          <a:prstGeom prst="line">
            <a:avLst/>
          </a:prstGeom>
          <a:ln w="38100">
            <a:solidFill>
              <a:srgbClr val="66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/>
          <p:cNvSpPr txBox="1"/>
          <p:nvPr/>
        </p:nvSpPr>
        <p:spPr>
          <a:xfrm>
            <a:off x="186646" y="1605272"/>
            <a:ext cx="35290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800" b="1" smtClean="0">
                <a:solidFill>
                  <a:srgbClr val="FFFF00"/>
                </a:solidFill>
              </a:rPr>
              <a:t>√</a:t>
            </a:r>
            <a:endParaRPr lang="it-IT" sz="2800" b="1">
              <a:solidFill>
                <a:srgbClr val="FFFF0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186646" y="2060848"/>
            <a:ext cx="35290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800" b="1" smtClean="0">
                <a:solidFill>
                  <a:srgbClr val="FFFF00"/>
                </a:solidFill>
              </a:rPr>
              <a:t>√</a:t>
            </a:r>
            <a:endParaRPr lang="it-IT" sz="2800" b="1">
              <a:solidFill>
                <a:srgbClr val="FFFF00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193160" y="2564904"/>
            <a:ext cx="35290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800" b="1" smtClean="0">
                <a:solidFill>
                  <a:srgbClr val="FFFF00"/>
                </a:solidFill>
              </a:rPr>
              <a:t>√</a:t>
            </a:r>
            <a:endParaRPr lang="it-IT" sz="2800" b="1">
              <a:solidFill>
                <a:srgbClr val="FFFF00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179512" y="3068960"/>
            <a:ext cx="35290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800" b="1" smtClean="0">
                <a:solidFill>
                  <a:srgbClr val="FFFF00"/>
                </a:solidFill>
              </a:rPr>
              <a:t>√</a:t>
            </a:r>
            <a:endParaRPr lang="it-IT" sz="2800" b="1">
              <a:solidFill>
                <a:srgbClr val="FFFF00"/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186646" y="3697868"/>
            <a:ext cx="35290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800" b="1" smtClean="0">
                <a:solidFill>
                  <a:srgbClr val="FFFF00"/>
                </a:solidFill>
              </a:rPr>
              <a:t>√</a:t>
            </a:r>
            <a:endParaRPr lang="it-IT" sz="2800" b="1">
              <a:solidFill>
                <a:srgbClr val="FFFF00"/>
              </a:solidFill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179512" y="4304996"/>
            <a:ext cx="35290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800" b="1" smtClean="0">
                <a:solidFill>
                  <a:srgbClr val="FFFF00"/>
                </a:solidFill>
              </a:rPr>
              <a:t>√</a:t>
            </a:r>
            <a:endParaRPr lang="it-IT" sz="2800" b="1">
              <a:solidFill>
                <a:srgbClr val="FFFF00"/>
              </a:solidFill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179512" y="4797152"/>
            <a:ext cx="35290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800" b="1" smtClean="0">
                <a:solidFill>
                  <a:srgbClr val="FFFF00"/>
                </a:solidFill>
              </a:rPr>
              <a:t>√</a:t>
            </a:r>
            <a:endParaRPr lang="it-IT" sz="2800" b="1">
              <a:solidFill>
                <a:srgbClr val="FFFF00"/>
              </a:solidFill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179512" y="5354052"/>
            <a:ext cx="35290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800" b="1" smtClean="0">
                <a:solidFill>
                  <a:srgbClr val="FFFF00"/>
                </a:solidFill>
              </a:rPr>
              <a:t>√</a:t>
            </a:r>
            <a:endParaRPr lang="it-IT" sz="2800" b="1">
              <a:solidFill>
                <a:srgbClr val="FFFF00"/>
              </a:solidFill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179512" y="5786100"/>
            <a:ext cx="35290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800" b="1" smtClean="0">
                <a:solidFill>
                  <a:srgbClr val="FFFF00"/>
                </a:solidFill>
              </a:rPr>
              <a:t>√</a:t>
            </a:r>
            <a:endParaRPr lang="it-IT" sz="2800" b="1">
              <a:solidFill>
                <a:srgbClr val="FFFF00"/>
              </a:solidFill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179512" y="6218148"/>
            <a:ext cx="35290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800" b="1" smtClean="0">
                <a:solidFill>
                  <a:srgbClr val="FFFF00"/>
                </a:solidFill>
              </a:rPr>
              <a:t>√</a:t>
            </a:r>
            <a:endParaRPr lang="it-IT" sz="28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99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8" grpId="0"/>
      <p:bldP spid="20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3000">
              <a:srgbClr val="2D5094"/>
            </a:gs>
            <a:gs pos="93000">
              <a:schemeClr val="bg2">
                <a:tint val="80000"/>
                <a:satMod val="300000"/>
              </a:schemeClr>
            </a:gs>
            <a:gs pos="57000">
              <a:schemeClr val="bg2">
                <a:shade val="30000"/>
                <a:satMod val="2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971600" y="89336"/>
            <a:ext cx="7200800" cy="792087"/>
            <a:chOff x="247752" y="72008"/>
            <a:chExt cx="8611583" cy="1052736"/>
          </a:xfrm>
        </p:grpSpPr>
        <p:pic>
          <p:nvPicPr>
            <p:cNvPr id="17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kern="0">
                  <a:solidFill>
                    <a:srgbClr val="FFFF00"/>
                  </a:solidFill>
                </a:rPr>
                <a:t>LIFE13 ENV/IT/000461 – EVERGREEN </a:t>
              </a:r>
            </a:p>
            <a:p>
              <a:pPr algn="ctr"/>
              <a:r>
                <a:rPr lang="en-US" sz="1200" b="1" kern="0">
                  <a:solidFill>
                    <a:srgbClr val="FFFF00"/>
                  </a:solidFill>
                </a:rPr>
                <a:t>Monitoring visit and 6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r>
                <a:rPr lang="en-US" sz="1200" b="1" kern="0">
                  <a:solidFill>
                    <a:srgbClr val="FFFF00"/>
                  </a:solidFill>
                </a:rPr>
                <a:t> month Meeting – 2015, April 28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endParaRPr lang="it-IT" sz="1200" b="1" kern="0" baseline="30000">
                <a:solidFill>
                  <a:srgbClr val="FFFF00"/>
                </a:solidFill>
              </a:endParaRPr>
            </a:p>
            <a:p>
              <a:pPr algn="ctr"/>
              <a:r>
                <a:rPr lang="it-IT" sz="1200" b="1" kern="0">
                  <a:solidFill>
                    <a:prstClr val="white"/>
                  </a:solidFill>
                </a:rPr>
                <a:t>DISPAA, University of Florence</a:t>
              </a:r>
              <a:endParaRPr lang="it-IT" sz="1200" kern="0">
                <a:solidFill>
                  <a:prstClr val="white"/>
                </a:solidFill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247752" y="72008"/>
              <a:ext cx="8611583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  <p:sp>
        <p:nvSpPr>
          <p:cNvPr id="2" name="Rettangolo 1"/>
          <p:cNvSpPr/>
          <p:nvPr/>
        </p:nvSpPr>
        <p:spPr>
          <a:xfrm>
            <a:off x="155575" y="1124744"/>
            <a:ext cx="8880921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>
                <a:solidFill>
                  <a:srgbClr val="FFFF00"/>
                </a:solidFill>
              </a:rPr>
              <a:t>B. Implementation </a:t>
            </a:r>
            <a:r>
              <a:rPr lang="it-IT" b="1" smtClean="0">
                <a:solidFill>
                  <a:srgbClr val="FFFF00"/>
                </a:solidFill>
              </a:rPr>
              <a:t>actions</a:t>
            </a:r>
          </a:p>
          <a:p>
            <a:pPr algn="ctr"/>
            <a:endParaRPr lang="it-IT" b="1">
              <a:solidFill>
                <a:srgbClr val="FFFF00"/>
              </a:solidFill>
            </a:endParaRPr>
          </a:p>
          <a:p>
            <a:pPr algn="just"/>
            <a:r>
              <a:rPr lang="en-US" sz="2200" b="1">
                <a:solidFill>
                  <a:srgbClr val="FFFF00"/>
                </a:solidFill>
              </a:rPr>
              <a:t>B1</a:t>
            </a:r>
            <a:r>
              <a:rPr lang="en-US" sz="2200" b="1"/>
              <a:t> Demonstration of the performances of traditional pesticides for the control of bacterial </a:t>
            </a:r>
            <a:r>
              <a:rPr lang="en-US" sz="2200" b="1" smtClean="0"/>
              <a:t>and nematode </a:t>
            </a:r>
            <a:r>
              <a:rPr lang="en-US" sz="2200" b="1"/>
              <a:t>diseases of plants important for the </a:t>
            </a:r>
            <a:r>
              <a:rPr lang="en-US" sz="2200" b="1" smtClean="0"/>
              <a:t>EU</a:t>
            </a:r>
          </a:p>
          <a:p>
            <a:pPr algn="just"/>
            <a:endParaRPr lang="en-US" sz="2200" b="1"/>
          </a:p>
          <a:p>
            <a:pPr algn="just"/>
            <a:r>
              <a:rPr lang="en-US" sz="2200" b="1">
                <a:solidFill>
                  <a:srgbClr val="FFFF00"/>
                </a:solidFill>
              </a:rPr>
              <a:t>B2</a:t>
            </a:r>
            <a:r>
              <a:rPr lang="en-US" sz="2200" b="1"/>
              <a:t> Demonstration of the qualitative and quantitative yields of extraction process for the recovery </a:t>
            </a:r>
            <a:r>
              <a:rPr lang="en-US" sz="2200" b="1" smtClean="0"/>
              <a:t>of high </a:t>
            </a:r>
            <a:r>
              <a:rPr lang="en-US" sz="2200" b="1"/>
              <a:t>quality polyphenolic molecules from not edible vegetable biomass and waste at </a:t>
            </a:r>
            <a:r>
              <a:rPr lang="en-US" sz="2200" b="1" smtClean="0"/>
              <a:t>laboratory </a:t>
            </a:r>
            <a:r>
              <a:rPr lang="it-IT" sz="2200" b="1" smtClean="0"/>
              <a:t>scale</a:t>
            </a:r>
            <a:endParaRPr lang="it-IT" sz="2200" b="1"/>
          </a:p>
          <a:p>
            <a:pPr algn="just"/>
            <a:endParaRPr lang="en-US" sz="2200" b="1" smtClean="0"/>
          </a:p>
          <a:p>
            <a:pPr algn="just"/>
            <a:r>
              <a:rPr lang="en-US" sz="2200" b="1" smtClean="0">
                <a:solidFill>
                  <a:srgbClr val="FFFF00"/>
                </a:solidFill>
              </a:rPr>
              <a:t>B3</a:t>
            </a:r>
            <a:r>
              <a:rPr lang="en-US" sz="2200" b="1" smtClean="0"/>
              <a:t> </a:t>
            </a:r>
            <a:r>
              <a:rPr lang="en-US" sz="2200" b="1"/>
              <a:t>Demonstration of the biological and of the chemical stability of the crude polyphenolic extracts </a:t>
            </a:r>
            <a:r>
              <a:rPr lang="en-US" sz="2200" b="1" smtClean="0"/>
              <a:t>and of </a:t>
            </a:r>
            <a:r>
              <a:rPr lang="en-US" sz="2200" b="1"/>
              <a:t>their fractions, recovered from not edible vegetable biomass and waste, at laboratory scale</a:t>
            </a:r>
          </a:p>
          <a:p>
            <a:pPr algn="just"/>
            <a:endParaRPr lang="en-US" sz="2200" b="1" smtClean="0"/>
          </a:p>
          <a:p>
            <a:pPr algn="just"/>
            <a:r>
              <a:rPr lang="en-US" sz="2200" b="1" smtClean="0">
                <a:solidFill>
                  <a:srgbClr val="FFFF00"/>
                </a:solidFill>
              </a:rPr>
              <a:t>B4</a:t>
            </a:r>
            <a:r>
              <a:rPr lang="en-US" sz="2200" b="1" smtClean="0"/>
              <a:t> </a:t>
            </a:r>
            <a:r>
              <a:rPr lang="en-US" sz="2200" b="1"/>
              <a:t>Demonstration of the biological activity of the high quality polyphenolic extracts recovered from </a:t>
            </a:r>
            <a:r>
              <a:rPr lang="en-US" sz="2200" b="1" smtClean="0"/>
              <a:t>not edible </a:t>
            </a:r>
            <a:r>
              <a:rPr lang="en-US" sz="2200" b="1"/>
              <a:t>biomass and waste, against plant pathogenic bacteria and nematode, </a:t>
            </a:r>
            <a:r>
              <a:rPr lang="en-US" sz="2200" b="1" i="1"/>
              <a:t>in </a:t>
            </a:r>
            <a:r>
              <a:rPr lang="en-US" sz="2200" b="1" i="1" smtClean="0"/>
              <a:t>planta</a:t>
            </a:r>
            <a:endParaRPr lang="en-US" sz="2200" b="1" i="1"/>
          </a:p>
        </p:txBody>
      </p:sp>
    </p:spTree>
    <p:extLst>
      <p:ext uri="{BB962C8B-B14F-4D97-AF65-F5344CB8AC3E}">
        <p14:creationId xmlns:p14="http://schemas.microsoft.com/office/powerpoint/2010/main" val="15202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3000">
              <a:srgbClr val="2D5094"/>
            </a:gs>
            <a:gs pos="93000">
              <a:schemeClr val="bg2">
                <a:tint val="80000"/>
                <a:satMod val="300000"/>
              </a:schemeClr>
            </a:gs>
            <a:gs pos="57000">
              <a:schemeClr val="bg2">
                <a:shade val="30000"/>
                <a:satMod val="2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971600" y="89336"/>
            <a:ext cx="7200800" cy="792087"/>
            <a:chOff x="247752" y="72008"/>
            <a:chExt cx="8611583" cy="1052736"/>
          </a:xfrm>
        </p:grpSpPr>
        <p:pic>
          <p:nvPicPr>
            <p:cNvPr id="17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kern="0">
                  <a:solidFill>
                    <a:srgbClr val="FFFF00"/>
                  </a:solidFill>
                </a:rPr>
                <a:t>LIFE13 ENV/IT/000461 – EVERGREEN </a:t>
              </a:r>
            </a:p>
            <a:p>
              <a:pPr algn="ctr"/>
              <a:r>
                <a:rPr lang="en-US" sz="1200" b="1" kern="0">
                  <a:solidFill>
                    <a:srgbClr val="FFFF00"/>
                  </a:solidFill>
                </a:rPr>
                <a:t>Monitoring visit and 6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r>
                <a:rPr lang="en-US" sz="1200" b="1" kern="0">
                  <a:solidFill>
                    <a:srgbClr val="FFFF00"/>
                  </a:solidFill>
                </a:rPr>
                <a:t> month Meeting – 2015, April 28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endParaRPr lang="it-IT" sz="1200" b="1" kern="0" baseline="30000">
                <a:solidFill>
                  <a:srgbClr val="FFFF00"/>
                </a:solidFill>
              </a:endParaRPr>
            </a:p>
            <a:p>
              <a:pPr algn="ctr"/>
              <a:r>
                <a:rPr lang="it-IT" sz="1200" b="1" kern="0">
                  <a:solidFill>
                    <a:prstClr val="white"/>
                  </a:solidFill>
                </a:rPr>
                <a:t>DISPAA, University of Florence</a:t>
              </a:r>
              <a:endParaRPr lang="it-IT" sz="1200" kern="0">
                <a:solidFill>
                  <a:prstClr val="white"/>
                </a:solidFill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247752" y="72008"/>
              <a:ext cx="8611583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  <p:sp>
        <p:nvSpPr>
          <p:cNvPr id="2" name="Rettangolo 1"/>
          <p:cNvSpPr/>
          <p:nvPr/>
        </p:nvSpPr>
        <p:spPr>
          <a:xfrm>
            <a:off x="155575" y="1506845"/>
            <a:ext cx="8880921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>
                <a:solidFill>
                  <a:srgbClr val="FFFF00"/>
                </a:solidFill>
              </a:rPr>
              <a:t>B. Implementation </a:t>
            </a:r>
            <a:r>
              <a:rPr lang="it-IT" b="1" smtClean="0">
                <a:solidFill>
                  <a:srgbClr val="FFFF00"/>
                </a:solidFill>
              </a:rPr>
              <a:t>actions</a:t>
            </a:r>
          </a:p>
          <a:p>
            <a:pPr algn="ctr"/>
            <a:endParaRPr lang="it-IT" b="1">
              <a:solidFill>
                <a:srgbClr val="FFFF00"/>
              </a:solidFill>
            </a:endParaRPr>
          </a:p>
          <a:p>
            <a:pPr algn="just"/>
            <a:r>
              <a:rPr lang="en-US" sz="2200" b="1" smtClean="0">
                <a:solidFill>
                  <a:srgbClr val="FFFF00"/>
                </a:solidFill>
              </a:rPr>
              <a:t>B5</a:t>
            </a:r>
            <a:r>
              <a:rPr lang="en-US" sz="2200" b="1" smtClean="0"/>
              <a:t> </a:t>
            </a:r>
            <a:r>
              <a:rPr lang="en-US" sz="2200" b="1"/>
              <a:t>Demonstration of Kilo-scale extraction of the high quality poly-phenolic bioactive </a:t>
            </a:r>
            <a:r>
              <a:rPr lang="en-US" sz="2200" b="1" smtClean="0"/>
              <a:t>molecules recovered </a:t>
            </a:r>
            <a:r>
              <a:rPr lang="en-US" sz="2200" b="1"/>
              <a:t>from vegetable not edible biomass and </a:t>
            </a:r>
            <a:r>
              <a:rPr lang="en-US" sz="2200" b="1" smtClean="0"/>
              <a:t>waste</a:t>
            </a:r>
          </a:p>
          <a:p>
            <a:pPr algn="just"/>
            <a:endParaRPr lang="en-US" sz="2200" b="1"/>
          </a:p>
          <a:p>
            <a:pPr algn="just"/>
            <a:r>
              <a:rPr lang="en-US" sz="2200" b="1">
                <a:solidFill>
                  <a:srgbClr val="FFFF00"/>
                </a:solidFill>
              </a:rPr>
              <a:t>B6</a:t>
            </a:r>
            <a:r>
              <a:rPr lang="en-US" sz="2200" b="1"/>
              <a:t> Demonstration of the null toxicity profile of the high quality poly-phenolic bioactive </a:t>
            </a:r>
            <a:r>
              <a:rPr lang="en-US" sz="2200" b="1" smtClean="0"/>
              <a:t>molecules recovered </a:t>
            </a:r>
            <a:r>
              <a:rPr lang="en-US" sz="2200" b="1"/>
              <a:t>from vegetable not edible biomass and waste, on model organisms </a:t>
            </a:r>
            <a:r>
              <a:rPr lang="en-US" sz="2200" b="1" smtClean="0"/>
              <a:t>and microorganisms</a:t>
            </a:r>
            <a:r>
              <a:rPr lang="en-US" sz="2200" b="1"/>
              <a:t>.</a:t>
            </a:r>
          </a:p>
          <a:p>
            <a:pPr algn="just"/>
            <a:endParaRPr lang="en-US" sz="2200" b="1" smtClean="0"/>
          </a:p>
          <a:p>
            <a:pPr algn="just"/>
            <a:r>
              <a:rPr lang="en-US" sz="2200" b="1" smtClean="0">
                <a:solidFill>
                  <a:srgbClr val="FFFF00"/>
                </a:solidFill>
              </a:rPr>
              <a:t>B7</a:t>
            </a:r>
            <a:r>
              <a:rPr lang="en-US" sz="2200" b="1" smtClean="0"/>
              <a:t> </a:t>
            </a:r>
            <a:r>
              <a:rPr lang="en-US" sz="2200" b="1"/>
              <a:t>Demonstration of the in vivo performances of the high quality poly-phenolic bioactive preparations</a:t>
            </a:r>
            <a:r>
              <a:rPr lang="en-US" sz="2200" b="1" smtClean="0"/>
              <a:t>, recovered </a:t>
            </a:r>
            <a:r>
              <a:rPr lang="en-US" sz="2200" b="1"/>
              <a:t>from vegetable not edible biomass and waste,at pilot scale level in </a:t>
            </a:r>
            <a:r>
              <a:rPr lang="en-US" sz="2200" b="1" smtClean="0"/>
              <a:t>field screenings</a:t>
            </a:r>
            <a:r>
              <a:rPr lang="en-US" sz="2200" b="1"/>
              <a:t>.</a:t>
            </a:r>
            <a:endParaRPr lang="it-IT" sz="2200" b="1"/>
          </a:p>
        </p:txBody>
      </p:sp>
    </p:spTree>
    <p:extLst>
      <p:ext uri="{BB962C8B-B14F-4D97-AF65-F5344CB8AC3E}">
        <p14:creationId xmlns:p14="http://schemas.microsoft.com/office/powerpoint/2010/main" val="66562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3000">
              <a:srgbClr val="2D5094"/>
            </a:gs>
            <a:gs pos="93000">
              <a:schemeClr val="bg2">
                <a:tint val="80000"/>
                <a:satMod val="300000"/>
              </a:schemeClr>
            </a:gs>
            <a:gs pos="57000">
              <a:schemeClr val="bg2">
                <a:shade val="30000"/>
                <a:satMod val="2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971600" y="89336"/>
            <a:ext cx="7200800" cy="792087"/>
            <a:chOff x="247752" y="72008"/>
            <a:chExt cx="8611583" cy="1052736"/>
          </a:xfrm>
        </p:grpSpPr>
        <p:pic>
          <p:nvPicPr>
            <p:cNvPr id="17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kern="0">
                  <a:solidFill>
                    <a:srgbClr val="FFFF00"/>
                  </a:solidFill>
                </a:rPr>
                <a:t>LIFE13 ENV/IT/000461 – EVERGREEN </a:t>
              </a:r>
            </a:p>
            <a:p>
              <a:pPr algn="ctr"/>
              <a:r>
                <a:rPr lang="en-US" sz="1200" b="1" kern="0">
                  <a:solidFill>
                    <a:srgbClr val="FFFF00"/>
                  </a:solidFill>
                </a:rPr>
                <a:t>Monitoring visit and 6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r>
                <a:rPr lang="en-US" sz="1200" b="1" kern="0">
                  <a:solidFill>
                    <a:srgbClr val="FFFF00"/>
                  </a:solidFill>
                </a:rPr>
                <a:t> month Meeting – 2015, April 28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endParaRPr lang="it-IT" sz="1200" b="1" kern="0" baseline="30000">
                <a:solidFill>
                  <a:srgbClr val="FFFF00"/>
                </a:solidFill>
              </a:endParaRPr>
            </a:p>
            <a:p>
              <a:pPr algn="ctr"/>
              <a:r>
                <a:rPr lang="it-IT" sz="1200" b="1" kern="0">
                  <a:solidFill>
                    <a:prstClr val="white"/>
                  </a:solidFill>
                </a:rPr>
                <a:t>DISPAA, University of Florence</a:t>
              </a:r>
              <a:endParaRPr lang="it-IT" sz="1200" kern="0">
                <a:solidFill>
                  <a:prstClr val="white"/>
                </a:solidFill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247752" y="72008"/>
              <a:ext cx="8611583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  <p:sp>
        <p:nvSpPr>
          <p:cNvPr id="2" name="Rettangolo 1"/>
          <p:cNvSpPr/>
          <p:nvPr/>
        </p:nvSpPr>
        <p:spPr>
          <a:xfrm>
            <a:off x="155575" y="1114864"/>
            <a:ext cx="8880921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FFFF00"/>
                </a:solidFill>
              </a:rPr>
              <a:t>C. Monitoring of the impact of the project actions </a:t>
            </a:r>
            <a:endParaRPr lang="en-US" b="1" smtClean="0">
              <a:solidFill>
                <a:srgbClr val="FFFF00"/>
              </a:solidFill>
            </a:endParaRPr>
          </a:p>
          <a:p>
            <a:pPr algn="ctr"/>
            <a:endParaRPr lang="en-US" b="1" smtClean="0">
              <a:solidFill>
                <a:srgbClr val="FFFF00"/>
              </a:solidFill>
            </a:endParaRPr>
          </a:p>
          <a:p>
            <a:pPr algn="just"/>
            <a:r>
              <a:rPr lang="en-US" sz="2200" b="1" smtClean="0">
                <a:solidFill>
                  <a:srgbClr val="FFFF00"/>
                </a:solidFill>
              </a:rPr>
              <a:t>C1</a:t>
            </a:r>
            <a:r>
              <a:rPr lang="en-US" sz="2200" b="1" smtClean="0"/>
              <a:t> </a:t>
            </a:r>
            <a:r>
              <a:rPr lang="en-US" sz="2200" b="1"/>
              <a:t>Monitoring on the environmental impact of copper compounds and nematicides for the </a:t>
            </a:r>
            <a:r>
              <a:rPr lang="en-US" sz="2200" b="1" smtClean="0"/>
              <a:t>crop defense against </a:t>
            </a:r>
            <a:r>
              <a:rPr lang="en-US" sz="2200" b="1"/>
              <a:t>phytopathogenic bacteria and </a:t>
            </a:r>
            <a:r>
              <a:rPr lang="en-US" sz="2200" b="1" smtClean="0"/>
              <a:t>nematodes</a:t>
            </a:r>
          </a:p>
          <a:p>
            <a:pPr algn="just"/>
            <a:endParaRPr lang="en-US" sz="2200" b="1"/>
          </a:p>
          <a:p>
            <a:pPr algn="just"/>
            <a:r>
              <a:rPr lang="en-US" sz="2200" b="1">
                <a:solidFill>
                  <a:srgbClr val="FFFF00"/>
                </a:solidFill>
              </a:rPr>
              <a:t>C2</a:t>
            </a:r>
            <a:r>
              <a:rPr lang="en-US" sz="2200" b="1"/>
              <a:t> Monitoring of the absence of side effects for the high quality standardised polyphenolic </a:t>
            </a:r>
            <a:r>
              <a:rPr lang="en-US" sz="2200" b="1" smtClean="0"/>
              <a:t>preparations on </a:t>
            </a:r>
            <a:r>
              <a:rPr lang="en-US" sz="2200" b="1"/>
              <a:t>common targets of any living organism at laboratory level</a:t>
            </a:r>
          </a:p>
          <a:p>
            <a:pPr algn="just"/>
            <a:endParaRPr lang="en-US" sz="2200" b="1" smtClean="0"/>
          </a:p>
          <a:p>
            <a:pPr algn="just"/>
            <a:r>
              <a:rPr lang="en-US" sz="2200" b="1" smtClean="0">
                <a:solidFill>
                  <a:srgbClr val="FFFF00"/>
                </a:solidFill>
              </a:rPr>
              <a:t>C3</a:t>
            </a:r>
            <a:r>
              <a:rPr lang="en-US" sz="2200" b="1" smtClean="0"/>
              <a:t> </a:t>
            </a:r>
            <a:r>
              <a:rPr lang="en-US" sz="2200" b="1"/>
              <a:t>Monitoring of the absence of a direct selection operated by the polyphenolic preparations </a:t>
            </a:r>
            <a:r>
              <a:rPr lang="en-US" sz="2200" b="1" smtClean="0"/>
              <a:t>towards the </a:t>
            </a:r>
            <a:r>
              <a:rPr lang="en-US" sz="2200" b="1"/>
              <a:t>emergence of bacteria resistant to the polyphenolic molecules themselves, at laboratory level</a:t>
            </a:r>
          </a:p>
          <a:p>
            <a:pPr algn="just"/>
            <a:endParaRPr lang="en-US" sz="2200" b="1" smtClean="0"/>
          </a:p>
          <a:p>
            <a:pPr algn="just"/>
            <a:r>
              <a:rPr lang="en-US" sz="2200" b="1" smtClean="0">
                <a:solidFill>
                  <a:srgbClr val="FFFF00"/>
                </a:solidFill>
              </a:rPr>
              <a:t>C4</a:t>
            </a:r>
            <a:r>
              <a:rPr lang="en-US" sz="2200" b="1" smtClean="0"/>
              <a:t> </a:t>
            </a:r>
            <a:r>
              <a:rPr lang="en-US" sz="2200" b="1"/>
              <a:t>Monitoring of the short term environmental benefits from the use of the high quality </a:t>
            </a:r>
            <a:r>
              <a:rPr lang="en-US" sz="2200" b="1" smtClean="0"/>
              <a:t>standardised polyphenolic </a:t>
            </a:r>
            <a:r>
              <a:rPr lang="en-US" sz="2200" b="1"/>
              <a:t>preparations in plant disease control at pilot scale level in field </a:t>
            </a:r>
            <a:r>
              <a:rPr lang="en-US" sz="2200" b="1" smtClean="0"/>
              <a:t>screenings</a:t>
            </a:r>
            <a:endParaRPr lang="it-IT" sz="2200" b="1"/>
          </a:p>
        </p:txBody>
      </p:sp>
    </p:spTree>
    <p:extLst>
      <p:ext uri="{BB962C8B-B14F-4D97-AF65-F5344CB8AC3E}">
        <p14:creationId xmlns:p14="http://schemas.microsoft.com/office/powerpoint/2010/main" val="74644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22000">
              <a:srgbClr val="0A128C"/>
            </a:gs>
            <a:gs pos="70000">
              <a:srgbClr val="181CC7"/>
            </a:gs>
            <a:gs pos="100000">
              <a:srgbClr val="7005D4"/>
            </a:gs>
            <a:gs pos="10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992" y="361376"/>
            <a:ext cx="5343540" cy="630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627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3000">
              <a:srgbClr val="2D5094"/>
            </a:gs>
            <a:gs pos="93000">
              <a:schemeClr val="bg2">
                <a:tint val="80000"/>
                <a:satMod val="300000"/>
              </a:schemeClr>
            </a:gs>
            <a:gs pos="57000">
              <a:schemeClr val="bg2">
                <a:shade val="30000"/>
                <a:satMod val="2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971600" y="89336"/>
            <a:ext cx="7200800" cy="792087"/>
            <a:chOff x="247752" y="72008"/>
            <a:chExt cx="8611583" cy="1052736"/>
          </a:xfrm>
        </p:grpSpPr>
        <p:pic>
          <p:nvPicPr>
            <p:cNvPr id="17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kern="0">
                  <a:solidFill>
                    <a:srgbClr val="FFFF00"/>
                  </a:solidFill>
                </a:rPr>
                <a:t>LIFE13 ENV/IT/000461 – EVERGREEN </a:t>
              </a:r>
            </a:p>
            <a:p>
              <a:pPr algn="ctr"/>
              <a:r>
                <a:rPr lang="en-US" sz="1200" b="1" kern="0">
                  <a:solidFill>
                    <a:srgbClr val="FFFF00"/>
                  </a:solidFill>
                </a:rPr>
                <a:t>Monitoring visit and 6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r>
                <a:rPr lang="en-US" sz="1200" b="1" kern="0">
                  <a:solidFill>
                    <a:srgbClr val="FFFF00"/>
                  </a:solidFill>
                </a:rPr>
                <a:t> month Meeting – 2015, April 28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endParaRPr lang="it-IT" sz="1200" b="1" kern="0" baseline="30000">
                <a:solidFill>
                  <a:srgbClr val="FFFF00"/>
                </a:solidFill>
              </a:endParaRPr>
            </a:p>
            <a:p>
              <a:pPr algn="ctr"/>
              <a:r>
                <a:rPr lang="it-IT" sz="1200" b="1" kern="0">
                  <a:solidFill>
                    <a:prstClr val="white"/>
                  </a:solidFill>
                </a:rPr>
                <a:t>DISPAA, University of Florence</a:t>
              </a:r>
              <a:endParaRPr lang="it-IT" sz="1200" kern="0">
                <a:solidFill>
                  <a:prstClr val="white"/>
                </a:solidFill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247752" y="72008"/>
              <a:ext cx="8611583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  <p:sp>
        <p:nvSpPr>
          <p:cNvPr id="2" name="Rettangolo 1"/>
          <p:cNvSpPr/>
          <p:nvPr/>
        </p:nvSpPr>
        <p:spPr>
          <a:xfrm>
            <a:off x="155575" y="1629375"/>
            <a:ext cx="888092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FFFF00"/>
                </a:solidFill>
              </a:rPr>
              <a:t>C. Monitoring of the impact of the project actions </a:t>
            </a:r>
            <a:endParaRPr lang="en-US" b="1" smtClean="0">
              <a:solidFill>
                <a:srgbClr val="FFFF00"/>
              </a:solidFill>
            </a:endParaRPr>
          </a:p>
          <a:p>
            <a:pPr algn="ctr"/>
            <a:endParaRPr lang="en-US" b="1" smtClean="0">
              <a:solidFill>
                <a:srgbClr val="FFFF00"/>
              </a:solidFill>
            </a:endParaRPr>
          </a:p>
          <a:p>
            <a:pPr algn="just"/>
            <a:r>
              <a:rPr lang="en-US" sz="2200" b="1" smtClean="0">
                <a:solidFill>
                  <a:srgbClr val="FFFF00"/>
                </a:solidFill>
              </a:rPr>
              <a:t>C5</a:t>
            </a:r>
            <a:r>
              <a:rPr lang="en-US" sz="2200" b="1" smtClean="0"/>
              <a:t> </a:t>
            </a:r>
            <a:r>
              <a:rPr lang="en-US" sz="2200" b="1"/>
              <a:t>Monitoring of the economic benefits deriving from the recycling of the spent vegetable </a:t>
            </a:r>
            <a:r>
              <a:rPr lang="en-US" sz="2200" b="1" smtClean="0"/>
              <a:t>biomass after </a:t>
            </a:r>
            <a:r>
              <a:rPr lang="en-US" sz="2200" b="1"/>
              <a:t>the extraction of the high quality standardised polyphenolic molecules at laboratory level</a:t>
            </a:r>
          </a:p>
          <a:p>
            <a:pPr algn="just"/>
            <a:endParaRPr lang="en-US" sz="2200" b="1" smtClean="0"/>
          </a:p>
          <a:p>
            <a:pPr algn="just"/>
            <a:r>
              <a:rPr lang="en-US" sz="2200" b="1" smtClean="0">
                <a:solidFill>
                  <a:srgbClr val="FFFF00"/>
                </a:solidFill>
              </a:rPr>
              <a:t>C6</a:t>
            </a:r>
            <a:r>
              <a:rPr lang="en-US" sz="2200" b="1" smtClean="0"/>
              <a:t> </a:t>
            </a:r>
            <a:r>
              <a:rPr lang="en-US" sz="2200" b="1"/>
              <a:t>Monitoring of the absence of a selection on the polyphenolic preparations on the selection of </a:t>
            </a:r>
            <a:r>
              <a:rPr lang="en-US" sz="2200" b="1" smtClean="0"/>
              <a:t>copper and </a:t>
            </a:r>
            <a:r>
              <a:rPr lang="en-US" sz="2200" b="1"/>
              <a:t>antibiotic resistant bacteria, on plant and in soil, from laboratory to in field screenings.</a:t>
            </a:r>
          </a:p>
          <a:p>
            <a:pPr algn="just"/>
            <a:endParaRPr lang="en-US" sz="2200" b="1" smtClean="0"/>
          </a:p>
          <a:p>
            <a:pPr algn="just"/>
            <a:r>
              <a:rPr lang="en-US" sz="2200" b="1" smtClean="0">
                <a:solidFill>
                  <a:srgbClr val="FFFF00"/>
                </a:solidFill>
              </a:rPr>
              <a:t>C7</a:t>
            </a:r>
            <a:r>
              <a:rPr lang="en-US" sz="2200" b="1" smtClean="0"/>
              <a:t> </a:t>
            </a:r>
            <a:r>
              <a:rPr lang="en-US" sz="2200" b="1"/>
              <a:t>Monitoring of technical-socio-economic assessment of the </a:t>
            </a:r>
            <a:r>
              <a:rPr lang="en-US" sz="2200" b="1" smtClean="0"/>
              <a:t>EVERGREEN project</a:t>
            </a:r>
            <a:endParaRPr lang="it-IT" sz="2200" b="1"/>
          </a:p>
        </p:txBody>
      </p:sp>
    </p:spTree>
    <p:extLst>
      <p:ext uri="{BB962C8B-B14F-4D97-AF65-F5344CB8AC3E}">
        <p14:creationId xmlns:p14="http://schemas.microsoft.com/office/powerpoint/2010/main" val="390401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3000">
              <a:srgbClr val="2D5094"/>
            </a:gs>
            <a:gs pos="93000">
              <a:schemeClr val="bg2">
                <a:tint val="80000"/>
                <a:satMod val="300000"/>
              </a:schemeClr>
            </a:gs>
            <a:gs pos="57000">
              <a:schemeClr val="bg2">
                <a:shade val="30000"/>
                <a:satMod val="2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247460" y="163982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971600" y="89336"/>
            <a:ext cx="7200800" cy="792087"/>
            <a:chOff x="247752" y="72008"/>
            <a:chExt cx="8611583" cy="1052736"/>
          </a:xfrm>
        </p:grpSpPr>
        <p:pic>
          <p:nvPicPr>
            <p:cNvPr id="17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kern="0">
                  <a:solidFill>
                    <a:srgbClr val="FFFF00"/>
                  </a:solidFill>
                </a:rPr>
                <a:t>LIFE13 ENV/IT/000461 – EVERGREEN </a:t>
              </a:r>
            </a:p>
            <a:p>
              <a:pPr algn="ctr"/>
              <a:r>
                <a:rPr lang="en-US" sz="1200" b="1" kern="0">
                  <a:solidFill>
                    <a:srgbClr val="FFFF00"/>
                  </a:solidFill>
                </a:rPr>
                <a:t>Monitoring visit and 6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r>
                <a:rPr lang="en-US" sz="1200" b="1" kern="0">
                  <a:solidFill>
                    <a:srgbClr val="FFFF00"/>
                  </a:solidFill>
                </a:rPr>
                <a:t> month Meeting – 2015, April 28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endParaRPr lang="it-IT" sz="1200" b="1" kern="0" baseline="30000">
                <a:solidFill>
                  <a:srgbClr val="FFFF00"/>
                </a:solidFill>
              </a:endParaRPr>
            </a:p>
            <a:p>
              <a:pPr algn="ctr"/>
              <a:r>
                <a:rPr lang="it-IT" sz="1200" b="1" kern="0">
                  <a:solidFill>
                    <a:prstClr val="white"/>
                  </a:solidFill>
                </a:rPr>
                <a:t>DISPAA, University of Florence</a:t>
              </a:r>
              <a:endParaRPr lang="it-IT" sz="1200" kern="0">
                <a:solidFill>
                  <a:prstClr val="white"/>
                </a:solidFill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247752" y="72008"/>
              <a:ext cx="8611583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  <p:sp>
        <p:nvSpPr>
          <p:cNvPr id="3" name="Rettangolo 2"/>
          <p:cNvSpPr/>
          <p:nvPr/>
        </p:nvSpPr>
        <p:spPr>
          <a:xfrm>
            <a:off x="155575" y="1042565"/>
            <a:ext cx="8808913" cy="5770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>
                <a:solidFill>
                  <a:srgbClr val="FFFF00"/>
                </a:solidFill>
              </a:rPr>
              <a:t>D. Communication and dissemination </a:t>
            </a:r>
            <a:r>
              <a:rPr lang="it-IT" b="1" smtClean="0">
                <a:solidFill>
                  <a:srgbClr val="FFFF00"/>
                </a:solidFill>
              </a:rPr>
              <a:t>actions</a:t>
            </a:r>
            <a:endParaRPr lang="it-IT" sz="2200" b="1" smtClean="0"/>
          </a:p>
          <a:p>
            <a:pPr algn="just">
              <a:lnSpc>
                <a:spcPct val="150000"/>
              </a:lnSpc>
            </a:pPr>
            <a:r>
              <a:rPr lang="it-IT" b="1" smtClean="0">
                <a:solidFill>
                  <a:srgbClr val="FFFF00"/>
                </a:solidFill>
              </a:rPr>
              <a:t>D1</a:t>
            </a:r>
            <a:r>
              <a:rPr lang="it-IT" b="1" smtClean="0"/>
              <a:t>    Website creation</a:t>
            </a:r>
          </a:p>
          <a:p>
            <a:pPr algn="just">
              <a:lnSpc>
                <a:spcPct val="150000"/>
              </a:lnSpc>
            </a:pPr>
            <a:r>
              <a:rPr lang="it-IT" b="1" smtClean="0">
                <a:solidFill>
                  <a:srgbClr val="FFFF00"/>
                </a:solidFill>
              </a:rPr>
              <a:t>D2</a:t>
            </a:r>
            <a:r>
              <a:rPr lang="it-IT" b="1" smtClean="0"/>
              <a:t>    Notice </a:t>
            </a:r>
            <a:r>
              <a:rPr lang="it-IT" b="1"/>
              <a:t>boards</a:t>
            </a:r>
          </a:p>
          <a:p>
            <a:pPr algn="just">
              <a:lnSpc>
                <a:spcPct val="150000"/>
              </a:lnSpc>
            </a:pPr>
            <a:r>
              <a:rPr lang="en-US" b="1" smtClean="0">
                <a:solidFill>
                  <a:srgbClr val="FFFF00"/>
                </a:solidFill>
              </a:rPr>
              <a:t>D3</a:t>
            </a:r>
            <a:r>
              <a:rPr lang="en-US" b="1" smtClean="0"/>
              <a:t>    Demonstration </a:t>
            </a:r>
            <a:r>
              <a:rPr lang="en-US" b="1"/>
              <a:t>workshops in Italy</a:t>
            </a:r>
          </a:p>
          <a:p>
            <a:pPr algn="just">
              <a:lnSpc>
                <a:spcPct val="150000"/>
              </a:lnSpc>
            </a:pPr>
            <a:r>
              <a:rPr lang="en-US" b="1" smtClean="0">
                <a:solidFill>
                  <a:srgbClr val="FFFF00"/>
                </a:solidFill>
              </a:rPr>
              <a:t>D4</a:t>
            </a:r>
            <a:r>
              <a:rPr lang="en-US" b="1" smtClean="0"/>
              <a:t>    Demonstration </a:t>
            </a:r>
            <a:r>
              <a:rPr lang="en-US" b="1"/>
              <a:t>workshops in Spain</a:t>
            </a:r>
          </a:p>
          <a:p>
            <a:pPr algn="just">
              <a:lnSpc>
                <a:spcPct val="150000"/>
              </a:lnSpc>
            </a:pPr>
            <a:r>
              <a:rPr lang="it-IT" b="1" smtClean="0">
                <a:solidFill>
                  <a:srgbClr val="FFFF00"/>
                </a:solidFill>
              </a:rPr>
              <a:t>D5</a:t>
            </a:r>
            <a:r>
              <a:rPr lang="it-IT" b="1" smtClean="0"/>
              <a:t>    Diffusion </a:t>
            </a:r>
            <a:r>
              <a:rPr lang="it-IT" b="1"/>
              <a:t>material preparation</a:t>
            </a:r>
          </a:p>
          <a:p>
            <a:pPr algn="just">
              <a:lnSpc>
                <a:spcPct val="150000"/>
              </a:lnSpc>
            </a:pPr>
            <a:r>
              <a:rPr lang="it-IT" b="1">
                <a:solidFill>
                  <a:srgbClr val="FFFF00"/>
                </a:solidFill>
              </a:rPr>
              <a:t>D6 </a:t>
            </a:r>
            <a:r>
              <a:rPr lang="it-IT" b="1" smtClean="0">
                <a:solidFill>
                  <a:srgbClr val="FFFF00"/>
                </a:solidFill>
              </a:rPr>
              <a:t>   </a:t>
            </a:r>
            <a:r>
              <a:rPr lang="it-IT" b="1" smtClean="0"/>
              <a:t>Layman’s </a:t>
            </a:r>
            <a:r>
              <a:rPr lang="it-IT" b="1"/>
              <a:t>report</a:t>
            </a:r>
          </a:p>
          <a:p>
            <a:pPr algn="just">
              <a:lnSpc>
                <a:spcPct val="150000"/>
              </a:lnSpc>
            </a:pPr>
            <a:r>
              <a:rPr lang="en-US" b="1">
                <a:solidFill>
                  <a:srgbClr val="FFFF00"/>
                </a:solidFill>
              </a:rPr>
              <a:t>D7 </a:t>
            </a:r>
            <a:r>
              <a:rPr lang="en-US" b="1" smtClean="0">
                <a:solidFill>
                  <a:srgbClr val="FFFF00"/>
                </a:solidFill>
              </a:rPr>
              <a:t>   </a:t>
            </a:r>
            <a:r>
              <a:rPr lang="en-US" b="1" smtClean="0"/>
              <a:t>Articles </a:t>
            </a:r>
            <a:r>
              <a:rPr lang="en-US" b="1"/>
              <a:t>and press releases</a:t>
            </a:r>
          </a:p>
          <a:p>
            <a:pPr algn="just">
              <a:lnSpc>
                <a:spcPct val="150000"/>
              </a:lnSpc>
            </a:pPr>
            <a:r>
              <a:rPr lang="it-IT" b="1">
                <a:solidFill>
                  <a:srgbClr val="FFFF00"/>
                </a:solidFill>
              </a:rPr>
              <a:t>D8 </a:t>
            </a:r>
            <a:r>
              <a:rPr lang="it-IT" b="1" smtClean="0">
                <a:solidFill>
                  <a:srgbClr val="FFFF00"/>
                </a:solidFill>
              </a:rPr>
              <a:t>   </a:t>
            </a:r>
            <a:r>
              <a:rPr lang="it-IT" b="1" smtClean="0"/>
              <a:t>Networking</a:t>
            </a:r>
            <a:endParaRPr lang="it-IT" b="1"/>
          </a:p>
          <a:p>
            <a:pPr algn="just">
              <a:lnSpc>
                <a:spcPct val="150000"/>
              </a:lnSpc>
            </a:pPr>
            <a:r>
              <a:rPr lang="it-IT" b="1" smtClean="0">
                <a:solidFill>
                  <a:srgbClr val="FFFF00"/>
                </a:solidFill>
              </a:rPr>
              <a:t>D9    </a:t>
            </a:r>
            <a:r>
              <a:rPr lang="it-IT" b="1" smtClean="0"/>
              <a:t>Technical </a:t>
            </a:r>
            <a:r>
              <a:rPr lang="it-IT" b="1"/>
              <a:t>manual</a:t>
            </a:r>
          </a:p>
          <a:p>
            <a:pPr algn="just">
              <a:lnSpc>
                <a:spcPct val="150000"/>
              </a:lnSpc>
            </a:pPr>
            <a:r>
              <a:rPr lang="en-US" b="1">
                <a:solidFill>
                  <a:srgbClr val="FFFF00"/>
                </a:solidFill>
              </a:rPr>
              <a:t>D10</a:t>
            </a:r>
            <a:r>
              <a:rPr lang="en-US" b="1"/>
              <a:t> </a:t>
            </a:r>
            <a:r>
              <a:rPr lang="en-US" b="1" smtClean="0"/>
              <a:t> International </a:t>
            </a:r>
            <a:r>
              <a:rPr lang="en-US" b="1"/>
              <a:t>conferences and fairs</a:t>
            </a:r>
          </a:p>
          <a:p>
            <a:pPr algn="just">
              <a:lnSpc>
                <a:spcPct val="150000"/>
              </a:lnSpc>
            </a:pPr>
            <a:r>
              <a:rPr lang="en-US" b="1">
                <a:solidFill>
                  <a:srgbClr val="FFFF00"/>
                </a:solidFill>
              </a:rPr>
              <a:t>D11 </a:t>
            </a:r>
            <a:r>
              <a:rPr lang="en-US" b="1" smtClean="0">
                <a:solidFill>
                  <a:srgbClr val="FFFF00"/>
                </a:solidFill>
              </a:rPr>
              <a:t> </a:t>
            </a:r>
            <a:r>
              <a:rPr lang="en-US" b="1" smtClean="0"/>
              <a:t>Dissemination </a:t>
            </a:r>
            <a:r>
              <a:rPr lang="en-US" b="1"/>
              <a:t>to institutions and policy makers</a:t>
            </a:r>
          </a:p>
          <a:p>
            <a:pPr algn="just">
              <a:lnSpc>
                <a:spcPct val="150000"/>
              </a:lnSpc>
            </a:pPr>
            <a:r>
              <a:rPr lang="it-IT" b="1">
                <a:solidFill>
                  <a:srgbClr val="FFFF00"/>
                </a:solidFill>
              </a:rPr>
              <a:t>D12 </a:t>
            </a:r>
            <a:r>
              <a:rPr lang="it-IT" b="1" smtClean="0">
                <a:solidFill>
                  <a:srgbClr val="FFFF00"/>
                </a:solidFill>
              </a:rPr>
              <a:t> </a:t>
            </a:r>
            <a:r>
              <a:rPr lang="it-IT" b="1" smtClean="0"/>
              <a:t>After-LIFE </a:t>
            </a:r>
            <a:r>
              <a:rPr lang="it-IT" b="1"/>
              <a:t>communication plan</a:t>
            </a:r>
          </a:p>
          <a:p>
            <a:pPr algn="just">
              <a:lnSpc>
                <a:spcPct val="150000"/>
              </a:lnSpc>
            </a:pPr>
            <a:r>
              <a:rPr lang="fr-FR" b="1">
                <a:solidFill>
                  <a:srgbClr val="FFFF00"/>
                </a:solidFill>
              </a:rPr>
              <a:t>D13 </a:t>
            </a:r>
            <a:r>
              <a:rPr lang="fr-FR" b="1" smtClean="0">
                <a:solidFill>
                  <a:srgbClr val="FFFF00"/>
                </a:solidFill>
              </a:rPr>
              <a:t> </a:t>
            </a:r>
            <a:r>
              <a:rPr lang="fr-FR" b="1" smtClean="0"/>
              <a:t>Digital </a:t>
            </a:r>
            <a:r>
              <a:rPr lang="fr-FR" b="1"/>
              <a:t>supports for international diffusion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198862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3000">
              <a:srgbClr val="2D5094"/>
            </a:gs>
            <a:gs pos="93000">
              <a:schemeClr val="bg2">
                <a:tint val="80000"/>
                <a:satMod val="300000"/>
              </a:schemeClr>
            </a:gs>
            <a:gs pos="57000">
              <a:schemeClr val="bg2">
                <a:shade val="30000"/>
                <a:satMod val="2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247460" y="163982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971600" y="332657"/>
            <a:ext cx="7200800" cy="792087"/>
            <a:chOff x="247752" y="72008"/>
            <a:chExt cx="8611583" cy="1052736"/>
          </a:xfrm>
        </p:grpSpPr>
        <p:pic>
          <p:nvPicPr>
            <p:cNvPr id="17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kern="0">
                  <a:solidFill>
                    <a:srgbClr val="FFFF00"/>
                  </a:solidFill>
                </a:rPr>
                <a:t>LIFE13 ENV/IT/000461 – EVERGREEN </a:t>
              </a:r>
            </a:p>
            <a:p>
              <a:pPr algn="ctr"/>
              <a:r>
                <a:rPr lang="en-US" sz="1200" b="1" kern="0">
                  <a:solidFill>
                    <a:srgbClr val="FFFF00"/>
                  </a:solidFill>
                </a:rPr>
                <a:t>Monitoring visit and 6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r>
                <a:rPr lang="en-US" sz="1200" b="1" kern="0">
                  <a:solidFill>
                    <a:srgbClr val="FFFF00"/>
                  </a:solidFill>
                </a:rPr>
                <a:t> month Meeting – 2015, April 28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endParaRPr lang="it-IT" sz="1200" b="1" kern="0" baseline="30000">
                <a:solidFill>
                  <a:srgbClr val="FFFF00"/>
                </a:solidFill>
              </a:endParaRPr>
            </a:p>
            <a:p>
              <a:pPr algn="ctr"/>
              <a:r>
                <a:rPr lang="it-IT" sz="1200" b="1" kern="0">
                  <a:solidFill>
                    <a:prstClr val="white"/>
                  </a:solidFill>
                </a:rPr>
                <a:t>DISPAA, University of Florence</a:t>
              </a:r>
              <a:endParaRPr lang="it-IT" sz="1200" kern="0">
                <a:solidFill>
                  <a:prstClr val="white"/>
                </a:solidFill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247752" y="72008"/>
              <a:ext cx="8611583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  <p:sp>
        <p:nvSpPr>
          <p:cNvPr id="3" name="Rettangolo 2"/>
          <p:cNvSpPr/>
          <p:nvPr/>
        </p:nvSpPr>
        <p:spPr>
          <a:xfrm>
            <a:off x="155575" y="1872114"/>
            <a:ext cx="880891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0" u="none" strike="noStrike" baseline="0" smtClean="0">
                <a:solidFill>
                  <a:srgbClr val="FFFF00"/>
                </a:solidFill>
              </a:rPr>
              <a:t>E. Project management and monitoring of the project progress</a:t>
            </a:r>
          </a:p>
          <a:p>
            <a:pPr algn="ctr"/>
            <a:endParaRPr lang="en-US" b="1" i="0" u="none" strike="noStrike" baseline="0" smtClean="0">
              <a:solidFill>
                <a:srgbClr val="FFFF00"/>
              </a:solidFill>
              <a:latin typeface="+mj-lt"/>
            </a:endParaRPr>
          </a:p>
          <a:p>
            <a:r>
              <a:rPr lang="it-IT" sz="2400" b="1" i="0" u="none" strike="noStrike" baseline="0" smtClean="0">
                <a:solidFill>
                  <a:srgbClr val="FFFF00"/>
                </a:solidFill>
              </a:rPr>
              <a:t>E1</a:t>
            </a:r>
            <a:r>
              <a:rPr lang="it-IT" sz="2400" b="1" i="0" u="none" strike="noStrike" baseline="0" smtClean="0"/>
              <a:t> Project management</a:t>
            </a:r>
          </a:p>
          <a:p>
            <a:endParaRPr lang="it-IT" sz="2400" b="1" i="0" u="none" strike="noStrike" baseline="0" smtClean="0"/>
          </a:p>
          <a:p>
            <a:r>
              <a:rPr lang="it-IT" sz="2400" b="1" i="0" u="none" strike="noStrike" baseline="0" smtClean="0">
                <a:solidFill>
                  <a:srgbClr val="FFFF00"/>
                </a:solidFill>
              </a:rPr>
              <a:t>E2</a:t>
            </a:r>
            <a:r>
              <a:rPr lang="it-IT" sz="2400" b="1" i="0" u="none" strike="noStrike" baseline="0" smtClean="0"/>
              <a:t> Monitoring</a:t>
            </a:r>
          </a:p>
          <a:p>
            <a:endParaRPr lang="it-IT" sz="2400" b="1" i="0" u="none" strike="noStrike" baseline="0" smtClean="0"/>
          </a:p>
          <a:p>
            <a:r>
              <a:rPr lang="it-IT" sz="2400" b="1" i="0" u="none" strike="noStrike" baseline="0" smtClean="0">
                <a:solidFill>
                  <a:srgbClr val="FFFF00"/>
                </a:solidFill>
              </a:rPr>
              <a:t>E3</a:t>
            </a:r>
            <a:r>
              <a:rPr lang="it-IT" sz="2400" b="1" i="0" u="none" strike="noStrike" baseline="0" smtClean="0"/>
              <a:t> Audit</a:t>
            </a:r>
            <a:endParaRPr lang="it-IT" sz="2400" b="1"/>
          </a:p>
        </p:txBody>
      </p:sp>
    </p:spTree>
    <p:extLst>
      <p:ext uri="{BB962C8B-B14F-4D97-AF65-F5344CB8AC3E}">
        <p14:creationId xmlns:p14="http://schemas.microsoft.com/office/powerpoint/2010/main" val="51920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2D5094"/>
            </a:gs>
            <a:gs pos="6000">
              <a:schemeClr val="bg2">
                <a:tint val="80000"/>
                <a:satMod val="300000"/>
              </a:schemeClr>
            </a:gs>
            <a:gs pos="64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971600" y="89336"/>
            <a:ext cx="7200800" cy="792087"/>
            <a:chOff x="247752" y="72008"/>
            <a:chExt cx="8611583" cy="1052736"/>
          </a:xfrm>
        </p:grpSpPr>
        <p:pic>
          <p:nvPicPr>
            <p:cNvPr id="17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kern="0">
                  <a:solidFill>
                    <a:srgbClr val="FFFF00"/>
                  </a:solidFill>
                </a:rPr>
                <a:t>LIFE13 ENV/IT/000461 – EVERGREEN </a:t>
              </a:r>
            </a:p>
            <a:p>
              <a:pPr algn="ctr"/>
              <a:r>
                <a:rPr lang="en-US" sz="1200" b="1" kern="0">
                  <a:solidFill>
                    <a:srgbClr val="FFFF00"/>
                  </a:solidFill>
                </a:rPr>
                <a:t>Monitoring visit and 6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r>
                <a:rPr lang="en-US" sz="1200" b="1" kern="0">
                  <a:solidFill>
                    <a:srgbClr val="FFFF00"/>
                  </a:solidFill>
                </a:rPr>
                <a:t> month Meeting – 2015, April 28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endParaRPr lang="it-IT" sz="1200" b="1" kern="0" baseline="30000">
                <a:solidFill>
                  <a:srgbClr val="FFFF00"/>
                </a:solidFill>
              </a:endParaRPr>
            </a:p>
            <a:p>
              <a:pPr algn="ctr"/>
              <a:r>
                <a:rPr lang="it-IT" sz="1200" b="1" kern="0">
                  <a:solidFill>
                    <a:prstClr val="white"/>
                  </a:solidFill>
                </a:rPr>
                <a:t>DISPAA, University of Florence</a:t>
              </a:r>
              <a:endParaRPr lang="it-IT" sz="1200" kern="0">
                <a:solidFill>
                  <a:prstClr val="white"/>
                </a:solidFill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247752" y="72008"/>
              <a:ext cx="8611583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37108"/>
            <a:ext cx="8552188" cy="5216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070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2D5094"/>
            </a:gs>
            <a:gs pos="6000">
              <a:schemeClr val="bg2">
                <a:tint val="80000"/>
                <a:satMod val="300000"/>
              </a:schemeClr>
            </a:gs>
            <a:gs pos="64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971600" y="89336"/>
            <a:ext cx="7200800" cy="792087"/>
            <a:chOff x="247752" y="72008"/>
            <a:chExt cx="8611583" cy="1052736"/>
          </a:xfrm>
        </p:grpSpPr>
        <p:pic>
          <p:nvPicPr>
            <p:cNvPr id="17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kern="0">
                  <a:solidFill>
                    <a:srgbClr val="FFFF00"/>
                  </a:solidFill>
                </a:rPr>
                <a:t>LIFE13 ENV/IT/000461 – EVERGREEN </a:t>
              </a:r>
            </a:p>
            <a:p>
              <a:pPr algn="ctr"/>
              <a:r>
                <a:rPr lang="en-US" sz="1200" b="1" kern="0">
                  <a:solidFill>
                    <a:srgbClr val="FFFF00"/>
                  </a:solidFill>
                </a:rPr>
                <a:t>Monitoring visit and 6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r>
                <a:rPr lang="en-US" sz="1200" b="1" kern="0">
                  <a:solidFill>
                    <a:srgbClr val="FFFF00"/>
                  </a:solidFill>
                </a:rPr>
                <a:t> month Meeting – 2015, April 28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endParaRPr lang="it-IT" sz="1200" b="1" kern="0" baseline="30000">
                <a:solidFill>
                  <a:srgbClr val="FFFF00"/>
                </a:solidFill>
              </a:endParaRPr>
            </a:p>
            <a:p>
              <a:pPr algn="ctr"/>
              <a:r>
                <a:rPr lang="it-IT" sz="1200" b="1" kern="0">
                  <a:solidFill>
                    <a:prstClr val="white"/>
                  </a:solidFill>
                </a:rPr>
                <a:t>DISPAA, University of Florence</a:t>
              </a:r>
              <a:endParaRPr lang="it-IT" sz="1200" kern="0">
                <a:solidFill>
                  <a:prstClr val="white"/>
                </a:solidFill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247752" y="72008"/>
              <a:ext cx="8611583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37108"/>
            <a:ext cx="8552188" cy="5216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Connettore 1 2"/>
          <p:cNvCxnSpPr/>
          <p:nvPr/>
        </p:nvCxnSpPr>
        <p:spPr>
          <a:xfrm>
            <a:off x="7308304" y="1772816"/>
            <a:ext cx="0" cy="4680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909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2D5094"/>
            </a:gs>
            <a:gs pos="6000">
              <a:schemeClr val="bg2">
                <a:tint val="80000"/>
                <a:satMod val="300000"/>
              </a:schemeClr>
            </a:gs>
            <a:gs pos="64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971600" y="89336"/>
            <a:ext cx="7200800" cy="792087"/>
            <a:chOff x="247752" y="72008"/>
            <a:chExt cx="8611583" cy="1052736"/>
          </a:xfrm>
        </p:grpSpPr>
        <p:pic>
          <p:nvPicPr>
            <p:cNvPr id="17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kern="0">
                  <a:solidFill>
                    <a:srgbClr val="FFFF00"/>
                  </a:solidFill>
                </a:rPr>
                <a:t>LIFE13 ENV/IT/000461 – EVERGREEN </a:t>
              </a:r>
            </a:p>
            <a:p>
              <a:pPr algn="ctr"/>
              <a:r>
                <a:rPr lang="en-US" sz="1200" b="1" kern="0">
                  <a:solidFill>
                    <a:srgbClr val="FFFF00"/>
                  </a:solidFill>
                </a:rPr>
                <a:t>Monitoring visit and 6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r>
                <a:rPr lang="en-US" sz="1200" b="1" kern="0">
                  <a:solidFill>
                    <a:srgbClr val="FFFF00"/>
                  </a:solidFill>
                </a:rPr>
                <a:t> month Meeting – 2015, April 28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endParaRPr lang="it-IT" sz="1200" b="1" kern="0" baseline="30000">
                <a:solidFill>
                  <a:srgbClr val="FFFF00"/>
                </a:solidFill>
              </a:endParaRPr>
            </a:p>
            <a:p>
              <a:pPr algn="ctr"/>
              <a:r>
                <a:rPr lang="it-IT" sz="1200" b="1" kern="0">
                  <a:solidFill>
                    <a:prstClr val="white"/>
                  </a:solidFill>
                </a:rPr>
                <a:t>DISPAA, University of Florence</a:t>
              </a:r>
              <a:endParaRPr lang="it-IT" sz="1200" kern="0">
                <a:solidFill>
                  <a:prstClr val="white"/>
                </a:solidFill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247752" y="72008"/>
              <a:ext cx="8611583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584264" y="1268760"/>
            <a:ext cx="7951944" cy="5400600"/>
            <a:chOff x="1233488" y="982241"/>
            <a:chExt cx="6677025" cy="4075647"/>
          </a:xfrm>
        </p:grpSpPr>
        <p:pic>
          <p:nvPicPr>
            <p:cNvPr id="266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3488" y="1772816"/>
              <a:ext cx="6677025" cy="1800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6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3013" y="3514838"/>
              <a:ext cx="6657975" cy="1543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628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3488" y="982241"/>
              <a:ext cx="6677025" cy="790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0990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2D5094"/>
            </a:gs>
            <a:gs pos="6000">
              <a:schemeClr val="bg2">
                <a:tint val="80000"/>
                <a:satMod val="300000"/>
              </a:schemeClr>
            </a:gs>
            <a:gs pos="64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971600" y="89336"/>
            <a:ext cx="7200800" cy="792087"/>
            <a:chOff x="247752" y="72008"/>
            <a:chExt cx="8611583" cy="1052736"/>
          </a:xfrm>
        </p:grpSpPr>
        <p:pic>
          <p:nvPicPr>
            <p:cNvPr id="17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kern="0">
                  <a:solidFill>
                    <a:srgbClr val="FFFF00"/>
                  </a:solidFill>
                </a:rPr>
                <a:t>LIFE13 ENV/IT/000461 – EVERGREEN </a:t>
              </a:r>
            </a:p>
            <a:p>
              <a:pPr algn="ctr"/>
              <a:r>
                <a:rPr lang="en-US" sz="1200" b="1" kern="0">
                  <a:solidFill>
                    <a:srgbClr val="FFFF00"/>
                  </a:solidFill>
                </a:rPr>
                <a:t>Monitoring visit and 6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r>
                <a:rPr lang="en-US" sz="1200" b="1" kern="0">
                  <a:solidFill>
                    <a:srgbClr val="FFFF00"/>
                  </a:solidFill>
                </a:rPr>
                <a:t> month Meeting – 2015, April 28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endParaRPr lang="it-IT" sz="1200" b="1" kern="0" baseline="30000">
                <a:solidFill>
                  <a:srgbClr val="FFFF00"/>
                </a:solidFill>
              </a:endParaRPr>
            </a:p>
            <a:p>
              <a:pPr algn="ctr"/>
              <a:r>
                <a:rPr lang="it-IT" sz="1200" b="1" kern="0">
                  <a:solidFill>
                    <a:prstClr val="white"/>
                  </a:solidFill>
                </a:rPr>
                <a:t>DISPAA, University of Florence</a:t>
              </a:r>
              <a:endParaRPr lang="it-IT" sz="1200" kern="0">
                <a:solidFill>
                  <a:prstClr val="white"/>
                </a:solidFill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247752" y="72008"/>
              <a:ext cx="8611583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584264" y="1268760"/>
            <a:ext cx="7951944" cy="5400600"/>
            <a:chOff x="1233488" y="982241"/>
            <a:chExt cx="6677025" cy="4075647"/>
          </a:xfrm>
        </p:grpSpPr>
        <p:pic>
          <p:nvPicPr>
            <p:cNvPr id="266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3488" y="1772816"/>
              <a:ext cx="6677025" cy="1800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6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3013" y="3514838"/>
              <a:ext cx="6657975" cy="1543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628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3488" y="982241"/>
              <a:ext cx="6677025" cy="790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14" name="Connettore 1 13"/>
          <p:cNvCxnSpPr/>
          <p:nvPr/>
        </p:nvCxnSpPr>
        <p:spPr>
          <a:xfrm>
            <a:off x="7062640" y="1922944"/>
            <a:ext cx="0" cy="4680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68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2D5094"/>
            </a:gs>
            <a:gs pos="6000">
              <a:schemeClr val="bg2">
                <a:tint val="80000"/>
                <a:satMod val="300000"/>
              </a:schemeClr>
            </a:gs>
            <a:gs pos="64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971600" y="89336"/>
            <a:ext cx="7200800" cy="792087"/>
            <a:chOff x="247752" y="72008"/>
            <a:chExt cx="8611583" cy="1052736"/>
          </a:xfrm>
        </p:grpSpPr>
        <p:pic>
          <p:nvPicPr>
            <p:cNvPr id="17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kern="0">
                  <a:solidFill>
                    <a:srgbClr val="FFFF00"/>
                  </a:solidFill>
                </a:rPr>
                <a:t>LIFE13 ENV/IT/000461 – EVERGREEN </a:t>
              </a:r>
            </a:p>
            <a:p>
              <a:pPr algn="ctr"/>
              <a:r>
                <a:rPr lang="en-US" sz="1200" b="1" kern="0">
                  <a:solidFill>
                    <a:srgbClr val="FFFF00"/>
                  </a:solidFill>
                </a:rPr>
                <a:t>Monitoring visit and 6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r>
                <a:rPr lang="en-US" sz="1200" b="1" kern="0">
                  <a:solidFill>
                    <a:srgbClr val="FFFF00"/>
                  </a:solidFill>
                </a:rPr>
                <a:t> month Meeting – 2015, April 28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endParaRPr lang="it-IT" sz="1200" b="1" kern="0" baseline="30000">
                <a:solidFill>
                  <a:srgbClr val="FFFF00"/>
                </a:solidFill>
              </a:endParaRPr>
            </a:p>
            <a:p>
              <a:pPr algn="ctr"/>
              <a:r>
                <a:rPr lang="it-IT" sz="1200" b="1" kern="0">
                  <a:solidFill>
                    <a:prstClr val="white"/>
                  </a:solidFill>
                </a:rPr>
                <a:t>DISPAA, University of Florence</a:t>
              </a:r>
              <a:endParaRPr lang="it-IT" sz="1200" kern="0">
                <a:solidFill>
                  <a:prstClr val="white"/>
                </a:solidFill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247752" y="72008"/>
              <a:ext cx="8611583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323528" y="1255195"/>
            <a:ext cx="8468707" cy="5283797"/>
            <a:chOff x="364472" y="969507"/>
            <a:chExt cx="8468707" cy="5283797"/>
          </a:xfrm>
        </p:grpSpPr>
        <p:pic>
          <p:nvPicPr>
            <p:cNvPr id="2765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472" y="1975090"/>
              <a:ext cx="8447660" cy="4278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5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472" y="969507"/>
              <a:ext cx="8468707" cy="1005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2696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2D5094"/>
            </a:gs>
            <a:gs pos="6000">
              <a:schemeClr val="bg2">
                <a:tint val="80000"/>
                <a:satMod val="300000"/>
              </a:schemeClr>
            </a:gs>
            <a:gs pos="64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971600" y="89336"/>
            <a:ext cx="7200800" cy="792087"/>
            <a:chOff x="247752" y="72008"/>
            <a:chExt cx="8611583" cy="1052736"/>
          </a:xfrm>
        </p:grpSpPr>
        <p:pic>
          <p:nvPicPr>
            <p:cNvPr id="17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kern="0">
                  <a:solidFill>
                    <a:srgbClr val="FFFF00"/>
                  </a:solidFill>
                </a:rPr>
                <a:t>LIFE13 ENV/IT/000461 – EVERGREEN </a:t>
              </a:r>
            </a:p>
            <a:p>
              <a:pPr algn="ctr"/>
              <a:r>
                <a:rPr lang="en-US" sz="1200" b="1" kern="0">
                  <a:solidFill>
                    <a:srgbClr val="FFFF00"/>
                  </a:solidFill>
                </a:rPr>
                <a:t>Monitoring visit and 6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r>
                <a:rPr lang="en-US" sz="1200" b="1" kern="0">
                  <a:solidFill>
                    <a:srgbClr val="FFFF00"/>
                  </a:solidFill>
                </a:rPr>
                <a:t> month Meeting – 2015, April 28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endParaRPr lang="it-IT" sz="1200" b="1" kern="0" baseline="30000">
                <a:solidFill>
                  <a:srgbClr val="FFFF00"/>
                </a:solidFill>
              </a:endParaRPr>
            </a:p>
            <a:p>
              <a:pPr algn="ctr"/>
              <a:r>
                <a:rPr lang="it-IT" sz="1200" b="1" kern="0">
                  <a:solidFill>
                    <a:prstClr val="white"/>
                  </a:solidFill>
                </a:rPr>
                <a:t>DISPAA, University of Florence</a:t>
              </a:r>
              <a:endParaRPr lang="it-IT" sz="1200" kern="0">
                <a:solidFill>
                  <a:prstClr val="white"/>
                </a:solidFill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247752" y="72008"/>
              <a:ext cx="8611583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323528" y="1255195"/>
            <a:ext cx="8468707" cy="5283797"/>
            <a:chOff x="364472" y="969507"/>
            <a:chExt cx="8468707" cy="5283797"/>
          </a:xfrm>
        </p:grpSpPr>
        <p:pic>
          <p:nvPicPr>
            <p:cNvPr id="2765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472" y="1975090"/>
              <a:ext cx="8447660" cy="4278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5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472" y="969507"/>
              <a:ext cx="8468707" cy="1005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12" name="Connettore 1 11"/>
          <p:cNvCxnSpPr/>
          <p:nvPr/>
        </p:nvCxnSpPr>
        <p:spPr>
          <a:xfrm>
            <a:off x="7240064" y="1827408"/>
            <a:ext cx="0" cy="4680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222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39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611560" y="116632"/>
            <a:ext cx="7887734" cy="900229"/>
            <a:chOff x="247752" y="72008"/>
            <a:chExt cx="8611582" cy="1052736"/>
          </a:xfrm>
        </p:grpSpPr>
        <p:pic>
          <p:nvPicPr>
            <p:cNvPr id="17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Monitoring visit and 6</a:t>
              </a:r>
              <a:r>
                <a:rPr kumimoji="0" lang="en-US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th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 month Meeting – 2015, April 28</a:t>
              </a:r>
              <a:r>
                <a:rPr kumimoji="0" lang="en-US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th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DISPAA</a:t>
              </a:r>
              <a:r>
                <a:rPr kumimoji="0" lang="it-IT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, </a:t>
              </a: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University of Florence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" name="AutoShape 2" descr="Risultati immagini per carlo viti unifi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AutoShape 4" descr="Risultati immagini per carlo viti unifi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" name="AutoShape 6" descr="Risultati immagini per carlo viti unifi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8" descr="Risultati immagini per carlo viti unifi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5" name="Rettangolo 24"/>
          <p:cNvSpPr/>
          <p:nvPr/>
        </p:nvSpPr>
        <p:spPr>
          <a:xfrm>
            <a:off x="76440" y="1964010"/>
            <a:ext cx="8888048" cy="3193182"/>
          </a:xfrm>
          <a:prstGeom prst="rect">
            <a:avLst/>
          </a:prstGeom>
          <a:effectLst>
            <a:glow rad="127000">
              <a:srgbClr val="0070C0"/>
            </a:glow>
            <a:softEdge rad="254000"/>
          </a:effectLst>
        </p:spPr>
        <p:txBody>
          <a:bodyPr>
            <a:spAutoFit/>
          </a:bodyPr>
          <a:lstStyle/>
          <a:p>
            <a:pPr algn="ctr" fontAlgn="auto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600" b="1" i="1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  <a:p>
            <a:pPr algn="ctr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it-IT" sz="2400" b="1">
              <a:solidFill>
                <a:srgbClr val="00CC00"/>
              </a:solidFill>
              <a:latin typeface="Comic Sans MS" pitchFamily="66" charset="0"/>
              <a:cs typeface="+mn-cs"/>
            </a:endParaRPr>
          </a:p>
          <a:p>
            <a:pPr algn="ctr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it-IT" sz="2400" b="1">
              <a:solidFill>
                <a:srgbClr val="00CC00"/>
              </a:solidFill>
              <a:latin typeface="Comic Sans MS" pitchFamily="66" charset="0"/>
              <a:cs typeface="+mn-cs"/>
            </a:endParaRPr>
          </a:p>
          <a:p>
            <a:pPr algn="ctr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smtClean="0">
                <a:solidFill>
                  <a:srgbClr val="FFFF00"/>
                </a:solidFill>
                <a:latin typeface="Comic Sans MS" pitchFamily="66" charset="0"/>
                <a:cs typeface="+mn-cs"/>
              </a:rPr>
              <a:t>skills</a:t>
            </a:r>
            <a:r>
              <a:rPr lang="it-IT" sz="2400" b="1">
                <a:solidFill>
                  <a:srgbClr val="FFFF00"/>
                </a:solidFill>
                <a:latin typeface="Comic Sans MS" pitchFamily="66" charset="0"/>
                <a:cs typeface="+mn-cs"/>
              </a:rPr>
              <a:t>, expertise, technological advanced instruments</a:t>
            </a:r>
          </a:p>
          <a:p>
            <a:pPr algn="ctr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it-IT" sz="2400" b="1">
              <a:solidFill>
                <a:srgbClr val="00B050"/>
              </a:solidFill>
              <a:latin typeface="Comic Sans MS" pitchFamily="66" charset="0"/>
              <a:cs typeface="+mn-cs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>
                <a:latin typeface="+mn-lt"/>
                <a:cs typeface="+mn-cs"/>
              </a:rPr>
              <a:t>• </a:t>
            </a:r>
            <a:r>
              <a:rPr lang="it-IT" sz="2400" b="1">
                <a:latin typeface="+mn-lt"/>
                <a:cs typeface="+mn-cs"/>
              </a:rPr>
              <a:t>Chemistry platform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>
                <a:latin typeface="+mn-lt"/>
                <a:cs typeface="+mn-cs"/>
              </a:rPr>
              <a:t>• </a:t>
            </a:r>
            <a:r>
              <a:rPr lang="it-IT" sz="2400" b="1">
                <a:latin typeface="+mn-lt"/>
                <a:cs typeface="+mn-cs"/>
              </a:rPr>
              <a:t>Molecular biology platform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/>
              <a:t>• </a:t>
            </a:r>
            <a:r>
              <a:rPr lang="it-IT" sz="2400" b="1"/>
              <a:t>Microbiological </a:t>
            </a:r>
            <a:r>
              <a:rPr lang="it-IT" sz="2400" b="1" smtClean="0"/>
              <a:t>platform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smtClean="0">
                <a:latin typeface="+mn-lt"/>
                <a:cs typeface="+mn-cs"/>
              </a:rPr>
              <a:t>• </a:t>
            </a:r>
            <a:r>
              <a:rPr lang="it-IT" sz="2400" b="1" i="1">
                <a:latin typeface="+mn-lt"/>
                <a:cs typeface="+mn-cs"/>
              </a:rPr>
              <a:t>In planta s</a:t>
            </a:r>
            <a:r>
              <a:rPr lang="it-IT" sz="2400" b="1">
                <a:latin typeface="+mn-lt"/>
                <a:cs typeface="+mn-cs"/>
              </a:rPr>
              <a:t>creening </a:t>
            </a:r>
            <a:r>
              <a:rPr lang="it-IT" sz="2400" b="1" smtClean="0">
                <a:latin typeface="+mn-lt"/>
                <a:cs typeface="+mn-cs"/>
              </a:rPr>
              <a:t>platform</a:t>
            </a:r>
            <a:endParaRPr lang="en-US" sz="2400" b="1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94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22000">
              <a:srgbClr val="0A128C"/>
            </a:gs>
            <a:gs pos="70000">
              <a:srgbClr val="181CC7"/>
            </a:gs>
            <a:gs pos="100000">
              <a:srgbClr val="7005D4"/>
            </a:gs>
            <a:gs pos="10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1475656" y="908720"/>
            <a:ext cx="6192688" cy="5472608"/>
            <a:chOff x="2743200" y="2218512"/>
            <a:chExt cx="3657600" cy="2524048"/>
          </a:xfrm>
        </p:grpSpPr>
        <p:pic>
          <p:nvPicPr>
            <p:cNvPr id="2969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775" y="2876550"/>
              <a:ext cx="3600450" cy="1104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70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2218512"/>
              <a:ext cx="3657600" cy="590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70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750" y="3971035"/>
              <a:ext cx="3600450" cy="771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825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57000">
              <a:srgbClr val="009900">
                <a:alpha val="86667"/>
              </a:srgbClr>
            </a:gs>
            <a:gs pos="8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0" y="7448"/>
            <a:ext cx="8947062" cy="265921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uppo 3"/>
          <p:cNvGrpSpPr/>
          <p:nvPr/>
        </p:nvGrpSpPr>
        <p:grpSpPr>
          <a:xfrm>
            <a:off x="117384" y="2775491"/>
            <a:ext cx="8906118" cy="4037885"/>
            <a:chOff x="117384" y="2775491"/>
            <a:chExt cx="8906118" cy="4037885"/>
          </a:xfrm>
        </p:grpSpPr>
        <p:pic>
          <p:nvPicPr>
            <p:cNvPr id="1028" name="Picture 4" descr="DISPA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392" y="2775491"/>
              <a:ext cx="8712968" cy="1013549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astra-300x2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84" y="5185976"/>
              <a:ext cx="2294376" cy="1613712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cebas-csic-300x7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0487" y="3933056"/>
              <a:ext cx="4387985" cy="1067743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logo_inst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2645" y="5396365"/>
              <a:ext cx="2373491" cy="141701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</p:pic>
        <p:pic>
          <p:nvPicPr>
            <p:cNvPr id="1036" name="Picture 12" descr="158x170xlogo_MondoVerde.png.pagespeed.ic.SM9fMjEBfp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288" y="4797152"/>
              <a:ext cx="1859214" cy="2000421"/>
            </a:xfrm>
            <a:prstGeom prst="rect">
              <a:avLst/>
            </a:prstGeom>
            <a:solidFill>
              <a:srgbClr val="DDDDDD">
                <a:alpha val="38000"/>
              </a:srgbClr>
            </a:solidFill>
            <a:ln w="381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27173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39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611560" y="80499"/>
            <a:ext cx="7887734" cy="900229"/>
            <a:chOff x="247752" y="72008"/>
            <a:chExt cx="8611582" cy="1052736"/>
          </a:xfrm>
        </p:grpSpPr>
        <p:pic>
          <p:nvPicPr>
            <p:cNvPr id="17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Monitoring visit and 6</a:t>
              </a:r>
              <a:r>
                <a:rPr kumimoji="0" lang="en-US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th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 month Meeting – 2015, April 28</a:t>
              </a:r>
              <a:r>
                <a:rPr kumimoji="0" lang="en-US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th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DISPAA</a:t>
              </a:r>
              <a:r>
                <a:rPr kumimoji="0" lang="it-IT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, </a:t>
              </a: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University of Florence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1215727"/>
            <a:ext cx="6829425" cy="538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192980" y="1628800"/>
            <a:ext cx="2226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>
                <a:solidFill>
                  <a:schemeClr val="bg1"/>
                </a:solidFill>
              </a:rPr>
              <a:t>B1, B2, B3, B4, B5, B7</a:t>
            </a:r>
            <a:endParaRPr lang="it-IT" b="1">
              <a:solidFill>
                <a:schemeClr val="bg1"/>
              </a:solidFill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5364088" y="1619508"/>
            <a:ext cx="2585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>
                <a:solidFill>
                  <a:schemeClr val="bg1"/>
                </a:solidFill>
              </a:rPr>
              <a:t>B1, B2, B3, B4, B5, B6, B7</a:t>
            </a:r>
            <a:endParaRPr lang="it-IT" b="1">
              <a:solidFill>
                <a:schemeClr val="bg1"/>
              </a:solidFill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1475656" y="5877272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>
                <a:solidFill>
                  <a:schemeClr val="bg1"/>
                </a:solidFill>
              </a:rPr>
              <a:t>(B4) B7</a:t>
            </a:r>
            <a:endParaRPr lang="it-IT" b="1">
              <a:solidFill>
                <a:schemeClr val="bg1"/>
              </a:solidFill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6648767" y="5877272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>
                <a:solidFill>
                  <a:schemeClr val="bg1"/>
                </a:solidFill>
              </a:rPr>
              <a:t>(B4) B7</a:t>
            </a:r>
            <a:endParaRPr lang="it-IT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03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39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611560" y="80499"/>
            <a:ext cx="7887734" cy="900229"/>
            <a:chOff x="247752" y="72008"/>
            <a:chExt cx="8611582" cy="1052736"/>
          </a:xfrm>
        </p:grpSpPr>
        <p:pic>
          <p:nvPicPr>
            <p:cNvPr id="17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Monitoring visit and 6</a:t>
              </a:r>
              <a:r>
                <a:rPr kumimoji="0" lang="en-US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th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 month Meeting – 2015, April 28</a:t>
              </a:r>
              <a:r>
                <a:rPr kumimoji="0" lang="en-US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th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DISPAA</a:t>
              </a:r>
              <a:r>
                <a:rPr kumimoji="0" lang="it-IT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, </a:t>
              </a: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University of Florence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1215727"/>
            <a:ext cx="6829425" cy="538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421165" y="162880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>
                <a:solidFill>
                  <a:schemeClr val="bg1"/>
                </a:solidFill>
              </a:rPr>
              <a:t>C1, C5</a:t>
            </a:r>
            <a:endParaRPr lang="it-IT" b="1">
              <a:solidFill>
                <a:schemeClr val="bg1"/>
              </a:solidFill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5777574" y="1619508"/>
            <a:ext cx="2178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>
                <a:solidFill>
                  <a:schemeClr val="bg1"/>
                </a:solidFill>
              </a:rPr>
              <a:t>C1, C2, C3, C4, C6, C7</a:t>
            </a:r>
            <a:endParaRPr lang="it-IT" b="1">
              <a:solidFill>
                <a:schemeClr val="bg1"/>
              </a:solidFill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1475656" y="5877272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>
                <a:solidFill>
                  <a:schemeClr val="bg1"/>
                </a:solidFill>
              </a:rPr>
              <a:t>(C1) C7</a:t>
            </a:r>
            <a:endParaRPr lang="it-IT" b="1">
              <a:solidFill>
                <a:schemeClr val="bg1"/>
              </a:solidFill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6648767" y="587727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>
                <a:solidFill>
                  <a:schemeClr val="bg1"/>
                </a:solidFill>
              </a:rPr>
              <a:t>C1, C5</a:t>
            </a:r>
            <a:endParaRPr lang="it-IT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83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39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611560" y="80499"/>
            <a:ext cx="7887734" cy="900229"/>
            <a:chOff x="247752" y="72008"/>
            <a:chExt cx="8611582" cy="1052736"/>
          </a:xfrm>
        </p:grpSpPr>
        <p:pic>
          <p:nvPicPr>
            <p:cNvPr id="17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Monitoring visit and 6</a:t>
              </a:r>
              <a:r>
                <a:rPr kumimoji="0" lang="en-US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th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 month Meeting – 2015, April 28</a:t>
              </a:r>
              <a:r>
                <a:rPr kumimoji="0" lang="en-US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th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DISPAA</a:t>
              </a:r>
              <a:r>
                <a:rPr kumimoji="0" lang="it-IT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, </a:t>
              </a: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University of Florence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1744935"/>
            <a:ext cx="8677275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627784" y="1187460"/>
            <a:ext cx="3965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>
                <a:solidFill>
                  <a:srgbClr val="FFFF00"/>
                </a:solidFill>
              </a:rPr>
              <a:t>EVERGREEN form for Periodical reports </a:t>
            </a:r>
            <a:endParaRPr lang="it-IT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19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39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611560" y="80499"/>
            <a:ext cx="7887734" cy="900229"/>
            <a:chOff x="247752" y="72008"/>
            <a:chExt cx="8611582" cy="1052736"/>
          </a:xfrm>
        </p:grpSpPr>
        <p:pic>
          <p:nvPicPr>
            <p:cNvPr id="17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Monitoring visit and 6</a:t>
              </a:r>
              <a:r>
                <a:rPr kumimoji="0" lang="en-US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th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 month Meeting – 2015, April 28</a:t>
              </a:r>
              <a:r>
                <a:rPr kumimoji="0" lang="en-US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th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DISPAA</a:t>
              </a:r>
              <a:r>
                <a:rPr kumimoji="0" lang="it-IT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, </a:t>
              </a: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University of Florence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5" name="Picture 2" descr="http://www.edscuola.it/archivio/antologia/rotella/vitruvio_file/image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492" y="1468804"/>
            <a:ext cx="617138" cy="73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sellaDiTesto 19"/>
          <p:cNvSpPr txBox="1"/>
          <p:nvPr/>
        </p:nvSpPr>
        <p:spPr>
          <a:xfrm>
            <a:off x="2496849" y="1068716"/>
            <a:ext cx="4024123" cy="3440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>
                <a:solidFill>
                  <a:srgbClr val="FFFF00"/>
                </a:solidFill>
                <a:latin typeface="Comic Sans MS" pitchFamily="66" charset="0"/>
              </a:rPr>
              <a:t>Coordinating beneficiary research units</a:t>
            </a:r>
            <a:endParaRPr lang="it-IT" b="1">
              <a:solidFill>
                <a:srgbClr val="FFFF00"/>
              </a:solidFill>
              <a:latin typeface="Comic Sans MS" pitchFamily="66" charset="0"/>
            </a:endParaRPr>
          </a:p>
        </p:txBody>
      </p:sp>
      <p:grpSp>
        <p:nvGrpSpPr>
          <p:cNvPr id="23" name="Gruppo 22"/>
          <p:cNvGrpSpPr/>
          <p:nvPr/>
        </p:nvGrpSpPr>
        <p:grpSpPr>
          <a:xfrm>
            <a:off x="586339" y="4149079"/>
            <a:ext cx="8048807" cy="2611749"/>
            <a:chOff x="107504" y="4073900"/>
            <a:chExt cx="9180078" cy="2803588"/>
          </a:xfrm>
        </p:grpSpPr>
        <p:pic>
          <p:nvPicPr>
            <p:cNvPr id="32" name="Picture 5" descr="C:\Documenti\Tegli\ItaliaSpagna\Pc110889.jpg"/>
            <p:cNvPicPr preferRelativeResize="0">
              <a:picLocks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4734720"/>
              <a:ext cx="2106960" cy="1718619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CasellaDiTesto 32"/>
            <p:cNvSpPr txBox="1"/>
            <p:nvPr/>
          </p:nvSpPr>
          <p:spPr>
            <a:xfrm>
              <a:off x="323528" y="6447989"/>
              <a:ext cx="1806735" cy="4294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smtClean="0">
                  <a:latin typeface="Comic Sans MS" pitchFamily="66" charset="0"/>
                </a:rPr>
                <a:t>Genexpress</a:t>
              </a:r>
              <a:endParaRPr lang="it-IT" sz="2000" b="1">
                <a:latin typeface="Comic Sans MS" pitchFamily="66" charset="0"/>
              </a:endParaRPr>
            </a:p>
          </p:txBody>
        </p:sp>
        <p:pic>
          <p:nvPicPr>
            <p:cNvPr id="34" name="Picture 8" descr="http://www.lithium.it/dipartimento/editor/team/dipartimento/foto_frontale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9134" y="4941169"/>
              <a:ext cx="3773067" cy="1400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CasellaDiTesto 34"/>
            <p:cNvSpPr txBox="1"/>
            <p:nvPr/>
          </p:nvSpPr>
          <p:spPr>
            <a:xfrm>
              <a:off x="487464" y="4073900"/>
              <a:ext cx="8359388" cy="4294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smtClean="0">
                  <a:solidFill>
                    <a:srgbClr val="FFFF00"/>
                  </a:solidFill>
                  <a:latin typeface="Comic Sans MS" pitchFamily="66" charset="0"/>
                </a:rPr>
                <a:t>Dept. of Agrifood Production and Environmental Sciences</a:t>
              </a:r>
              <a:endParaRPr lang="it-IT" sz="2000" b="1">
                <a:solidFill>
                  <a:srgbClr val="FFFF00"/>
                </a:solidFill>
                <a:latin typeface="Comic Sans MS" pitchFamily="66" charset="0"/>
              </a:endParaRPr>
            </a:p>
          </p:txBody>
        </p:sp>
        <p:pic>
          <p:nvPicPr>
            <p:cNvPr id="36" name="Picture 7" descr="C:\Documenti\Tegli\ItaliaSpagna\Pc110891.jpg"/>
            <p:cNvPicPr preferRelativeResize="0">
              <a:picLocks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36000" contrast="-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9350" y="4725145"/>
              <a:ext cx="2088232" cy="1722844"/>
            </a:xfrm>
            <a:prstGeom prst="rect">
              <a:avLst/>
            </a:prstGeom>
            <a:noFill/>
            <a:ln w="38100">
              <a:solidFill>
                <a:srgbClr val="FFFF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CasellaDiTesto 36"/>
            <p:cNvSpPr txBox="1"/>
            <p:nvPr/>
          </p:nvSpPr>
          <p:spPr>
            <a:xfrm>
              <a:off x="3596949" y="6427097"/>
              <a:ext cx="2090122" cy="4294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smtClean="0">
                  <a:latin typeface="Comic Sans MS" pitchFamily="66" charset="0"/>
                </a:rPr>
                <a:t>Arboriculture</a:t>
              </a:r>
              <a:endParaRPr lang="it-IT" sz="2000" b="1">
                <a:latin typeface="Comic Sans MS" pitchFamily="66" charset="0"/>
              </a:endParaRPr>
            </a:p>
          </p:txBody>
        </p:sp>
      </p:grpSp>
      <p:sp>
        <p:nvSpPr>
          <p:cNvPr id="24" name="CasellaDiTesto 23"/>
          <p:cNvSpPr txBox="1"/>
          <p:nvPr/>
        </p:nvSpPr>
        <p:spPr>
          <a:xfrm>
            <a:off x="5831518" y="6353871"/>
            <a:ext cx="3348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smtClean="0">
                <a:latin typeface="Comic Sans MS" pitchFamily="66" charset="0"/>
              </a:rPr>
              <a:t>Molecular Plant Pathology</a:t>
            </a:r>
            <a:endParaRPr lang="it-IT" sz="2000" b="1">
              <a:latin typeface="Comic Sans MS" pitchFamily="66" charset="0"/>
            </a:endParaRPr>
          </a:p>
        </p:txBody>
      </p:sp>
      <p:grpSp>
        <p:nvGrpSpPr>
          <p:cNvPr id="25" name="Gruppo 24"/>
          <p:cNvGrpSpPr/>
          <p:nvPr/>
        </p:nvGrpSpPr>
        <p:grpSpPr>
          <a:xfrm>
            <a:off x="471862" y="1737127"/>
            <a:ext cx="7950711" cy="2235999"/>
            <a:chOff x="-23063" y="1484784"/>
            <a:chExt cx="9068193" cy="2400237"/>
          </a:xfrm>
        </p:grpSpPr>
        <p:pic>
          <p:nvPicPr>
            <p:cNvPr id="26" name="Picture 4" descr="Polo delle Scienze Sociali (Novoli), università di Firenze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0232" y="1484784"/>
              <a:ext cx="2232248" cy="1418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6" descr="vista panoramica edificio via Lastruccia, 13  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84" y="1603541"/>
              <a:ext cx="2429818" cy="1033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CasellaDiTesto 27"/>
            <p:cNvSpPr txBox="1"/>
            <p:nvPr/>
          </p:nvSpPr>
          <p:spPr>
            <a:xfrm>
              <a:off x="-23063" y="2860472"/>
              <a:ext cx="2960394" cy="4294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smtClean="0">
                  <a:latin typeface="Comic Sans MS" pitchFamily="66" charset="0"/>
                </a:rPr>
                <a:t>Dept. of Chemistry</a:t>
              </a:r>
              <a:endParaRPr lang="it-IT" sz="2000" b="1">
                <a:latin typeface="Comic Sans MS" pitchFamily="66" charset="0"/>
              </a:endParaRPr>
            </a:p>
          </p:txBody>
        </p:sp>
        <p:sp>
          <p:nvSpPr>
            <p:cNvPr id="29" name="CasellaDiTesto 28"/>
            <p:cNvSpPr txBox="1"/>
            <p:nvPr/>
          </p:nvSpPr>
          <p:spPr>
            <a:xfrm>
              <a:off x="6516215" y="2866584"/>
              <a:ext cx="2528915" cy="4294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smtClean="0">
                  <a:latin typeface="Comic Sans MS" pitchFamily="66" charset="0"/>
                </a:rPr>
                <a:t>Dept. of Biology</a:t>
              </a:r>
              <a:endParaRPr lang="it-IT" sz="2000" b="1">
                <a:latin typeface="Comic Sans MS" pitchFamily="66" charset="0"/>
              </a:endParaRPr>
            </a:p>
          </p:txBody>
        </p:sp>
        <p:pic>
          <p:nvPicPr>
            <p:cNvPr id="30" name="Picture 4" descr="Copertina 1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465" y="2141472"/>
              <a:ext cx="2946533" cy="1260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CasellaDiTesto 30"/>
            <p:cNvSpPr txBox="1"/>
            <p:nvPr/>
          </p:nvSpPr>
          <p:spPr>
            <a:xfrm>
              <a:off x="3175663" y="3455522"/>
              <a:ext cx="2934798" cy="4294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smtClean="0">
                  <a:latin typeface="Comic Sans MS" pitchFamily="66" charset="0"/>
                </a:rPr>
                <a:t>Dept. of Statistics</a:t>
              </a:r>
              <a:endParaRPr lang="it-IT" sz="2000" b="1"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942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9000">
              <a:schemeClr val="bg2">
                <a:tint val="80000"/>
                <a:satMod val="300000"/>
              </a:schemeClr>
            </a:gs>
            <a:gs pos="72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611560" y="116632"/>
            <a:ext cx="7887734" cy="900229"/>
            <a:chOff x="247752" y="72008"/>
            <a:chExt cx="8611582" cy="1052736"/>
          </a:xfrm>
        </p:grpSpPr>
        <p:pic>
          <p:nvPicPr>
            <p:cNvPr id="17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Monitoring visit and 6</a:t>
              </a:r>
              <a:r>
                <a:rPr kumimoji="0" lang="en-US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th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 month Meeting – 2015, April 28</a:t>
              </a:r>
              <a:r>
                <a:rPr kumimoji="0" lang="en-US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th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DISPAA</a:t>
              </a:r>
              <a:r>
                <a:rPr kumimoji="0" lang="it-IT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, </a:t>
              </a: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University of Florence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0" name="CasellaDiTesto 19"/>
          <p:cNvSpPr txBox="1"/>
          <p:nvPr/>
        </p:nvSpPr>
        <p:spPr>
          <a:xfrm>
            <a:off x="2496849" y="1212732"/>
            <a:ext cx="4024123" cy="3440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>
                <a:solidFill>
                  <a:srgbClr val="FFFF00"/>
                </a:solidFill>
                <a:latin typeface="Comic Sans MS" pitchFamily="66" charset="0"/>
              </a:rPr>
              <a:t>Coordinating beneficiary research units</a:t>
            </a:r>
            <a:endParaRPr lang="it-IT" b="1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10242" name="Picture 2" descr="C:\Users\stefania\Desktop\LIFE\AFTERCU_materiale_kickoffmeeting\immagini_AfterCuKickoff\oxford_occhial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554" y="1747266"/>
            <a:ext cx="6562582" cy="492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06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39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611560" y="116632"/>
            <a:ext cx="7887734" cy="900229"/>
            <a:chOff x="247752" y="72008"/>
            <a:chExt cx="8611582" cy="1052736"/>
          </a:xfrm>
        </p:grpSpPr>
        <p:pic>
          <p:nvPicPr>
            <p:cNvPr id="17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Monitoring visit and 6</a:t>
              </a:r>
              <a:r>
                <a:rPr kumimoji="0" lang="en-US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th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 month Meeting – 2015, April 28</a:t>
              </a:r>
              <a:r>
                <a:rPr kumimoji="0" lang="en-US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th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DISPAA</a:t>
              </a:r>
              <a:r>
                <a:rPr kumimoji="0" lang="it-IT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, </a:t>
              </a: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University of Florence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0" name="CasellaDiTesto 19"/>
          <p:cNvSpPr txBox="1"/>
          <p:nvPr/>
        </p:nvSpPr>
        <p:spPr>
          <a:xfrm>
            <a:off x="2496849" y="1212732"/>
            <a:ext cx="4024123" cy="3440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>
                <a:solidFill>
                  <a:srgbClr val="FFFF00"/>
                </a:solidFill>
                <a:latin typeface="Comic Sans MS" pitchFamily="66" charset="0"/>
              </a:rPr>
              <a:t>Coordinating beneficiary research units</a:t>
            </a:r>
            <a:endParaRPr lang="it-IT" b="1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382" y="4516363"/>
            <a:ext cx="1814066" cy="1720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013" y="4293096"/>
            <a:ext cx="1489075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36" y="1844824"/>
            <a:ext cx="1511300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826" y="1832952"/>
            <a:ext cx="1798638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Risultati immagini per carlo viti unifi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AutoShape 4" descr="Risultati immagini per carlo viti unifi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" name="AutoShape 6" descr="Risultati immagini per carlo viti unifi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8" descr="Risultati immagini per carlo viti unifi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07" y="4437112"/>
            <a:ext cx="1820657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9" cstate="print">
            <a:lum bright="10000"/>
          </a:blip>
          <a:srcRect l="26376" t="5091" r="26375" b="61834"/>
          <a:stretch>
            <a:fillRect/>
          </a:stretch>
        </p:blipFill>
        <p:spPr bwMode="auto">
          <a:xfrm>
            <a:off x="3779912" y="2060848"/>
            <a:ext cx="1542927" cy="1440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CasellaDiTesto 26"/>
          <p:cNvSpPr txBox="1"/>
          <p:nvPr/>
        </p:nvSpPr>
        <p:spPr>
          <a:xfrm>
            <a:off x="179512" y="3279541"/>
            <a:ext cx="2595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smtClean="0">
                <a:latin typeface="Comic Sans MS" pitchFamily="66" charset="0"/>
              </a:rPr>
              <a:t>Dept. of Chemistry</a:t>
            </a:r>
            <a:endParaRPr lang="it-IT" sz="2000" b="1">
              <a:latin typeface="Comic Sans MS" pitchFamily="66" charset="0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6675206" y="3316922"/>
            <a:ext cx="2217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smtClean="0">
                <a:latin typeface="Comic Sans MS" pitchFamily="66" charset="0"/>
              </a:rPr>
              <a:t>Dept. of Biology</a:t>
            </a:r>
            <a:endParaRPr lang="it-IT" sz="2000" b="1">
              <a:latin typeface="Comic Sans MS" pitchFamily="66" charset="0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3314265" y="3573016"/>
            <a:ext cx="2573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smtClean="0">
                <a:latin typeface="Comic Sans MS" pitchFamily="66" charset="0"/>
              </a:rPr>
              <a:t>Dept. of Statistics</a:t>
            </a:r>
            <a:endParaRPr lang="it-IT" sz="2000" b="1">
              <a:latin typeface="Comic Sans MS" pitchFamily="66" charset="0"/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611647" y="6309320"/>
            <a:ext cx="15840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smtClean="0">
                <a:latin typeface="Comic Sans MS" pitchFamily="66" charset="0"/>
              </a:rPr>
              <a:t>Genexpress</a:t>
            </a:r>
            <a:endParaRPr lang="it-IT" sz="2000" b="1">
              <a:latin typeface="Comic Sans MS" pitchFamily="66" charset="0"/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3675550" y="6341256"/>
            <a:ext cx="1832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smtClean="0">
                <a:latin typeface="Comic Sans MS" pitchFamily="66" charset="0"/>
              </a:rPr>
              <a:t>Arboriculture</a:t>
            </a:r>
            <a:endParaRPr lang="it-IT" sz="2000" b="1">
              <a:latin typeface="Comic Sans MS" pitchFamily="66" charset="0"/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5868144" y="6353871"/>
            <a:ext cx="3348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smtClean="0">
                <a:latin typeface="Comic Sans MS" pitchFamily="66" charset="0"/>
              </a:rPr>
              <a:t>Molecular Plant Pathology</a:t>
            </a:r>
            <a:endParaRPr lang="it-IT" sz="2000" b="1">
              <a:latin typeface="Comic Sans MS" pitchFamily="66" charset="0"/>
            </a:endParaRPr>
          </a:p>
        </p:txBody>
      </p:sp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1633537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919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6000">
              <a:schemeClr val="bg2">
                <a:tint val="80000"/>
                <a:satMod val="300000"/>
              </a:schemeClr>
            </a:gs>
            <a:gs pos="4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611560" y="116632"/>
            <a:ext cx="7887734" cy="900229"/>
            <a:chOff x="247752" y="72008"/>
            <a:chExt cx="8611582" cy="1052736"/>
          </a:xfrm>
        </p:grpSpPr>
        <p:pic>
          <p:nvPicPr>
            <p:cNvPr id="17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Monitoring visit and 6</a:t>
              </a:r>
              <a:r>
                <a:rPr kumimoji="0" lang="en-US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th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 month Meeting – 2015, April 28</a:t>
              </a:r>
              <a:r>
                <a:rPr kumimoji="0" lang="en-US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th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DISPAA</a:t>
              </a:r>
              <a:r>
                <a:rPr kumimoji="0" lang="it-IT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, </a:t>
              </a: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University of Florence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0" name="CasellaDiTesto 19"/>
          <p:cNvSpPr txBox="1"/>
          <p:nvPr/>
        </p:nvSpPr>
        <p:spPr>
          <a:xfrm>
            <a:off x="2496849" y="1212732"/>
            <a:ext cx="4024123" cy="3440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>
                <a:solidFill>
                  <a:srgbClr val="FFFF00"/>
                </a:solidFill>
                <a:latin typeface="Comic Sans MS" pitchFamily="66" charset="0"/>
              </a:rPr>
              <a:t>Coordinating beneficiary research units</a:t>
            </a:r>
            <a:endParaRPr lang="it-IT" b="1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2" name="AutoShape 2" descr="Risultati immagini per carlo viti unifi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AutoShape 4" descr="Risultati immagini per carlo viti unifi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" name="AutoShape 6" descr="Risultati immagini per carlo viti unifi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8" descr="Risultati immagini per carlo viti unifi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1806" y="1916832"/>
            <a:ext cx="1582642" cy="2267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844824"/>
            <a:ext cx="1819275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 cstate="print">
            <a:lum bright="20000"/>
          </a:blip>
          <a:srcRect l="55359" t="30256" r="22493" b="46119"/>
          <a:stretch>
            <a:fillRect/>
          </a:stretch>
        </p:blipFill>
        <p:spPr bwMode="auto">
          <a:xfrm>
            <a:off x="864213" y="5013176"/>
            <a:ext cx="180020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7" cstate="print">
            <a:lum bright="20000"/>
          </a:blip>
          <a:srcRect l="37640" t="30256" r="39326" b="46120"/>
          <a:stretch>
            <a:fillRect/>
          </a:stretch>
        </p:blipFill>
        <p:spPr bwMode="auto">
          <a:xfrm>
            <a:off x="2474117" y="3782954"/>
            <a:ext cx="187220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495" y="2282958"/>
            <a:ext cx="1820657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 descr="C:\Users\stefania\Desktop\LIFE\AFTERCU_materiale_kickoffmeeting\immagini_AfterCuKickoff\gruppoSTegli_LPVM_201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374" y="4280924"/>
            <a:ext cx="4374122" cy="246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4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39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611560" y="116632"/>
            <a:ext cx="7887734" cy="900229"/>
            <a:chOff x="247752" y="72008"/>
            <a:chExt cx="8611582" cy="1052736"/>
          </a:xfrm>
        </p:grpSpPr>
        <p:pic>
          <p:nvPicPr>
            <p:cNvPr id="17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Monitoring visit and 6</a:t>
              </a:r>
              <a:r>
                <a:rPr kumimoji="0" lang="en-US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th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 month Meeting – 2015, April 28</a:t>
              </a:r>
              <a:r>
                <a:rPr kumimoji="0" lang="en-US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th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DISPAA</a:t>
              </a:r>
              <a:r>
                <a:rPr kumimoji="0" lang="it-IT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, </a:t>
              </a: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University of Florence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0" name="CasellaDiTesto 19"/>
          <p:cNvSpPr txBox="1"/>
          <p:nvPr/>
        </p:nvSpPr>
        <p:spPr>
          <a:xfrm>
            <a:off x="2496849" y="1212732"/>
            <a:ext cx="4024123" cy="3440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>
                <a:solidFill>
                  <a:srgbClr val="FFFF00"/>
                </a:solidFill>
                <a:latin typeface="Comic Sans MS" pitchFamily="66" charset="0"/>
              </a:rPr>
              <a:t>Coordinating beneficiary research units</a:t>
            </a:r>
            <a:endParaRPr lang="it-IT" b="1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2" name="AutoShape 2" descr="Risultati immagini per carlo viti unifi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AutoShape 4" descr="Risultati immagini per carlo viti unifi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" name="AutoShape 6" descr="Risultati immagini per carlo viti unifi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8" descr="Risultati immagini per carlo viti unifi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5" name="Picture 11" descr="mr_moncell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861" y="3325540"/>
            <a:ext cx="1512888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2" descr="f_tadin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88568"/>
            <a:ext cx="1635125" cy="161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4" descr="a_saccon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597" y="3356818"/>
            <a:ext cx="1655763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5" descr="s_smeazzett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024" y="5085606"/>
            <a:ext cx="1477962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16" descr="r_gualdani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461" y="5085606"/>
            <a:ext cx="1655763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13" descr="logo_tras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323" y="1844824"/>
            <a:ext cx="1223963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068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39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2" cstate="print">
            <a:lum bright="2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479" y="1916832"/>
            <a:ext cx="5076825" cy="480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611560" y="116632"/>
            <a:ext cx="7887734" cy="900229"/>
            <a:chOff x="247752" y="72008"/>
            <a:chExt cx="8611582" cy="1052736"/>
          </a:xfrm>
        </p:grpSpPr>
        <p:pic>
          <p:nvPicPr>
            <p:cNvPr id="17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Monitoring visit and 6</a:t>
              </a:r>
              <a:r>
                <a:rPr kumimoji="0" lang="en-US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th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 month Meeting – 2015, April 28</a:t>
              </a:r>
              <a:r>
                <a:rPr kumimoji="0" lang="en-US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th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DISPAA</a:t>
              </a:r>
              <a:r>
                <a:rPr kumimoji="0" lang="it-IT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, </a:t>
              </a: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University of Florence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0" name="CasellaDiTesto 19"/>
          <p:cNvSpPr txBox="1"/>
          <p:nvPr/>
        </p:nvSpPr>
        <p:spPr>
          <a:xfrm>
            <a:off x="2496849" y="1212732"/>
            <a:ext cx="4024123" cy="3440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>
                <a:solidFill>
                  <a:srgbClr val="FFFF00"/>
                </a:solidFill>
                <a:latin typeface="Comic Sans MS" pitchFamily="66" charset="0"/>
              </a:rPr>
              <a:t>Coordinating beneficiary research units</a:t>
            </a:r>
            <a:endParaRPr lang="it-IT" b="1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2" name="AutoShape 2" descr="Risultati immagini per carlo viti unifi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AutoShape 4" descr="Risultati immagini per carlo viti unifi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" name="AutoShape 6" descr="Risultati immagini per carlo viti unifi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8" descr="Risultati immagini per carlo viti unifi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5" cstate="print"/>
          <a:srcRect l="26142" t="34711" r="25442" b="6348"/>
          <a:stretch>
            <a:fillRect/>
          </a:stretch>
        </p:blipFill>
        <p:spPr bwMode="auto">
          <a:xfrm>
            <a:off x="3602730" y="2082477"/>
            <a:ext cx="3097213" cy="251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 l="26376" t="5091" r="26375" b="61834"/>
          <a:stretch>
            <a:fillRect/>
          </a:stretch>
        </p:blipFill>
        <p:spPr bwMode="auto">
          <a:xfrm>
            <a:off x="2594668" y="3789040"/>
            <a:ext cx="1944687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asellaDiTesto 5"/>
          <p:cNvSpPr txBox="1"/>
          <p:nvPr/>
        </p:nvSpPr>
        <p:spPr>
          <a:xfrm>
            <a:off x="3950247" y="5949280"/>
            <a:ext cx="1966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smtClean="0">
                <a:solidFill>
                  <a:schemeClr val="bg1"/>
                </a:solidFill>
              </a:rPr>
              <a:t>PhytoLab</a:t>
            </a:r>
            <a:endParaRPr lang="it-IT" sz="36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61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88" y="27297"/>
            <a:ext cx="833173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743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58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ISPA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92" y="980728"/>
            <a:ext cx="8712968" cy="101354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po 8"/>
          <p:cNvGrpSpPr/>
          <p:nvPr/>
        </p:nvGrpSpPr>
        <p:grpSpPr>
          <a:xfrm>
            <a:off x="572698" y="72008"/>
            <a:ext cx="7959742" cy="834971"/>
            <a:chOff x="247752" y="72008"/>
            <a:chExt cx="8611582" cy="1052736"/>
          </a:xfrm>
        </p:grpSpPr>
        <p:pic>
          <p:nvPicPr>
            <p:cNvPr id="10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CasellaDiTesto 10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kern="0">
                  <a:solidFill>
                    <a:srgbClr val="FFFF00"/>
                  </a:solidFill>
                </a:rPr>
                <a:t>LIFE13 ENV/IT/000461 – EVERGREEN </a:t>
              </a:r>
            </a:p>
            <a:p>
              <a:pPr algn="ctr"/>
              <a:r>
                <a:rPr lang="en-US" sz="1200" b="1" kern="0">
                  <a:solidFill>
                    <a:srgbClr val="FFFF00"/>
                  </a:solidFill>
                </a:rPr>
                <a:t>Monitoring visit and 6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r>
                <a:rPr lang="en-US" sz="1200" b="1" kern="0">
                  <a:solidFill>
                    <a:srgbClr val="FFFF00"/>
                  </a:solidFill>
                </a:rPr>
                <a:t> month Meeting – 2015, April 28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endParaRPr lang="it-IT" sz="1200" b="1" kern="0" baseline="30000">
                <a:solidFill>
                  <a:srgbClr val="FFFF00"/>
                </a:solidFill>
              </a:endParaRPr>
            </a:p>
            <a:p>
              <a:pPr algn="ctr"/>
              <a:r>
                <a:rPr lang="it-IT" sz="1200" b="1" kern="0">
                  <a:solidFill>
                    <a:prstClr val="white"/>
                  </a:solidFill>
                </a:rPr>
                <a:t>DISPAA, University of Florence</a:t>
              </a:r>
              <a:endParaRPr lang="it-IT" sz="1200" kern="0">
                <a:solidFill>
                  <a:prstClr val="white"/>
                </a:solidFill>
              </a:endParaRPr>
            </a:p>
          </p:txBody>
        </p:sp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ttangolo 12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  <p:sp>
        <p:nvSpPr>
          <p:cNvPr id="14" name="Rettangolo 13"/>
          <p:cNvSpPr/>
          <p:nvPr/>
        </p:nvSpPr>
        <p:spPr>
          <a:xfrm>
            <a:off x="155575" y="2348880"/>
            <a:ext cx="8880921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smtClean="0"/>
              <a:t>TECHNICAL ACTIVITIES CARRIED OUT</a:t>
            </a:r>
          </a:p>
          <a:p>
            <a:pPr algn="ctr"/>
            <a:endParaRPr lang="it-IT" sz="2800" b="1" smtClean="0"/>
          </a:p>
          <a:p>
            <a:pPr algn="ctr"/>
            <a:r>
              <a:rPr lang="it-IT" b="1" smtClean="0">
                <a:solidFill>
                  <a:srgbClr val="FFFF00"/>
                </a:solidFill>
              </a:rPr>
              <a:t>B</a:t>
            </a:r>
            <a:r>
              <a:rPr lang="it-IT" b="1">
                <a:solidFill>
                  <a:srgbClr val="FFFF00"/>
                </a:solidFill>
              </a:rPr>
              <a:t>. Implementation </a:t>
            </a:r>
            <a:r>
              <a:rPr lang="it-IT" b="1" smtClean="0">
                <a:solidFill>
                  <a:srgbClr val="FFFF00"/>
                </a:solidFill>
              </a:rPr>
              <a:t>actions</a:t>
            </a:r>
          </a:p>
          <a:p>
            <a:pPr algn="ctr"/>
            <a:endParaRPr lang="it-IT" b="1" smtClean="0">
              <a:solidFill>
                <a:srgbClr val="FFFF00"/>
              </a:solidFill>
            </a:endParaRPr>
          </a:p>
          <a:p>
            <a:pPr algn="just"/>
            <a:r>
              <a:rPr lang="en-US" sz="1600" b="1" smtClean="0">
                <a:solidFill>
                  <a:srgbClr val="FFFF00"/>
                </a:solidFill>
              </a:rPr>
              <a:t>B2</a:t>
            </a:r>
            <a:r>
              <a:rPr lang="en-US" sz="1600" b="1" smtClean="0"/>
              <a:t> </a:t>
            </a:r>
            <a:r>
              <a:rPr lang="en-US" sz="1600" b="1"/>
              <a:t>Demonstration of the qualitative and quantitative yields of extraction process for the recovery </a:t>
            </a:r>
            <a:r>
              <a:rPr lang="en-US" sz="1600" b="1" smtClean="0"/>
              <a:t>of high </a:t>
            </a:r>
            <a:r>
              <a:rPr lang="en-US" sz="1600" b="1"/>
              <a:t>quality polyphenolic molecules from not edible vegetable biomass and waste at </a:t>
            </a:r>
            <a:r>
              <a:rPr lang="en-US" sz="1600" b="1" smtClean="0"/>
              <a:t>laboratory </a:t>
            </a:r>
            <a:r>
              <a:rPr lang="it-IT" sz="1600" b="1" smtClean="0"/>
              <a:t>scale</a:t>
            </a:r>
            <a:endParaRPr lang="it-IT" sz="1600" b="1"/>
          </a:p>
          <a:p>
            <a:pPr algn="just"/>
            <a:endParaRPr lang="en-US" sz="1600" b="1" smtClean="0"/>
          </a:p>
          <a:p>
            <a:pPr algn="just"/>
            <a:r>
              <a:rPr lang="en-US" sz="1600" b="1" smtClean="0">
                <a:solidFill>
                  <a:srgbClr val="FFFF00"/>
                </a:solidFill>
              </a:rPr>
              <a:t>B3</a:t>
            </a:r>
            <a:r>
              <a:rPr lang="en-US" sz="1600" b="1" smtClean="0"/>
              <a:t> </a:t>
            </a:r>
            <a:r>
              <a:rPr lang="en-US" sz="1600" b="1"/>
              <a:t>Demonstration of the biological and of the chemical stability of the crude polyphenolic extracts </a:t>
            </a:r>
            <a:r>
              <a:rPr lang="en-US" sz="1600" b="1" smtClean="0"/>
              <a:t>and of </a:t>
            </a:r>
            <a:r>
              <a:rPr lang="en-US" sz="1600" b="1"/>
              <a:t>their fractions, recovered from not edible vegetable biomass and waste, at laboratory scale</a:t>
            </a:r>
          </a:p>
          <a:p>
            <a:pPr algn="just"/>
            <a:endParaRPr lang="en-US" sz="1600" b="1" smtClean="0"/>
          </a:p>
          <a:p>
            <a:pPr algn="just"/>
            <a:r>
              <a:rPr lang="en-US" sz="1600" b="1" smtClean="0">
                <a:solidFill>
                  <a:srgbClr val="FFFF00"/>
                </a:solidFill>
              </a:rPr>
              <a:t>B4</a:t>
            </a:r>
            <a:r>
              <a:rPr lang="en-US" sz="1600" b="1" smtClean="0"/>
              <a:t> </a:t>
            </a:r>
            <a:r>
              <a:rPr lang="en-US" sz="1600" b="1"/>
              <a:t>Demonstration of the biological activity of the high quality polyphenolic extracts recovered from </a:t>
            </a:r>
            <a:r>
              <a:rPr lang="en-US" sz="1600" b="1" smtClean="0"/>
              <a:t>not edible </a:t>
            </a:r>
            <a:r>
              <a:rPr lang="en-US" sz="1600" b="1"/>
              <a:t>biomass and waste, against plant pathogenic bacteria and nematode, </a:t>
            </a:r>
            <a:r>
              <a:rPr lang="en-US" sz="1600" b="1" i="1"/>
              <a:t>in </a:t>
            </a:r>
            <a:r>
              <a:rPr lang="en-US" sz="1600" b="1" i="1" smtClean="0"/>
              <a:t>planta</a:t>
            </a:r>
          </a:p>
          <a:p>
            <a:pPr algn="just"/>
            <a:endParaRPr lang="en-US" sz="1600" b="1" smtClean="0">
              <a:solidFill>
                <a:srgbClr val="FFFF00"/>
              </a:solidFill>
            </a:endParaRPr>
          </a:p>
          <a:p>
            <a:pPr algn="just"/>
            <a:r>
              <a:rPr lang="en-US" sz="1600" b="1" smtClean="0">
                <a:solidFill>
                  <a:srgbClr val="FFFF00"/>
                </a:solidFill>
              </a:rPr>
              <a:t>B6</a:t>
            </a:r>
            <a:r>
              <a:rPr lang="en-US" sz="1600" b="1" smtClean="0"/>
              <a:t> Demonstration of the null toxicity profile of the high quality poly-phenolic bioactive molecules recovered from vegetable not edible biomass and waste, on model organisms and microorganisms.</a:t>
            </a:r>
            <a:endParaRPr lang="en-US" b="1" i="1"/>
          </a:p>
        </p:txBody>
      </p:sp>
    </p:spTree>
    <p:extLst>
      <p:ext uri="{BB962C8B-B14F-4D97-AF65-F5344CB8AC3E}">
        <p14:creationId xmlns:p14="http://schemas.microsoft.com/office/powerpoint/2010/main" val="375648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58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ISPA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92" y="980728"/>
            <a:ext cx="8712968" cy="101354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po 8"/>
          <p:cNvGrpSpPr/>
          <p:nvPr/>
        </p:nvGrpSpPr>
        <p:grpSpPr>
          <a:xfrm>
            <a:off x="572698" y="72008"/>
            <a:ext cx="7959742" cy="834971"/>
            <a:chOff x="247752" y="72008"/>
            <a:chExt cx="8611582" cy="1052736"/>
          </a:xfrm>
        </p:grpSpPr>
        <p:pic>
          <p:nvPicPr>
            <p:cNvPr id="10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CasellaDiTesto 10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kern="0">
                  <a:solidFill>
                    <a:srgbClr val="FFFF00"/>
                  </a:solidFill>
                </a:rPr>
                <a:t>LIFE13 ENV/IT/000461 – EVERGREEN </a:t>
              </a:r>
            </a:p>
            <a:p>
              <a:pPr algn="ctr"/>
              <a:r>
                <a:rPr lang="en-US" sz="1200" b="1" kern="0">
                  <a:solidFill>
                    <a:srgbClr val="FFFF00"/>
                  </a:solidFill>
                </a:rPr>
                <a:t>Monitoring visit and 6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r>
                <a:rPr lang="en-US" sz="1200" b="1" kern="0">
                  <a:solidFill>
                    <a:srgbClr val="FFFF00"/>
                  </a:solidFill>
                </a:rPr>
                <a:t> month Meeting – 2015, April 28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endParaRPr lang="it-IT" sz="1200" b="1" kern="0" baseline="30000">
                <a:solidFill>
                  <a:srgbClr val="FFFF00"/>
                </a:solidFill>
              </a:endParaRPr>
            </a:p>
            <a:p>
              <a:pPr algn="ctr"/>
              <a:r>
                <a:rPr lang="it-IT" sz="1200" b="1" kern="0">
                  <a:solidFill>
                    <a:prstClr val="white"/>
                  </a:solidFill>
                </a:rPr>
                <a:t>DISPAA, University of Florence</a:t>
              </a:r>
              <a:endParaRPr lang="it-IT" sz="1200" kern="0">
                <a:solidFill>
                  <a:prstClr val="white"/>
                </a:solidFill>
              </a:endParaRPr>
            </a:p>
          </p:txBody>
        </p:sp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ttangolo 12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  <p:sp>
        <p:nvSpPr>
          <p:cNvPr id="14" name="Rettangolo 13"/>
          <p:cNvSpPr/>
          <p:nvPr/>
        </p:nvSpPr>
        <p:spPr>
          <a:xfrm>
            <a:off x="155575" y="2718206"/>
            <a:ext cx="8880921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smtClean="0"/>
              <a:t>TECHNICAL ACTIVITIES CARRIED OUT</a:t>
            </a:r>
          </a:p>
          <a:p>
            <a:pPr algn="ctr"/>
            <a:endParaRPr lang="it-IT" sz="2800" b="1" smtClean="0"/>
          </a:p>
          <a:p>
            <a:pPr algn="ctr"/>
            <a:r>
              <a:rPr lang="en-US" b="1" smtClean="0">
                <a:solidFill>
                  <a:srgbClr val="FFFF00"/>
                </a:solidFill>
              </a:rPr>
              <a:t>C. Monitoring of the impact of the project actions </a:t>
            </a:r>
          </a:p>
          <a:p>
            <a:pPr algn="ctr"/>
            <a:endParaRPr lang="en-US" b="1" smtClean="0">
              <a:solidFill>
                <a:srgbClr val="FFFF00"/>
              </a:solidFill>
            </a:endParaRPr>
          </a:p>
          <a:p>
            <a:pPr algn="just"/>
            <a:endParaRPr lang="en-US" b="1" smtClean="0"/>
          </a:p>
          <a:p>
            <a:pPr algn="just"/>
            <a:r>
              <a:rPr lang="en-US" b="1" smtClean="0">
                <a:solidFill>
                  <a:srgbClr val="FFFF00"/>
                </a:solidFill>
              </a:rPr>
              <a:t>C2</a:t>
            </a:r>
            <a:r>
              <a:rPr lang="en-US" b="1" smtClean="0"/>
              <a:t> Monitoring of the absence of side effects for the high quality standardised polyphenolic preparations on common targets of any living organism at laboratory level</a:t>
            </a:r>
          </a:p>
          <a:p>
            <a:pPr algn="just"/>
            <a:endParaRPr lang="en-US" b="1" smtClean="0"/>
          </a:p>
          <a:p>
            <a:pPr algn="just"/>
            <a:r>
              <a:rPr lang="en-US" b="1" smtClean="0">
                <a:solidFill>
                  <a:srgbClr val="FFFF00"/>
                </a:solidFill>
              </a:rPr>
              <a:t>C3</a:t>
            </a:r>
            <a:r>
              <a:rPr lang="en-US" b="1" smtClean="0"/>
              <a:t> Monitoring of the absence of a direct selection operated by the polyphenolic preparations towards the emergence of bacteria resistant to the polyphenolic molecules themselves, at laboratory level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18897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2">
                <a:tint val="80000"/>
                <a:satMod val="300000"/>
              </a:schemeClr>
            </a:gs>
            <a:gs pos="5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247752" y="72008"/>
            <a:ext cx="8611582" cy="1052736"/>
            <a:chOff x="247752" y="72008"/>
            <a:chExt cx="8611582" cy="1052736"/>
          </a:xfrm>
        </p:grpSpPr>
        <p:pic>
          <p:nvPicPr>
            <p:cNvPr id="17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kern="0">
                  <a:solidFill>
                    <a:srgbClr val="FFFF00"/>
                  </a:solidFill>
                </a:rPr>
                <a:t>LIFE13 ENV/IT/000461 – EVERGREEN </a:t>
              </a:r>
            </a:p>
            <a:p>
              <a:pPr algn="ctr"/>
              <a:r>
                <a:rPr lang="en-US" sz="1200" b="1" kern="0">
                  <a:solidFill>
                    <a:srgbClr val="FFFF00"/>
                  </a:solidFill>
                </a:rPr>
                <a:t>Monitoring visit and 6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r>
                <a:rPr lang="en-US" sz="1200" b="1" kern="0">
                  <a:solidFill>
                    <a:srgbClr val="FFFF00"/>
                  </a:solidFill>
                </a:rPr>
                <a:t> month Meeting – 2015, April 28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endParaRPr lang="it-IT" sz="1200" b="1" kern="0" baseline="30000">
                <a:solidFill>
                  <a:srgbClr val="FFFF00"/>
                </a:solidFill>
              </a:endParaRPr>
            </a:p>
            <a:p>
              <a:pPr algn="ctr"/>
              <a:r>
                <a:rPr lang="it-IT" sz="1200" b="1" kern="0">
                  <a:solidFill>
                    <a:prstClr val="white"/>
                  </a:solidFill>
                </a:rPr>
                <a:t>DISPAA, University of Florence</a:t>
              </a:r>
              <a:endParaRPr lang="it-IT" sz="1200" kern="0">
                <a:solidFill>
                  <a:prstClr val="white"/>
                </a:solidFill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  <p:sp>
        <p:nvSpPr>
          <p:cNvPr id="12" name="Rettangolo 11"/>
          <p:cNvSpPr/>
          <p:nvPr/>
        </p:nvSpPr>
        <p:spPr>
          <a:xfrm>
            <a:off x="0" y="1271662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3600" smtClean="0">
                <a:solidFill>
                  <a:srgbClr val="FFFF00"/>
                </a:solidFill>
                <a:ea typeface="+mj-ea"/>
                <a:cs typeface="+mj-cs"/>
              </a:rPr>
              <a:t>Action B2</a:t>
            </a:r>
            <a:endParaRPr lang="it-IT" sz="4400" smtClean="0">
              <a:solidFill>
                <a:srgbClr val="FFFF00"/>
              </a:solidFill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it-IT" sz="2000" b="1" smtClean="0">
                <a:solidFill>
                  <a:srgbClr val="FFFF00"/>
                </a:solidFill>
                <a:ea typeface="+mj-ea"/>
                <a:cs typeface="+mj-cs"/>
              </a:rPr>
              <a:t>1</a:t>
            </a:r>
            <a:r>
              <a:rPr lang="it-IT" sz="2000" b="1" baseline="30000" smtClean="0">
                <a:solidFill>
                  <a:srgbClr val="FFFF00"/>
                </a:solidFill>
                <a:ea typeface="+mj-ea"/>
                <a:cs typeface="+mj-cs"/>
              </a:rPr>
              <a:t>st</a:t>
            </a:r>
            <a:r>
              <a:rPr lang="it-IT" sz="2000" b="1" smtClean="0">
                <a:solidFill>
                  <a:srgbClr val="FFFF00"/>
                </a:solidFill>
                <a:ea typeface="+mj-ea"/>
                <a:cs typeface="+mj-cs"/>
              </a:rPr>
              <a:t> October 2014 - 3</a:t>
            </a:r>
            <a:r>
              <a:rPr lang="it-IT" sz="2000" b="1" smtClean="0">
                <a:solidFill>
                  <a:srgbClr val="FFFF00"/>
                </a:solidFill>
              </a:rPr>
              <a:t>1</a:t>
            </a:r>
            <a:r>
              <a:rPr lang="it-IT" sz="2000" b="1" baseline="30000" smtClean="0">
                <a:solidFill>
                  <a:srgbClr val="FFFF00"/>
                </a:solidFill>
              </a:rPr>
              <a:t>st</a:t>
            </a:r>
            <a:r>
              <a:rPr lang="it-IT" sz="2000" b="1" smtClean="0">
                <a:solidFill>
                  <a:srgbClr val="FFFF00"/>
                </a:solidFill>
              </a:rPr>
              <a:t> December 2015</a:t>
            </a:r>
            <a:r>
              <a:rPr lang="it-IT" sz="2000" b="1" smtClean="0">
                <a:solidFill>
                  <a:srgbClr val="FFFF00"/>
                </a:solidFill>
                <a:ea typeface="+mj-ea"/>
                <a:cs typeface="+mj-cs"/>
              </a:rPr>
              <a:t> </a:t>
            </a:r>
            <a:endParaRPr lang="it-IT" sz="2000" b="1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lum bright="2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423864"/>
            <a:ext cx="4544646" cy="430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 l="26142" t="34711" r="25442" b="6348"/>
          <a:stretch>
            <a:fillRect/>
          </a:stretch>
        </p:blipFill>
        <p:spPr bwMode="auto">
          <a:xfrm>
            <a:off x="4031701" y="2564904"/>
            <a:ext cx="2772547" cy="224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 l="26376" t="5091" r="26375" b="61834"/>
          <a:stretch>
            <a:fillRect/>
          </a:stretch>
        </p:blipFill>
        <p:spPr bwMode="auto">
          <a:xfrm>
            <a:off x="2831165" y="4611585"/>
            <a:ext cx="1740835" cy="1625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337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6" descr="C:\Users\Elena\Desktop\finale bianco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1D8F8"/>
              </a:clrFrom>
              <a:clrTo>
                <a:srgbClr val="C1D8F8">
                  <a:alpha val="0"/>
                </a:srgbClr>
              </a:clrTo>
            </a:clrChange>
            <a:extLst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31750"/>
          </a:effectLst>
        </p:spPr>
      </p:pic>
      <p:sp>
        <p:nvSpPr>
          <p:cNvPr id="3" name="Rettangolo 2"/>
          <p:cNvSpPr/>
          <p:nvPr/>
        </p:nvSpPr>
        <p:spPr>
          <a:xfrm>
            <a:off x="179388" y="836613"/>
            <a:ext cx="8785225" cy="55451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>
                <a:solidFill>
                  <a:prstClr val="white"/>
                </a:solidFill>
              </a:rPr>
              <a:t>DI</a:t>
            </a:r>
            <a:endParaRPr lang="it-IT" dirty="0">
              <a:solidFill>
                <a:prstClr val="white"/>
              </a:solidFill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88" y="908050"/>
            <a:ext cx="475297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3794125" y="908050"/>
            <a:ext cx="1727200" cy="2305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</a:endParaRPr>
          </a:p>
        </p:txBody>
      </p:sp>
      <p:pic>
        <p:nvPicPr>
          <p:cNvPr id="6" name="Picture 2" descr="E:\Pc Elena\università elena\Tesi Elena 2010\batteri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365625"/>
            <a:ext cx="148431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/>
        </p:nvSpPr>
        <p:spPr>
          <a:xfrm>
            <a:off x="323850" y="908050"/>
            <a:ext cx="1727200" cy="2305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</a:endParaRPr>
          </a:p>
        </p:txBody>
      </p:sp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5" y="4149725"/>
            <a:ext cx="2362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 descr="http://www.wd4-u.com/_images/gallery/clipArt/Mascots/thumbnails/Dynamit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3284538"/>
            <a:ext cx="7366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988" y="2924175"/>
            <a:ext cx="2362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https://encrypted-tbn0.gstatic.com/images?q=tbn:ANd9GcS3j-GQjO-Zem1AqLMwO6HGaxa77iQJj4mgHrRK0BS4cZgLXjhhvQ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005263"/>
            <a:ext cx="719138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76" name="Gruppo 11"/>
          <p:cNvGrpSpPr>
            <a:grpSpLocks/>
          </p:cNvGrpSpPr>
          <p:nvPr/>
        </p:nvGrpSpPr>
        <p:grpSpPr bwMode="auto">
          <a:xfrm>
            <a:off x="-36512" y="-112713"/>
            <a:ext cx="9144000" cy="1016001"/>
            <a:chOff x="-36512" y="-113040"/>
            <a:chExt cx="9144000" cy="1015663"/>
          </a:xfrm>
        </p:grpSpPr>
        <p:sp>
          <p:nvSpPr>
            <p:cNvPr id="13" name="CasellaDiTesto 12"/>
            <p:cNvSpPr txBox="1"/>
            <p:nvPr/>
          </p:nvSpPr>
          <p:spPr>
            <a:xfrm>
              <a:off x="-36512" y="117071"/>
              <a:ext cx="9144000" cy="52211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sz="2800">
                  <a:solidFill>
                    <a:prstClr val="black"/>
                  </a:solidFill>
                  <a:cs typeface="Arial" pitchFamily="34" charset="0"/>
                </a:rPr>
                <a:t>                              BACTERIA             PLANTS</a:t>
              </a:r>
              <a:endParaRPr lang="it-IT" sz="28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3855688" y="-113040"/>
              <a:ext cx="1013675" cy="10156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6000" b="1" cap="all" spc="-300" dirty="0">
                  <a:ln w="9000" cmpd="sng">
                    <a:solidFill>
                      <a:srgbClr val="FF0000"/>
                    </a:solidFill>
                    <a:prstDash val="solid"/>
                  </a:ln>
                  <a:solidFill>
                    <a:srgbClr val="FF9900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Constantia" pitchFamily="18" charset="0"/>
                  <a:cs typeface="Aharoni" pitchFamily="2" charset="-79"/>
                </a:rPr>
                <a:t>VS</a:t>
              </a: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708275"/>
            <a:ext cx="18478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8" name="CasellaDiTesto 15"/>
          <p:cNvSpPr txBox="1">
            <a:spLocks noChangeArrowheads="1"/>
          </p:cNvSpPr>
          <p:nvPr/>
        </p:nvSpPr>
        <p:spPr bwMode="auto">
          <a:xfrm>
            <a:off x="6624638" y="6013450"/>
            <a:ext cx="22780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400" b="1">
                <a:solidFill>
                  <a:prstClr val="black"/>
                </a:solidFill>
              </a:rPr>
              <a:t>Courtesy of E.Colombi, 2012</a:t>
            </a:r>
          </a:p>
        </p:txBody>
      </p:sp>
      <p:sp>
        <p:nvSpPr>
          <p:cNvPr id="17" name="CasellaDiTesto 16"/>
          <p:cNvSpPr txBox="1">
            <a:spLocks noChangeArrowheads="1"/>
          </p:cNvSpPr>
          <p:nvPr/>
        </p:nvSpPr>
        <p:spPr bwMode="auto">
          <a:xfrm>
            <a:off x="3419475" y="1857375"/>
            <a:ext cx="2349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5400">
                <a:solidFill>
                  <a:srgbClr val="C00000"/>
                </a:solidFill>
                <a:latin typeface="Forte" pitchFamily="66" charset="0"/>
                <a:cs typeface="FrankRuehl" pitchFamily="34" charset="-79"/>
              </a:rPr>
              <a:t>disease</a:t>
            </a:r>
          </a:p>
        </p:txBody>
      </p:sp>
    </p:spTree>
    <p:extLst>
      <p:ext uri="{BB962C8B-B14F-4D97-AF65-F5344CB8AC3E}">
        <p14:creationId xmlns:p14="http://schemas.microsoft.com/office/powerpoint/2010/main" val="246285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50289E-6 C 0.04132 -0.07584 0.08298 -0.15098 0.13264 -0.13087 C 0.18194 -0.11052 0.26927 0.08046 0.29687 0.12324 " pathEditMode="relative" rAng="0" ptsTypes="aaA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0" y="-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6.53179E-6 C 0.07187 -0.19631 0.14392 -0.39238 0.21736 -0.38891 C 0.2908 -0.38544 0.36597 -0.1822 0.44115 0.02103 " pathEditMode="relative" ptsTypes="aaA"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65 -3.78353E-6 L -0.01025 -3.78353E-6 " pathEditMode="relative" rAng="0" ptsTypes="AA">
                                      <p:cBhvr>
                                        <p:cTn id="41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3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4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ttangolo arrotondato 10"/>
          <p:cNvSpPr/>
          <p:nvPr/>
        </p:nvSpPr>
        <p:spPr>
          <a:xfrm>
            <a:off x="809804" y="1340768"/>
            <a:ext cx="7592268" cy="3240360"/>
          </a:xfrm>
          <a:prstGeom prst="roundRect">
            <a:avLst/>
          </a:prstGeom>
          <a:ln>
            <a:noFill/>
          </a:ln>
          <a:effectLst>
            <a:glow>
              <a:schemeClr val="tx2">
                <a:lumMod val="40000"/>
                <a:lumOff val="60000"/>
              </a:schemeClr>
            </a:glow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</a:endParaRPr>
          </a:p>
        </p:txBody>
      </p:sp>
      <p:sp useBgFill="1">
        <p:nvSpPr>
          <p:cNvPr id="16" name="Rettangolo arrotondato 15"/>
          <p:cNvSpPr/>
          <p:nvPr/>
        </p:nvSpPr>
        <p:spPr>
          <a:xfrm>
            <a:off x="76440" y="836712"/>
            <a:ext cx="8888048" cy="5832648"/>
          </a:xfrm>
          <a:prstGeom prst="roundRect">
            <a:avLst/>
          </a:prstGeom>
          <a:effectLst>
            <a:glow rad="139700">
              <a:schemeClr val="tx2">
                <a:lumMod val="20000"/>
                <a:lumOff val="80000"/>
                <a:alpha val="40000"/>
              </a:scheme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600" b="1">
              <a:solidFill>
                <a:srgbClr val="C0504D">
                  <a:lumMod val="50000"/>
                </a:srgbClr>
              </a:solidFill>
              <a:latin typeface="Comic Sans MS" pitchFamily="66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1982179" y="836712"/>
            <a:ext cx="54489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Type</a:t>
            </a:r>
            <a:r>
              <a:rPr lang="it-IT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 Three </a:t>
            </a:r>
            <a:r>
              <a:rPr lang="it-IT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Secretion</a:t>
            </a:r>
            <a:r>
              <a:rPr lang="it-IT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 System</a:t>
            </a:r>
          </a:p>
        </p:txBody>
      </p:sp>
      <p:grpSp>
        <p:nvGrpSpPr>
          <p:cNvPr id="18" name="Gruppo 17"/>
          <p:cNvGrpSpPr/>
          <p:nvPr/>
        </p:nvGrpSpPr>
        <p:grpSpPr>
          <a:xfrm>
            <a:off x="644305" y="1438180"/>
            <a:ext cx="8004148" cy="3214956"/>
            <a:chOff x="461465" y="908719"/>
            <a:chExt cx="8004148" cy="3214956"/>
          </a:xfrm>
        </p:grpSpPr>
        <p:pic>
          <p:nvPicPr>
            <p:cNvPr id="19" name="Segnaposto contenuto 3"/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465" y="908720"/>
              <a:ext cx="7851066" cy="2963227"/>
            </a:xfrm>
            <a:prstGeom prst="rect">
              <a:avLst/>
            </a:prstGeom>
            <a:noFill/>
            <a:ln w="76200">
              <a:noFill/>
            </a:ln>
          </p:spPr>
        </p:pic>
        <p:sp>
          <p:nvSpPr>
            <p:cNvPr id="20" name="Rettangolo 19"/>
            <p:cNvSpPr/>
            <p:nvPr/>
          </p:nvSpPr>
          <p:spPr>
            <a:xfrm>
              <a:off x="5917223" y="3785121"/>
              <a:ext cx="254839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prstClr val="black"/>
                  </a:solidFill>
                  <a:latin typeface="Segoe UI Symbol" panose="020B0502040204020203" pitchFamily="34" charset="0"/>
                  <a:ea typeface="Segoe UI Symbol" panose="020B0502040204020203" pitchFamily="34" charset="0"/>
                  <a:cs typeface="Arial" pitchFamily="34" charset="0"/>
                </a:rPr>
                <a:t>Buttner &amp; Yang He (2009) </a:t>
              </a:r>
              <a:endParaRPr lang="it-IT" sz="1600" dirty="0">
                <a:solidFill>
                  <a:prstClr val="black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itchFamily="34" charset="0"/>
              </a:endParaRPr>
            </a:p>
          </p:txBody>
        </p:sp>
        <p:pic>
          <p:nvPicPr>
            <p:cNvPr id="21" name="Segnaposto contenuto 3"/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465" y="908719"/>
              <a:ext cx="7851066" cy="2963227"/>
            </a:xfrm>
            <a:prstGeom prst="rect">
              <a:avLst/>
            </a:prstGeom>
            <a:noFill/>
            <a:ln w="76200">
              <a:noFill/>
            </a:ln>
          </p:spPr>
        </p:pic>
      </p:grpSp>
      <p:grpSp>
        <p:nvGrpSpPr>
          <p:cNvPr id="22" name="Gruppo 21"/>
          <p:cNvGrpSpPr/>
          <p:nvPr/>
        </p:nvGrpSpPr>
        <p:grpSpPr>
          <a:xfrm>
            <a:off x="3723799" y="1796995"/>
            <a:ext cx="2376264" cy="369332"/>
            <a:chOff x="3885787" y="4613401"/>
            <a:chExt cx="2376264" cy="369332"/>
          </a:xfrm>
        </p:grpSpPr>
        <p:cxnSp>
          <p:nvCxnSpPr>
            <p:cNvPr id="23" name="Connettore 1 22"/>
            <p:cNvCxnSpPr/>
            <p:nvPr/>
          </p:nvCxnSpPr>
          <p:spPr>
            <a:xfrm>
              <a:off x="3885787" y="4941168"/>
              <a:ext cx="2376264" cy="0"/>
            </a:xfrm>
            <a:prstGeom prst="line">
              <a:avLst/>
            </a:prstGeom>
            <a:ln w="57150">
              <a:solidFill>
                <a:srgbClr val="FF0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asellaDiTesto 23"/>
            <p:cNvSpPr txBox="1"/>
            <p:nvPr/>
          </p:nvSpPr>
          <p:spPr>
            <a:xfrm>
              <a:off x="4051162" y="4613401"/>
              <a:ext cx="16385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ymbol" panose="020B0502040204020203" pitchFamily="34" charset="0"/>
                  <a:ea typeface="Segoe UI Symbol" panose="020B0502040204020203" pitchFamily="34" charset="0"/>
                  <a:cs typeface="Arial" pitchFamily="34" charset="0"/>
                </a:rPr>
                <a:t>HrpA subunits</a:t>
              </a:r>
            </a:p>
          </p:txBody>
        </p:sp>
      </p:grpSp>
      <p:grpSp>
        <p:nvGrpSpPr>
          <p:cNvPr id="4" name="Gruppo 3"/>
          <p:cNvGrpSpPr/>
          <p:nvPr/>
        </p:nvGrpSpPr>
        <p:grpSpPr>
          <a:xfrm>
            <a:off x="2627784" y="4509120"/>
            <a:ext cx="3685034" cy="2036948"/>
            <a:chOff x="1704306" y="4140137"/>
            <a:chExt cx="5184576" cy="2693963"/>
          </a:xfrm>
        </p:grpSpPr>
        <p:grpSp>
          <p:nvGrpSpPr>
            <p:cNvPr id="25" name="Gruppo 24"/>
            <p:cNvGrpSpPr/>
            <p:nvPr/>
          </p:nvGrpSpPr>
          <p:grpSpPr>
            <a:xfrm>
              <a:off x="1704306" y="4140137"/>
              <a:ext cx="5184576" cy="2693963"/>
              <a:chOff x="396455" y="244903"/>
              <a:chExt cx="5184576" cy="2808312"/>
            </a:xfrm>
          </p:grpSpPr>
          <p:sp>
            <p:nvSpPr>
              <p:cNvPr id="26" name="Rettangolo arrotondato 25"/>
              <p:cNvSpPr/>
              <p:nvPr/>
            </p:nvSpPr>
            <p:spPr>
              <a:xfrm>
                <a:off x="396455" y="244903"/>
                <a:ext cx="5184576" cy="2808312"/>
              </a:xfrm>
              <a:prstGeom prst="round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7" name="Gruppo 26"/>
              <p:cNvGrpSpPr/>
              <p:nvPr/>
            </p:nvGrpSpPr>
            <p:grpSpPr>
              <a:xfrm>
                <a:off x="788305" y="543735"/>
                <a:ext cx="4399037" cy="2339523"/>
                <a:chOff x="467544" y="4273351"/>
                <a:chExt cx="4399037" cy="1990936"/>
              </a:xfrm>
            </p:grpSpPr>
            <p:pic>
              <p:nvPicPr>
                <p:cNvPr id="28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67544" y="4273351"/>
                  <a:ext cx="4399037" cy="1695042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  <a:scene3d>
                  <a:camera prst="orthographicFront">
                    <a:rot lat="0" lon="0" rev="0"/>
                  </a:camera>
                  <a:lightRig rig="threePt" dir="t"/>
                </a:scene3d>
              </p:spPr>
            </p:pic>
            <p:sp>
              <p:nvSpPr>
                <p:cNvPr id="29" name="Rettangolo 28"/>
                <p:cNvSpPr/>
                <p:nvPr/>
              </p:nvSpPr>
              <p:spPr>
                <a:xfrm>
                  <a:off x="722846" y="6018555"/>
                  <a:ext cx="3888432" cy="2457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sz="1200" i="1" dirty="0">
                      <a:solidFill>
                        <a:prstClr val="white"/>
                      </a:solidFill>
                      <a:latin typeface="Segoe UI Symbol" panose="020B0502040204020203" pitchFamily="34" charset="0"/>
                      <a:ea typeface="Segoe UI Symbol" panose="020B0502040204020203" pitchFamily="34" charset="0"/>
                      <a:cs typeface="Arial" pitchFamily="34" charset="0"/>
                    </a:rPr>
                    <a:t>The EMBO Journal </a:t>
                  </a:r>
                  <a:r>
                    <a:rPr lang="it-IT" sz="1200" dirty="0">
                      <a:solidFill>
                        <a:prstClr val="white"/>
                      </a:solidFill>
                      <a:latin typeface="Segoe UI Symbol" panose="020B0502040204020203" pitchFamily="34" charset="0"/>
                      <a:ea typeface="Segoe UI Symbol" panose="020B0502040204020203" pitchFamily="34" charset="0"/>
                      <a:cs typeface="Arial" pitchFamily="34" charset="0"/>
                    </a:rPr>
                    <a:t>(2002) Vol.21 N.8</a:t>
                  </a:r>
                </a:p>
              </p:txBody>
            </p:sp>
          </p:grpSp>
        </p:grpSp>
        <p:sp>
          <p:nvSpPr>
            <p:cNvPr id="30" name="Freccia in giù 29"/>
            <p:cNvSpPr/>
            <p:nvPr/>
          </p:nvSpPr>
          <p:spPr>
            <a:xfrm rot="1230364" flipH="1">
              <a:off x="4383192" y="4418097"/>
              <a:ext cx="236852" cy="537252"/>
            </a:xfrm>
            <a:prstGeom prst="down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1" name="Gruppo 30"/>
          <p:cNvGrpSpPr/>
          <p:nvPr/>
        </p:nvGrpSpPr>
        <p:grpSpPr>
          <a:xfrm>
            <a:off x="635088" y="44624"/>
            <a:ext cx="7800761" cy="709258"/>
            <a:chOff x="247752" y="72008"/>
            <a:chExt cx="8611582" cy="1052736"/>
          </a:xfrm>
        </p:grpSpPr>
        <p:pic>
          <p:nvPicPr>
            <p:cNvPr id="32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CasellaDiTesto 32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Monitoring visit and 6</a:t>
              </a:r>
              <a:r>
                <a:rPr kumimoji="0" lang="en-US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th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 month Meeting – 2015, April 28</a:t>
              </a:r>
              <a:r>
                <a:rPr kumimoji="0" lang="en-US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th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DISPAA</a:t>
              </a:r>
              <a:r>
                <a:rPr kumimoji="0" lang="it-IT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, </a:t>
              </a: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University of Florence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34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Rettangolo 34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70023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441788" y="4391657"/>
            <a:ext cx="9694308" cy="294761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4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Picture 2" descr="C:\Users\Admin\Dropbox\Simone\Senza titolo-3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788" y="4178400"/>
            <a:ext cx="3325108" cy="177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\Dropbox\Simone\Senza titolo-3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18" y="4178400"/>
            <a:ext cx="3325108" cy="177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nello 167"/>
          <p:cNvSpPr/>
          <p:nvPr/>
        </p:nvSpPr>
        <p:spPr>
          <a:xfrm>
            <a:off x="3544700" y="5410738"/>
            <a:ext cx="1605818" cy="803973"/>
          </a:xfrm>
          <a:custGeom>
            <a:avLst/>
            <a:gdLst>
              <a:gd name="connsiteX0" fmla="*/ 0 w 2551223"/>
              <a:gd name="connsiteY0" fmla="*/ 395288 h 790575"/>
              <a:gd name="connsiteX1" fmla="*/ 1275612 w 2551223"/>
              <a:gd name="connsiteY1" fmla="*/ 0 h 790575"/>
              <a:gd name="connsiteX2" fmla="*/ 2551224 w 2551223"/>
              <a:gd name="connsiteY2" fmla="*/ 395288 h 790575"/>
              <a:gd name="connsiteX3" fmla="*/ 1275612 w 2551223"/>
              <a:gd name="connsiteY3" fmla="*/ 790576 h 790575"/>
              <a:gd name="connsiteX4" fmla="*/ 0 w 2551223"/>
              <a:gd name="connsiteY4" fmla="*/ 395288 h 790575"/>
              <a:gd name="connsiteX5" fmla="*/ 289145 w 2551223"/>
              <a:gd name="connsiteY5" fmla="*/ 395288 h 790575"/>
              <a:gd name="connsiteX6" fmla="*/ 1275612 w 2551223"/>
              <a:gd name="connsiteY6" fmla="*/ 501431 h 790575"/>
              <a:gd name="connsiteX7" fmla="*/ 2262079 w 2551223"/>
              <a:gd name="connsiteY7" fmla="*/ 395288 h 790575"/>
              <a:gd name="connsiteX8" fmla="*/ 1275612 w 2551223"/>
              <a:gd name="connsiteY8" fmla="*/ 289145 h 790575"/>
              <a:gd name="connsiteX9" fmla="*/ 289145 w 2551223"/>
              <a:gd name="connsiteY9" fmla="*/ 395288 h 790575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689195 w 2551224"/>
              <a:gd name="connsiteY5" fmla="*/ 395288 h 790576"/>
              <a:gd name="connsiteX6" fmla="*/ 1275612 w 2551224"/>
              <a:gd name="connsiteY6" fmla="*/ 501431 h 790576"/>
              <a:gd name="connsiteX7" fmla="*/ 2262079 w 2551224"/>
              <a:gd name="connsiteY7" fmla="*/ 395288 h 790576"/>
              <a:gd name="connsiteX8" fmla="*/ 1275612 w 2551224"/>
              <a:gd name="connsiteY8" fmla="*/ 289145 h 790576"/>
              <a:gd name="connsiteX9" fmla="*/ 689195 w 2551224"/>
              <a:gd name="connsiteY9" fmla="*/ 395288 h 790576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689195 w 2551224"/>
              <a:gd name="connsiteY5" fmla="*/ 395288 h 790576"/>
              <a:gd name="connsiteX6" fmla="*/ 1275612 w 2551224"/>
              <a:gd name="connsiteY6" fmla="*/ 501431 h 790576"/>
              <a:gd name="connsiteX7" fmla="*/ 1862029 w 2551224"/>
              <a:gd name="connsiteY7" fmla="*/ 404813 h 790576"/>
              <a:gd name="connsiteX8" fmla="*/ 1275612 w 2551224"/>
              <a:gd name="connsiteY8" fmla="*/ 289145 h 790576"/>
              <a:gd name="connsiteX9" fmla="*/ 689195 w 2551224"/>
              <a:gd name="connsiteY9" fmla="*/ 395288 h 790576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755870 w 2551224"/>
              <a:gd name="connsiteY5" fmla="*/ 385763 h 790576"/>
              <a:gd name="connsiteX6" fmla="*/ 1275612 w 2551224"/>
              <a:gd name="connsiteY6" fmla="*/ 501431 h 790576"/>
              <a:gd name="connsiteX7" fmla="*/ 1862029 w 2551224"/>
              <a:gd name="connsiteY7" fmla="*/ 404813 h 790576"/>
              <a:gd name="connsiteX8" fmla="*/ 1275612 w 2551224"/>
              <a:gd name="connsiteY8" fmla="*/ 289145 h 790576"/>
              <a:gd name="connsiteX9" fmla="*/ 755870 w 2551224"/>
              <a:gd name="connsiteY9" fmla="*/ 385763 h 790576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755870 w 2551224"/>
              <a:gd name="connsiteY5" fmla="*/ 385763 h 790576"/>
              <a:gd name="connsiteX6" fmla="*/ 1275612 w 2551224"/>
              <a:gd name="connsiteY6" fmla="*/ 501431 h 790576"/>
              <a:gd name="connsiteX7" fmla="*/ 1738204 w 2551224"/>
              <a:gd name="connsiteY7" fmla="*/ 404813 h 790576"/>
              <a:gd name="connsiteX8" fmla="*/ 1275612 w 2551224"/>
              <a:gd name="connsiteY8" fmla="*/ 289145 h 790576"/>
              <a:gd name="connsiteX9" fmla="*/ 755870 w 2551224"/>
              <a:gd name="connsiteY9" fmla="*/ 385763 h 79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51224" h="790576">
                <a:moveTo>
                  <a:pt x="0" y="395288"/>
                </a:moveTo>
                <a:cubicBezTo>
                  <a:pt x="0" y="176976"/>
                  <a:pt x="571111" y="0"/>
                  <a:pt x="1275612" y="0"/>
                </a:cubicBezTo>
                <a:cubicBezTo>
                  <a:pt x="1980113" y="0"/>
                  <a:pt x="2551224" y="176976"/>
                  <a:pt x="2551224" y="395288"/>
                </a:cubicBezTo>
                <a:cubicBezTo>
                  <a:pt x="2551224" y="613600"/>
                  <a:pt x="1980113" y="790576"/>
                  <a:pt x="1275612" y="790576"/>
                </a:cubicBezTo>
                <a:cubicBezTo>
                  <a:pt x="571111" y="790576"/>
                  <a:pt x="0" y="613600"/>
                  <a:pt x="0" y="395288"/>
                </a:cubicBezTo>
                <a:close/>
                <a:moveTo>
                  <a:pt x="755870" y="385763"/>
                </a:moveTo>
                <a:cubicBezTo>
                  <a:pt x="755870" y="444384"/>
                  <a:pt x="1111890" y="498256"/>
                  <a:pt x="1275612" y="501431"/>
                </a:cubicBezTo>
                <a:cubicBezTo>
                  <a:pt x="1439334" y="504606"/>
                  <a:pt x="1738204" y="463434"/>
                  <a:pt x="1738204" y="404813"/>
                </a:cubicBezTo>
                <a:cubicBezTo>
                  <a:pt x="1738204" y="346192"/>
                  <a:pt x="1439334" y="292320"/>
                  <a:pt x="1275612" y="289145"/>
                </a:cubicBezTo>
                <a:cubicBezTo>
                  <a:pt x="1111890" y="285970"/>
                  <a:pt x="755870" y="327142"/>
                  <a:pt x="755870" y="385763"/>
                </a:cubicBezTo>
                <a:close/>
              </a:path>
            </a:pathLst>
          </a:custGeom>
          <a:ln>
            <a:solidFill>
              <a:schemeClr val="accent1"/>
            </a:solidFill>
          </a:ln>
          <a:effectLst/>
          <a:scene3d>
            <a:camera prst="perspectiveRelaxedModerately"/>
            <a:lightRig rig="threePt" dir="t"/>
          </a:scene3d>
          <a:sp3d prstMaterial="matte">
            <a:bevelT w="0" h="20320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Anello 167"/>
          <p:cNvSpPr/>
          <p:nvPr/>
        </p:nvSpPr>
        <p:spPr>
          <a:xfrm>
            <a:off x="2678346" y="4958420"/>
            <a:ext cx="3400787" cy="1114916"/>
          </a:xfrm>
          <a:custGeom>
            <a:avLst/>
            <a:gdLst>
              <a:gd name="connsiteX0" fmla="*/ 0 w 2551223"/>
              <a:gd name="connsiteY0" fmla="*/ 395288 h 790575"/>
              <a:gd name="connsiteX1" fmla="*/ 1275612 w 2551223"/>
              <a:gd name="connsiteY1" fmla="*/ 0 h 790575"/>
              <a:gd name="connsiteX2" fmla="*/ 2551224 w 2551223"/>
              <a:gd name="connsiteY2" fmla="*/ 395288 h 790575"/>
              <a:gd name="connsiteX3" fmla="*/ 1275612 w 2551223"/>
              <a:gd name="connsiteY3" fmla="*/ 790576 h 790575"/>
              <a:gd name="connsiteX4" fmla="*/ 0 w 2551223"/>
              <a:gd name="connsiteY4" fmla="*/ 395288 h 790575"/>
              <a:gd name="connsiteX5" fmla="*/ 289145 w 2551223"/>
              <a:gd name="connsiteY5" fmla="*/ 395288 h 790575"/>
              <a:gd name="connsiteX6" fmla="*/ 1275612 w 2551223"/>
              <a:gd name="connsiteY6" fmla="*/ 501431 h 790575"/>
              <a:gd name="connsiteX7" fmla="*/ 2262079 w 2551223"/>
              <a:gd name="connsiteY7" fmla="*/ 395288 h 790575"/>
              <a:gd name="connsiteX8" fmla="*/ 1275612 w 2551223"/>
              <a:gd name="connsiteY8" fmla="*/ 289145 h 790575"/>
              <a:gd name="connsiteX9" fmla="*/ 289145 w 2551223"/>
              <a:gd name="connsiteY9" fmla="*/ 395288 h 790575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689195 w 2551224"/>
              <a:gd name="connsiteY5" fmla="*/ 395288 h 790576"/>
              <a:gd name="connsiteX6" fmla="*/ 1275612 w 2551224"/>
              <a:gd name="connsiteY6" fmla="*/ 501431 h 790576"/>
              <a:gd name="connsiteX7" fmla="*/ 2262079 w 2551224"/>
              <a:gd name="connsiteY7" fmla="*/ 395288 h 790576"/>
              <a:gd name="connsiteX8" fmla="*/ 1275612 w 2551224"/>
              <a:gd name="connsiteY8" fmla="*/ 289145 h 790576"/>
              <a:gd name="connsiteX9" fmla="*/ 689195 w 2551224"/>
              <a:gd name="connsiteY9" fmla="*/ 395288 h 790576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689195 w 2551224"/>
              <a:gd name="connsiteY5" fmla="*/ 395288 h 790576"/>
              <a:gd name="connsiteX6" fmla="*/ 1275612 w 2551224"/>
              <a:gd name="connsiteY6" fmla="*/ 501431 h 790576"/>
              <a:gd name="connsiteX7" fmla="*/ 1862029 w 2551224"/>
              <a:gd name="connsiteY7" fmla="*/ 404813 h 790576"/>
              <a:gd name="connsiteX8" fmla="*/ 1275612 w 2551224"/>
              <a:gd name="connsiteY8" fmla="*/ 289145 h 790576"/>
              <a:gd name="connsiteX9" fmla="*/ 689195 w 2551224"/>
              <a:gd name="connsiteY9" fmla="*/ 395288 h 790576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755870 w 2551224"/>
              <a:gd name="connsiteY5" fmla="*/ 385763 h 790576"/>
              <a:gd name="connsiteX6" fmla="*/ 1275612 w 2551224"/>
              <a:gd name="connsiteY6" fmla="*/ 501431 h 790576"/>
              <a:gd name="connsiteX7" fmla="*/ 1862029 w 2551224"/>
              <a:gd name="connsiteY7" fmla="*/ 404813 h 790576"/>
              <a:gd name="connsiteX8" fmla="*/ 1275612 w 2551224"/>
              <a:gd name="connsiteY8" fmla="*/ 289145 h 790576"/>
              <a:gd name="connsiteX9" fmla="*/ 755870 w 2551224"/>
              <a:gd name="connsiteY9" fmla="*/ 385763 h 790576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755870 w 2551224"/>
              <a:gd name="connsiteY5" fmla="*/ 385763 h 790576"/>
              <a:gd name="connsiteX6" fmla="*/ 1275612 w 2551224"/>
              <a:gd name="connsiteY6" fmla="*/ 501431 h 790576"/>
              <a:gd name="connsiteX7" fmla="*/ 1738204 w 2551224"/>
              <a:gd name="connsiteY7" fmla="*/ 404813 h 790576"/>
              <a:gd name="connsiteX8" fmla="*/ 1275612 w 2551224"/>
              <a:gd name="connsiteY8" fmla="*/ 289145 h 790576"/>
              <a:gd name="connsiteX9" fmla="*/ 755870 w 2551224"/>
              <a:gd name="connsiteY9" fmla="*/ 385763 h 79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51224" h="790576">
                <a:moveTo>
                  <a:pt x="0" y="395288"/>
                </a:moveTo>
                <a:cubicBezTo>
                  <a:pt x="0" y="176976"/>
                  <a:pt x="571111" y="0"/>
                  <a:pt x="1275612" y="0"/>
                </a:cubicBezTo>
                <a:cubicBezTo>
                  <a:pt x="1980113" y="0"/>
                  <a:pt x="2551224" y="176976"/>
                  <a:pt x="2551224" y="395288"/>
                </a:cubicBezTo>
                <a:cubicBezTo>
                  <a:pt x="2551224" y="613600"/>
                  <a:pt x="1980113" y="790576"/>
                  <a:pt x="1275612" y="790576"/>
                </a:cubicBezTo>
                <a:cubicBezTo>
                  <a:pt x="571111" y="790576"/>
                  <a:pt x="0" y="613600"/>
                  <a:pt x="0" y="395288"/>
                </a:cubicBezTo>
                <a:close/>
                <a:moveTo>
                  <a:pt x="755870" y="385763"/>
                </a:moveTo>
                <a:cubicBezTo>
                  <a:pt x="755870" y="444384"/>
                  <a:pt x="1111890" y="498256"/>
                  <a:pt x="1275612" y="501431"/>
                </a:cubicBezTo>
                <a:cubicBezTo>
                  <a:pt x="1439334" y="504606"/>
                  <a:pt x="1738204" y="463434"/>
                  <a:pt x="1738204" y="404813"/>
                </a:cubicBezTo>
                <a:cubicBezTo>
                  <a:pt x="1738204" y="346192"/>
                  <a:pt x="1439334" y="292320"/>
                  <a:pt x="1275612" y="289145"/>
                </a:cubicBezTo>
                <a:cubicBezTo>
                  <a:pt x="1111890" y="285970"/>
                  <a:pt x="755870" y="327142"/>
                  <a:pt x="755870" y="385763"/>
                </a:cubicBezTo>
                <a:close/>
              </a:path>
            </a:pathLst>
          </a:custGeom>
          <a:ln>
            <a:solidFill>
              <a:schemeClr val="accent1"/>
            </a:solidFill>
          </a:ln>
          <a:effectLst/>
          <a:scene3d>
            <a:camera prst="perspectiveRelaxedModerately"/>
            <a:lightRig rig="threePt" dir="t"/>
          </a:scene3d>
          <a:sp3d prstMaterial="matte">
            <a:bevelT w="0" h="5080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Anello 167"/>
          <p:cNvSpPr/>
          <p:nvPr/>
        </p:nvSpPr>
        <p:spPr>
          <a:xfrm>
            <a:off x="3195605" y="3848906"/>
            <a:ext cx="2366264" cy="964222"/>
          </a:xfrm>
          <a:custGeom>
            <a:avLst/>
            <a:gdLst>
              <a:gd name="connsiteX0" fmla="*/ 0 w 2551223"/>
              <a:gd name="connsiteY0" fmla="*/ 395288 h 790575"/>
              <a:gd name="connsiteX1" fmla="*/ 1275612 w 2551223"/>
              <a:gd name="connsiteY1" fmla="*/ 0 h 790575"/>
              <a:gd name="connsiteX2" fmla="*/ 2551224 w 2551223"/>
              <a:gd name="connsiteY2" fmla="*/ 395288 h 790575"/>
              <a:gd name="connsiteX3" fmla="*/ 1275612 w 2551223"/>
              <a:gd name="connsiteY3" fmla="*/ 790576 h 790575"/>
              <a:gd name="connsiteX4" fmla="*/ 0 w 2551223"/>
              <a:gd name="connsiteY4" fmla="*/ 395288 h 790575"/>
              <a:gd name="connsiteX5" fmla="*/ 289145 w 2551223"/>
              <a:gd name="connsiteY5" fmla="*/ 395288 h 790575"/>
              <a:gd name="connsiteX6" fmla="*/ 1275612 w 2551223"/>
              <a:gd name="connsiteY6" fmla="*/ 501431 h 790575"/>
              <a:gd name="connsiteX7" fmla="*/ 2262079 w 2551223"/>
              <a:gd name="connsiteY7" fmla="*/ 395288 h 790575"/>
              <a:gd name="connsiteX8" fmla="*/ 1275612 w 2551223"/>
              <a:gd name="connsiteY8" fmla="*/ 289145 h 790575"/>
              <a:gd name="connsiteX9" fmla="*/ 289145 w 2551223"/>
              <a:gd name="connsiteY9" fmla="*/ 395288 h 790575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689195 w 2551224"/>
              <a:gd name="connsiteY5" fmla="*/ 395288 h 790576"/>
              <a:gd name="connsiteX6" fmla="*/ 1275612 w 2551224"/>
              <a:gd name="connsiteY6" fmla="*/ 501431 h 790576"/>
              <a:gd name="connsiteX7" fmla="*/ 2262079 w 2551224"/>
              <a:gd name="connsiteY7" fmla="*/ 395288 h 790576"/>
              <a:gd name="connsiteX8" fmla="*/ 1275612 w 2551224"/>
              <a:gd name="connsiteY8" fmla="*/ 289145 h 790576"/>
              <a:gd name="connsiteX9" fmla="*/ 689195 w 2551224"/>
              <a:gd name="connsiteY9" fmla="*/ 395288 h 790576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689195 w 2551224"/>
              <a:gd name="connsiteY5" fmla="*/ 395288 h 790576"/>
              <a:gd name="connsiteX6" fmla="*/ 1275612 w 2551224"/>
              <a:gd name="connsiteY6" fmla="*/ 501431 h 790576"/>
              <a:gd name="connsiteX7" fmla="*/ 1862029 w 2551224"/>
              <a:gd name="connsiteY7" fmla="*/ 404813 h 790576"/>
              <a:gd name="connsiteX8" fmla="*/ 1275612 w 2551224"/>
              <a:gd name="connsiteY8" fmla="*/ 289145 h 790576"/>
              <a:gd name="connsiteX9" fmla="*/ 689195 w 2551224"/>
              <a:gd name="connsiteY9" fmla="*/ 395288 h 790576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755870 w 2551224"/>
              <a:gd name="connsiteY5" fmla="*/ 385763 h 790576"/>
              <a:gd name="connsiteX6" fmla="*/ 1275612 w 2551224"/>
              <a:gd name="connsiteY6" fmla="*/ 501431 h 790576"/>
              <a:gd name="connsiteX7" fmla="*/ 1862029 w 2551224"/>
              <a:gd name="connsiteY7" fmla="*/ 404813 h 790576"/>
              <a:gd name="connsiteX8" fmla="*/ 1275612 w 2551224"/>
              <a:gd name="connsiteY8" fmla="*/ 289145 h 790576"/>
              <a:gd name="connsiteX9" fmla="*/ 755870 w 2551224"/>
              <a:gd name="connsiteY9" fmla="*/ 385763 h 790576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755870 w 2551224"/>
              <a:gd name="connsiteY5" fmla="*/ 385763 h 790576"/>
              <a:gd name="connsiteX6" fmla="*/ 1275612 w 2551224"/>
              <a:gd name="connsiteY6" fmla="*/ 501431 h 790576"/>
              <a:gd name="connsiteX7" fmla="*/ 1738204 w 2551224"/>
              <a:gd name="connsiteY7" fmla="*/ 404813 h 790576"/>
              <a:gd name="connsiteX8" fmla="*/ 1275612 w 2551224"/>
              <a:gd name="connsiteY8" fmla="*/ 289145 h 790576"/>
              <a:gd name="connsiteX9" fmla="*/ 755870 w 2551224"/>
              <a:gd name="connsiteY9" fmla="*/ 385763 h 79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51224" h="790576">
                <a:moveTo>
                  <a:pt x="0" y="395288"/>
                </a:moveTo>
                <a:cubicBezTo>
                  <a:pt x="0" y="176976"/>
                  <a:pt x="571111" y="0"/>
                  <a:pt x="1275612" y="0"/>
                </a:cubicBezTo>
                <a:cubicBezTo>
                  <a:pt x="1980113" y="0"/>
                  <a:pt x="2551224" y="176976"/>
                  <a:pt x="2551224" y="395288"/>
                </a:cubicBezTo>
                <a:cubicBezTo>
                  <a:pt x="2551224" y="613600"/>
                  <a:pt x="1980113" y="790576"/>
                  <a:pt x="1275612" y="790576"/>
                </a:cubicBezTo>
                <a:cubicBezTo>
                  <a:pt x="571111" y="790576"/>
                  <a:pt x="0" y="613600"/>
                  <a:pt x="0" y="395288"/>
                </a:cubicBezTo>
                <a:close/>
                <a:moveTo>
                  <a:pt x="755870" y="385763"/>
                </a:moveTo>
                <a:cubicBezTo>
                  <a:pt x="755870" y="444384"/>
                  <a:pt x="1111890" y="498256"/>
                  <a:pt x="1275612" y="501431"/>
                </a:cubicBezTo>
                <a:cubicBezTo>
                  <a:pt x="1439334" y="504606"/>
                  <a:pt x="1738204" y="463434"/>
                  <a:pt x="1738204" y="404813"/>
                </a:cubicBezTo>
                <a:cubicBezTo>
                  <a:pt x="1738204" y="346192"/>
                  <a:pt x="1439334" y="292320"/>
                  <a:pt x="1275612" y="289145"/>
                </a:cubicBezTo>
                <a:cubicBezTo>
                  <a:pt x="1111890" y="285970"/>
                  <a:pt x="755870" y="327142"/>
                  <a:pt x="755870" y="385763"/>
                </a:cubicBezTo>
                <a:close/>
              </a:path>
            </a:pathLst>
          </a:custGeom>
          <a:ln>
            <a:solidFill>
              <a:schemeClr val="accent1"/>
            </a:solidFill>
          </a:ln>
          <a:effectLst/>
          <a:scene3d>
            <a:camera prst="perspectiveRelaxedModerately"/>
            <a:lightRig rig="threePt" dir="t"/>
          </a:scene3d>
          <a:sp3d prstMaterial="matte">
            <a:bevelT w="0" h="20320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Anello 167"/>
          <p:cNvSpPr/>
          <p:nvPr/>
        </p:nvSpPr>
        <p:spPr>
          <a:xfrm>
            <a:off x="2678346" y="3583862"/>
            <a:ext cx="3400787" cy="1114916"/>
          </a:xfrm>
          <a:custGeom>
            <a:avLst/>
            <a:gdLst>
              <a:gd name="connsiteX0" fmla="*/ 0 w 2551223"/>
              <a:gd name="connsiteY0" fmla="*/ 395288 h 790575"/>
              <a:gd name="connsiteX1" fmla="*/ 1275612 w 2551223"/>
              <a:gd name="connsiteY1" fmla="*/ 0 h 790575"/>
              <a:gd name="connsiteX2" fmla="*/ 2551224 w 2551223"/>
              <a:gd name="connsiteY2" fmla="*/ 395288 h 790575"/>
              <a:gd name="connsiteX3" fmla="*/ 1275612 w 2551223"/>
              <a:gd name="connsiteY3" fmla="*/ 790576 h 790575"/>
              <a:gd name="connsiteX4" fmla="*/ 0 w 2551223"/>
              <a:gd name="connsiteY4" fmla="*/ 395288 h 790575"/>
              <a:gd name="connsiteX5" fmla="*/ 289145 w 2551223"/>
              <a:gd name="connsiteY5" fmla="*/ 395288 h 790575"/>
              <a:gd name="connsiteX6" fmla="*/ 1275612 w 2551223"/>
              <a:gd name="connsiteY6" fmla="*/ 501431 h 790575"/>
              <a:gd name="connsiteX7" fmla="*/ 2262079 w 2551223"/>
              <a:gd name="connsiteY7" fmla="*/ 395288 h 790575"/>
              <a:gd name="connsiteX8" fmla="*/ 1275612 w 2551223"/>
              <a:gd name="connsiteY8" fmla="*/ 289145 h 790575"/>
              <a:gd name="connsiteX9" fmla="*/ 289145 w 2551223"/>
              <a:gd name="connsiteY9" fmla="*/ 395288 h 790575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689195 w 2551224"/>
              <a:gd name="connsiteY5" fmla="*/ 395288 h 790576"/>
              <a:gd name="connsiteX6" fmla="*/ 1275612 w 2551224"/>
              <a:gd name="connsiteY6" fmla="*/ 501431 h 790576"/>
              <a:gd name="connsiteX7" fmla="*/ 2262079 w 2551224"/>
              <a:gd name="connsiteY7" fmla="*/ 395288 h 790576"/>
              <a:gd name="connsiteX8" fmla="*/ 1275612 w 2551224"/>
              <a:gd name="connsiteY8" fmla="*/ 289145 h 790576"/>
              <a:gd name="connsiteX9" fmla="*/ 689195 w 2551224"/>
              <a:gd name="connsiteY9" fmla="*/ 395288 h 790576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689195 w 2551224"/>
              <a:gd name="connsiteY5" fmla="*/ 395288 h 790576"/>
              <a:gd name="connsiteX6" fmla="*/ 1275612 w 2551224"/>
              <a:gd name="connsiteY6" fmla="*/ 501431 h 790576"/>
              <a:gd name="connsiteX7" fmla="*/ 1862029 w 2551224"/>
              <a:gd name="connsiteY7" fmla="*/ 404813 h 790576"/>
              <a:gd name="connsiteX8" fmla="*/ 1275612 w 2551224"/>
              <a:gd name="connsiteY8" fmla="*/ 289145 h 790576"/>
              <a:gd name="connsiteX9" fmla="*/ 689195 w 2551224"/>
              <a:gd name="connsiteY9" fmla="*/ 395288 h 790576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755870 w 2551224"/>
              <a:gd name="connsiteY5" fmla="*/ 385763 h 790576"/>
              <a:gd name="connsiteX6" fmla="*/ 1275612 w 2551224"/>
              <a:gd name="connsiteY6" fmla="*/ 501431 h 790576"/>
              <a:gd name="connsiteX7" fmla="*/ 1862029 w 2551224"/>
              <a:gd name="connsiteY7" fmla="*/ 404813 h 790576"/>
              <a:gd name="connsiteX8" fmla="*/ 1275612 w 2551224"/>
              <a:gd name="connsiteY8" fmla="*/ 289145 h 790576"/>
              <a:gd name="connsiteX9" fmla="*/ 755870 w 2551224"/>
              <a:gd name="connsiteY9" fmla="*/ 385763 h 790576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755870 w 2551224"/>
              <a:gd name="connsiteY5" fmla="*/ 385763 h 790576"/>
              <a:gd name="connsiteX6" fmla="*/ 1275612 w 2551224"/>
              <a:gd name="connsiteY6" fmla="*/ 501431 h 790576"/>
              <a:gd name="connsiteX7" fmla="*/ 1738204 w 2551224"/>
              <a:gd name="connsiteY7" fmla="*/ 404813 h 790576"/>
              <a:gd name="connsiteX8" fmla="*/ 1275612 w 2551224"/>
              <a:gd name="connsiteY8" fmla="*/ 289145 h 790576"/>
              <a:gd name="connsiteX9" fmla="*/ 755870 w 2551224"/>
              <a:gd name="connsiteY9" fmla="*/ 385763 h 790576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934155 w 2551224"/>
              <a:gd name="connsiteY5" fmla="*/ 385763 h 790576"/>
              <a:gd name="connsiteX6" fmla="*/ 1275612 w 2551224"/>
              <a:gd name="connsiteY6" fmla="*/ 501431 h 790576"/>
              <a:gd name="connsiteX7" fmla="*/ 1738204 w 2551224"/>
              <a:gd name="connsiteY7" fmla="*/ 404813 h 790576"/>
              <a:gd name="connsiteX8" fmla="*/ 1275612 w 2551224"/>
              <a:gd name="connsiteY8" fmla="*/ 289145 h 790576"/>
              <a:gd name="connsiteX9" fmla="*/ 934155 w 2551224"/>
              <a:gd name="connsiteY9" fmla="*/ 385763 h 790576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934155 w 2551224"/>
              <a:gd name="connsiteY5" fmla="*/ 385763 h 790576"/>
              <a:gd name="connsiteX6" fmla="*/ 1275612 w 2551224"/>
              <a:gd name="connsiteY6" fmla="*/ 501431 h 790576"/>
              <a:gd name="connsiteX7" fmla="*/ 1656703 w 2551224"/>
              <a:gd name="connsiteY7" fmla="*/ 391974 h 790576"/>
              <a:gd name="connsiteX8" fmla="*/ 1275612 w 2551224"/>
              <a:gd name="connsiteY8" fmla="*/ 289145 h 790576"/>
              <a:gd name="connsiteX9" fmla="*/ 934155 w 2551224"/>
              <a:gd name="connsiteY9" fmla="*/ 385763 h 790576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934155 w 2551224"/>
              <a:gd name="connsiteY5" fmla="*/ 385763 h 790576"/>
              <a:gd name="connsiteX6" fmla="*/ 1275612 w 2551224"/>
              <a:gd name="connsiteY6" fmla="*/ 501431 h 790576"/>
              <a:gd name="connsiteX7" fmla="*/ 1615952 w 2551224"/>
              <a:gd name="connsiteY7" fmla="*/ 385554 h 790576"/>
              <a:gd name="connsiteX8" fmla="*/ 1275612 w 2551224"/>
              <a:gd name="connsiteY8" fmla="*/ 289145 h 790576"/>
              <a:gd name="connsiteX9" fmla="*/ 934155 w 2551224"/>
              <a:gd name="connsiteY9" fmla="*/ 385763 h 79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51224" h="790576">
                <a:moveTo>
                  <a:pt x="0" y="395288"/>
                </a:moveTo>
                <a:cubicBezTo>
                  <a:pt x="0" y="176976"/>
                  <a:pt x="571111" y="0"/>
                  <a:pt x="1275612" y="0"/>
                </a:cubicBezTo>
                <a:cubicBezTo>
                  <a:pt x="1980113" y="0"/>
                  <a:pt x="2551224" y="176976"/>
                  <a:pt x="2551224" y="395288"/>
                </a:cubicBezTo>
                <a:cubicBezTo>
                  <a:pt x="2551224" y="613600"/>
                  <a:pt x="1980113" y="790576"/>
                  <a:pt x="1275612" y="790576"/>
                </a:cubicBezTo>
                <a:cubicBezTo>
                  <a:pt x="571111" y="790576"/>
                  <a:pt x="0" y="613600"/>
                  <a:pt x="0" y="395288"/>
                </a:cubicBezTo>
                <a:close/>
                <a:moveTo>
                  <a:pt x="934155" y="385763"/>
                </a:moveTo>
                <a:cubicBezTo>
                  <a:pt x="934155" y="444384"/>
                  <a:pt x="1161979" y="501466"/>
                  <a:pt x="1275612" y="501431"/>
                </a:cubicBezTo>
                <a:cubicBezTo>
                  <a:pt x="1389245" y="501396"/>
                  <a:pt x="1615952" y="444175"/>
                  <a:pt x="1615952" y="385554"/>
                </a:cubicBezTo>
                <a:cubicBezTo>
                  <a:pt x="1615952" y="326933"/>
                  <a:pt x="1389245" y="289110"/>
                  <a:pt x="1275612" y="289145"/>
                </a:cubicBezTo>
                <a:cubicBezTo>
                  <a:pt x="1161979" y="289180"/>
                  <a:pt x="934155" y="327142"/>
                  <a:pt x="934155" y="385763"/>
                </a:cubicBezTo>
                <a:close/>
              </a:path>
            </a:pathLst>
          </a:custGeom>
          <a:ln>
            <a:solidFill>
              <a:schemeClr val="accent1"/>
            </a:solidFill>
          </a:ln>
          <a:effectLst/>
          <a:scene3d>
            <a:camera prst="perspectiveRelaxedModerately"/>
            <a:lightRig rig="threePt" dir="t"/>
          </a:scene3d>
          <a:sp3d prstMaterial="matte">
            <a:bevelT w="0" h="5080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Ovale 8"/>
          <p:cNvSpPr/>
          <p:nvPr/>
        </p:nvSpPr>
        <p:spPr>
          <a:xfrm rot="16200000">
            <a:off x="3115112" y="8402514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0" name="Ovale 9"/>
          <p:cNvSpPr/>
          <p:nvPr/>
        </p:nvSpPr>
        <p:spPr>
          <a:xfrm rot="16200000">
            <a:off x="3491819" y="8157815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" name="Ovale 10"/>
          <p:cNvSpPr/>
          <p:nvPr/>
        </p:nvSpPr>
        <p:spPr>
          <a:xfrm rot="16200000">
            <a:off x="3443408" y="7627366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2" name="Ovale 11"/>
          <p:cNvSpPr/>
          <p:nvPr/>
        </p:nvSpPr>
        <p:spPr>
          <a:xfrm rot="16200000">
            <a:off x="3001278" y="7872064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3" name="Ovale 12"/>
          <p:cNvSpPr/>
          <p:nvPr/>
        </p:nvSpPr>
        <p:spPr>
          <a:xfrm rot="16200000">
            <a:off x="3566340" y="8533639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4" name="Ovale 13"/>
          <p:cNvSpPr/>
          <p:nvPr/>
        </p:nvSpPr>
        <p:spPr>
          <a:xfrm rot="16200000">
            <a:off x="3189632" y="8371472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5" name="Ovale 14"/>
          <p:cNvSpPr/>
          <p:nvPr/>
        </p:nvSpPr>
        <p:spPr>
          <a:xfrm rot="16200000">
            <a:off x="3040592" y="8340429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6" name="Ovale 15"/>
          <p:cNvSpPr/>
          <p:nvPr/>
        </p:nvSpPr>
        <p:spPr>
          <a:xfrm rot="16200000">
            <a:off x="4974298" y="8606159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7" name="Ovale 16"/>
          <p:cNvSpPr/>
          <p:nvPr/>
        </p:nvSpPr>
        <p:spPr>
          <a:xfrm rot="16200000">
            <a:off x="4896238" y="8402513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8" name="Ovale 17"/>
          <p:cNvSpPr/>
          <p:nvPr/>
        </p:nvSpPr>
        <p:spPr>
          <a:xfrm rot="16200000">
            <a:off x="4833994" y="7535067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9" name="Ovale 18"/>
          <p:cNvSpPr/>
          <p:nvPr/>
        </p:nvSpPr>
        <p:spPr>
          <a:xfrm rot="16200000">
            <a:off x="4785944" y="7992579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0" name="Ovale 19"/>
          <p:cNvSpPr/>
          <p:nvPr/>
        </p:nvSpPr>
        <p:spPr>
          <a:xfrm rot="16200000">
            <a:off x="5351258" y="8361461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1" name="Ovale 20"/>
          <p:cNvSpPr/>
          <p:nvPr/>
        </p:nvSpPr>
        <p:spPr>
          <a:xfrm rot="16200000">
            <a:off x="4896489" y="8269162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2" name="Ovale 21"/>
          <p:cNvSpPr/>
          <p:nvPr/>
        </p:nvSpPr>
        <p:spPr>
          <a:xfrm rot="16200000">
            <a:off x="4817927" y="8269163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3" name="Ovale 22"/>
          <p:cNvSpPr/>
          <p:nvPr/>
        </p:nvSpPr>
        <p:spPr>
          <a:xfrm rot="16200000">
            <a:off x="6080430" y="8574274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4" name="Ovale 23"/>
          <p:cNvSpPr/>
          <p:nvPr/>
        </p:nvSpPr>
        <p:spPr>
          <a:xfrm rot="16200000">
            <a:off x="6002370" y="8370628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5" name="Ovale 24"/>
          <p:cNvSpPr/>
          <p:nvPr/>
        </p:nvSpPr>
        <p:spPr>
          <a:xfrm rot="16200000">
            <a:off x="5940126" y="7503182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6" name="Ovale 25"/>
          <p:cNvSpPr/>
          <p:nvPr/>
        </p:nvSpPr>
        <p:spPr>
          <a:xfrm rot="16200000">
            <a:off x="5892075" y="7960694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7" name="Ovale 26"/>
          <p:cNvSpPr/>
          <p:nvPr/>
        </p:nvSpPr>
        <p:spPr>
          <a:xfrm rot="16200000">
            <a:off x="6457389" y="8329576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8" name="Ovale 27"/>
          <p:cNvSpPr/>
          <p:nvPr/>
        </p:nvSpPr>
        <p:spPr>
          <a:xfrm rot="16200000">
            <a:off x="6002621" y="8237277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9" name="Ovale 28"/>
          <p:cNvSpPr/>
          <p:nvPr/>
        </p:nvSpPr>
        <p:spPr>
          <a:xfrm rot="16200000">
            <a:off x="5924058" y="8237278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0" name="Ovale 29"/>
          <p:cNvSpPr/>
          <p:nvPr/>
        </p:nvSpPr>
        <p:spPr>
          <a:xfrm rot="16200000">
            <a:off x="1874735" y="8513860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1" name="Ovale 30"/>
          <p:cNvSpPr/>
          <p:nvPr/>
        </p:nvSpPr>
        <p:spPr>
          <a:xfrm rot="16200000">
            <a:off x="1796675" y="8310214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2" name="Ovale 31"/>
          <p:cNvSpPr/>
          <p:nvPr/>
        </p:nvSpPr>
        <p:spPr>
          <a:xfrm rot="16200000">
            <a:off x="1734431" y="7442768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3" name="Ovale 32"/>
          <p:cNvSpPr/>
          <p:nvPr/>
        </p:nvSpPr>
        <p:spPr>
          <a:xfrm rot="16200000">
            <a:off x="1686381" y="7900280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4" name="Ovale 33"/>
          <p:cNvSpPr/>
          <p:nvPr/>
        </p:nvSpPr>
        <p:spPr>
          <a:xfrm rot="16200000">
            <a:off x="2251695" y="8269162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5" name="Ovale 34"/>
          <p:cNvSpPr/>
          <p:nvPr/>
        </p:nvSpPr>
        <p:spPr>
          <a:xfrm rot="16200000">
            <a:off x="1796926" y="8176863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6" name="Ovale 35"/>
          <p:cNvSpPr/>
          <p:nvPr/>
        </p:nvSpPr>
        <p:spPr>
          <a:xfrm rot="16200000">
            <a:off x="1718364" y="8176864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7" name="Ovale 36"/>
          <p:cNvSpPr/>
          <p:nvPr/>
        </p:nvSpPr>
        <p:spPr>
          <a:xfrm rot="16200000">
            <a:off x="7248805" y="8606158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8" name="Ovale 37"/>
          <p:cNvSpPr/>
          <p:nvPr/>
        </p:nvSpPr>
        <p:spPr>
          <a:xfrm rot="16200000">
            <a:off x="7170745" y="8402512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9" name="Ovale 38"/>
          <p:cNvSpPr/>
          <p:nvPr/>
        </p:nvSpPr>
        <p:spPr>
          <a:xfrm rot="16200000">
            <a:off x="7108501" y="7535066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0" name="Ovale 39"/>
          <p:cNvSpPr/>
          <p:nvPr/>
        </p:nvSpPr>
        <p:spPr>
          <a:xfrm rot="16200000">
            <a:off x="7060451" y="7992578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1" name="Ovale 40"/>
          <p:cNvSpPr/>
          <p:nvPr/>
        </p:nvSpPr>
        <p:spPr>
          <a:xfrm rot="16200000">
            <a:off x="7625765" y="8361460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2" name="Ovale 41"/>
          <p:cNvSpPr/>
          <p:nvPr/>
        </p:nvSpPr>
        <p:spPr>
          <a:xfrm rot="16200000">
            <a:off x="7170996" y="8269161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3" name="Ovale 42"/>
          <p:cNvSpPr/>
          <p:nvPr/>
        </p:nvSpPr>
        <p:spPr>
          <a:xfrm rot="16200000">
            <a:off x="7092434" y="8269162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4" name="Ovale 43"/>
          <p:cNvSpPr/>
          <p:nvPr/>
        </p:nvSpPr>
        <p:spPr>
          <a:xfrm rot="16200000">
            <a:off x="8337147" y="8606158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5" name="Ovale 44"/>
          <p:cNvSpPr/>
          <p:nvPr/>
        </p:nvSpPr>
        <p:spPr>
          <a:xfrm rot="16200000">
            <a:off x="8259087" y="8402512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6" name="Ovale 45"/>
          <p:cNvSpPr/>
          <p:nvPr/>
        </p:nvSpPr>
        <p:spPr>
          <a:xfrm rot="16200000">
            <a:off x="8196843" y="7535066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7" name="Ovale 46"/>
          <p:cNvSpPr/>
          <p:nvPr/>
        </p:nvSpPr>
        <p:spPr>
          <a:xfrm rot="16200000">
            <a:off x="8148793" y="7992578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8" name="Ovale 47"/>
          <p:cNvSpPr/>
          <p:nvPr/>
        </p:nvSpPr>
        <p:spPr>
          <a:xfrm rot="16200000">
            <a:off x="8714107" y="8361460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9" name="Ovale 48"/>
          <p:cNvSpPr/>
          <p:nvPr/>
        </p:nvSpPr>
        <p:spPr>
          <a:xfrm rot="16200000">
            <a:off x="8259339" y="8269161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0" name="Ovale 49"/>
          <p:cNvSpPr/>
          <p:nvPr/>
        </p:nvSpPr>
        <p:spPr>
          <a:xfrm rot="16200000">
            <a:off x="8180776" y="8269162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1" name="Ovale 50"/>
          <p:cNvSpPr/>
          <p:nvPr/>
        </p:nvSpPr>
        <p:spPr>
          <a:xfrm rot="16200000">
            <a:off x="8971923" y="9471996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2" name="Ovale 51"/>
          <p:cNvSpPr/>
          <p:nvPr/>
        </p:nvSpPr>
        <p:spPr>
          <a:xfrm rot="16200000">
            <a:off x="8893863" y="9268350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3" name="Ovale 52"/>
          <p:cNvSpPr/>
          <p:nvPr/>
        </p:nvSpPr>
        <p:spPr>
          <a:xfrm rot="16200000">
            <a:off x="8831619" y="8400904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4" name="Ovale 53"/>
          <p:cNvSpPr/>
          <p:nvPr/>
        </p:nvSpPr>
        <p:spPr>
          <a:xfrm rot="16200000">
            <a:off x="8783569" y="8858416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5" name="Ovale 54"/>
          <p:cNvSpPr/>
          <p:nvPr/>
        </p:nvSpPr>
        <p:spPr>
          <a:xfrm rot="16200000">
            <a:off x="9348883" y="9227298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6" name="Ovale 55"/>
          <p:cNvSpPr/>
          <p:nvPr/>
        </p:nvSpPr>
        <p:spPr>
          <a:xfrm rot="16200000">
            <a:off x="8894115" y="9134999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7" name="Ovale 56"/>
          <p:cNvSpPr/>
          <p:nvPr/>
        </p:nvSpPr>
        <p:spPr>
          <a:xfrm rot="16200000">
            <a:off x="8815552" y="9135000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8" name="Ovale 57"/>
          <p:cNvSpPr/>
          <p:nvPr/>
        </p:nvSpPr>
        <p:spPr>
          <a:xfrm rot="16200000">
            <a:off x="9495204" y="8612571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9" name="Ovale 58"/>
          <p:cNvSpPr/>
          <p:nvPr/>
        </p:nvSpPr>
        <p:spPr>
          <a:xfrm rot="16200000">
            <a:off x="9417143" y="8408925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0" name="Ovale 59"/>
          <p:cNvSpPr/>
          <p:nvPr/>
        </p:nvSpPr>
        <p:spPr>
          <a:xfrm rot="16200000">
            <a:off x="9354900" y="7541479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1" name="Ovale 60"/>
          <p:cNvSpPr/>
          <p:nvPr/>
        </p:nvSpPr>
        <p:spPr>
          <a:xfrm rot="16200000">
            <a:off x="9306849" y="7998991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2" name="Ovale 61"/>
          <p:cNvSpPr/>
          <p:nvPr/>
        </p:nvSpPr>
        <p:spPr>
          <a:xfrm rot="16200000">
            <a:off x="9872163" y="8367873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3" name="Ovale 62"/>
          <p:cNvSpPr/>
          <p:nvPr/>
        </p:nvSpPr>
        <p:spPr>
          <a:xfrm rot="16200000">
            <a:off x="9417395" y="8275574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4" name="Ovale 63"/>
          <p:cNvSpPr/>
          <p:nvPr/>
        </p:nvSpPr>
        <p:spPr>
          <a:xfrm rot="16200000">
            <a:off x="9338832" y="8275575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5" name="Ovale 64"/>
          <p:cNvSpPr/>
          <p:nvPr/>
        </p:nvSpPr>
        <p:spPr>
          <a:xfrm rot="16200000">
            <a:off x="9823861" y="6535390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6" name="Ovale 65"/>
          <p:cNvSpPr/>
          <p:nvPr/>
        </p:nvSpPr>
        <p:spPr>
          <a:xfrm rot="16200000">
            <a:off x="9745801" y="6331744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7" name="Ovale 66"/>
          <p:cNvSpPr/>
          <p:nvPr/>
        </p:nvSpPr>
        <p:spPr>
          <a:xfrm rot="16200000">
            <a:off x="9683557" y="5464298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8" name="Ovale 67"/>
          <p:cNvSpPr/>
          <p:nvPr/>
        </p:nvSpPr>
        <p:spPr>
          <a:xfrm rot="16200000">
            <a:off x="9635507" y="5921810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9" name="Ovale 68"/>
          <p:cNvSpPr/>
          <p:nvPr/>
        </p:nvSpPr>
        <p:spPr>
          <a:xfrm rot="16200000">
            <a:off x="10200821" y="6290692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0" name="Ovale 69"/>
          <p:cNvSpPr/>
          <p:nvPr/>
        </p:nvSpPr>
        <p:spPr>
          <a:xfrm rot="16200000">
            <a:off x="9746052" y="6198393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1" name="Ovale 70"/>
          <p:cNvSpPr/>
          <p:nvPr/>
        </p:nvSpPr>
        <p:spPr>
          <a:xfrm rot="16200000">
            <a:off x="9667490" y="6198394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2" name="Ovale 71"/>
          <p:cNvSpPr/>
          <p:nvPr/>
        </p:nvSpPr>
        <p:spPr>
          <a:xfrm rot="16200000">
            <a:off x="9819133" y="4698316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3" name="Ovale 72"/>
          <p:cNvSpPr/>
          <p:nvPr/>
        </p:nvSpPr>
        <p:spPr>
          <a:xfrm rot="16200000">
            <a:off x="9741073" y="4494670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4" name="Ovale 73"/>
          <p:cNvSpPr/>
          <p:nvPr/>
        </p:nvSpPr>
        <p:spPr>
          <a:xfrm rot="16200000">
            <a:off x="9678829" y="3627224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5" name="Ovale 74"/>
          <p:cNvSpPr/>
          <p:nvPr/>
        </p:nvSpPr>
        <p:spPr>
          <a:xfrm rot="16200000">
            <a:off x="9630779" y="4084736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6" name="Ovale 75"/>
          <p:cNvSpPr/>
          <p:nvPr/>
        </p:nvSpPr>
        <p:spPr>
          <a:xfrm rot="16200000">
            <a:off x="10196093" y="4453618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7" name="Ovale 76"/>
          <p:cNvSpPr/>
          <p:nvPr/>
        </p:nvSpPr>
        <p:spPr>
          <a:xfrm rot="16200000">
            <a:off x="9741324" y="4361319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8" name="Ovale 77"/>
          <p:cNvSpPr/>
          <p:nvPr/>
        </p:nvSpPr>
        <p:spPr>
          <a:xfrm rot="16200000">
            <a:off x="9662762" y="4361320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9" name="Ovale 78"/>
          <p:cNvSpPr/>
          <p:nvPr/>
        </p:nvSpPr>
        <p:spPr>
          <a:xfrm rot="16200000">
            <a:off x="9929427" y="3122816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0" name="Ovale 79"/>
          <p:cNvSpPr/>
          <p:nvPr/>
        </p:nvSpPr>
        <p:spPr>
          <a:xfrm rot="16200000">
            <a:off x="9851367" y="2919170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1" name="Ovale 80"/>
          <p:cNvSpPr/>
          <p:nvPr/>
        </p:nvSpPr>
        <p:spPr>
          <a:xfrm rot="16200000">
            <a:off x="9789123" y="2051724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2" name="Ovale 81"/>
          <p:cNvSpPr/>
          <p:nvPr/>
        </p:nvSpPr>
        <p:spPr>
          <a:xfrm rot="16200000">
            <a:off x="9741073" y="2509236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3" name="Ovale 82"/>
          <p:cNvSpPr/>
          <p:nvPr/>
        </p:nvSpPr>
        <p:spPr>
          <a:xfrm rot="16200000">
            <a:off x="10306387" y="2878118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4" name="Ovale 83"/>
          <p:cNvSpPr/>
          <p:nvPr/>
        </p:nvSpPr>
        <p:spPr>
          <a:xfrm rot="16200000">
            <a:off x="9851619" y="2785819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5" name="Ovale 84"/>
          <p:cNvSpPr/>
          <p:nvPr/>
        </p:nvSpPr>
        <p:spPr>
          <a:xfrm rot="16200000">
            <a:off x="9773056" y="2785820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8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94" y="277418"/>
            <a:ext cx="420688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" name="Rettangolo 86"/>
          <p:cNvSpPr/>
          <p:nvPr/>
        </p:nvSpPr>
        <p:spPr>
          <a:xfrm>
            <a:off x="721979" y="332656"/>
            <a:ext cx="1945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latin typeface="Segoe UI Light" panose="020B0502040204020203" pitchFamily="34" charset="0"/>
              </a:rPr>
              <a:t>= </a:t>
            </a:r>
            <a:r>
              <a:rPr lang="en-US" sz="2000" b="1" dirty="0" err="1">
                <a:latin typeface="Segoe UI Light" panose="020B0502040204020203" pitchFamily="34" charset="0"/>
              </a:rPr>
              <a:t>H</a:t>
            </a:r>
            <a:r>
              <a:rPr lang="en-US" sz="2000" b="1" dirty="0" err="1" smtClean="0">
                <a:latin typeface="Segoe UI Light" panose="020B0502040204020203" pitchFamily="34" charset="0"/>
              </a:rPr>
              <a:t>rpA</a:t>
            </a:r>
            <a:endParaRPr lang="en-US" sz="2000" b="1" dirty="0" smtClean="0">
              <a:latin typeface="Segoe UI Light" panose="020B0502040204020203" pitchFamily="34" charset="0"/>
            </a:endParaRPr>
          </a:p>
        </p:txBody>
      </p:sp>
      <p:sp>
        <p:nvSpPr>
          <p:cNvPr id="88" name="Rettangolo 87"/>
          <p:cNvSpPr/>
          <p:nvPr/>
        </p:nvSpPr>
        <p:spPr>
          <a:xfrm>
            <a:off x="5784312" y="6373151"/>
            <a:ext cx="31658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latin typeface="Segoe UI Light" panose="020B0502040204020203" pitchFamily="34" charset="0"/>
              </a:rPr>
              <a:t>© 2014 Simone </a:t>
            </a:r>
            <a:r>
              <a:rPr lang="en-US" sz="1600" dirty="0" err="1" smtClean="0">
                <a:latin typeface="Segoe UI Light" panose="020B0502040204020203" pitchFamily="34" charset="0"/>
              </a:rPr>
              <a:t>Giuntini</a:t>
            </a:r>
            <a:endParaRPr lang="en-US" sz="1600" dirty="0" smtClean="0">
              <a:latin typeface="Segoe UI Light" panose="020B0502040204020203" pitchFamily="34" charset="0"/>
            </a:endParaRPr>
          </a:p>
        </p:txBody>
      </p:sp>
      <p:pic>
        <p:nvPicPr>
          <p:cNvPr id="89" name="Picture 2" descr="C:\Users\Admin\Dropbox\Simone\Senza titolo-3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896" y="4178400"/>
            <a:ext cx="3325108" cy="177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93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61 -0.68382 C 0.02591 -0.76692 0.02356 -0.70372 0.0276 -0.74331 C 0.03502 -0.77525 0.047 -0.75905 0.04961 -0.74909 C 0.05234 -0.73891 0.05573 -0.73683 0.05455 -0.71437 C 0.05364 -0.67826 0.05377 -0.68058 0.05312 -0.59493 " pathEditMode="fixed" rAng="0" ptsTypes="AAAAA">
                                      <p:cBhvr>
                                        <p:cTn id="6" dur="5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07 -0.63752 C 0.11211 -0.71437 0.1112 -0.694 0.11237 -0.73035 C 0.11446 -0.75998 0.11498 -0.73173 0.11589 -0.72248 C 0.11654 -0.71322 0.11654 -0.68312 0.11615 -0.66229 C 0.11602 -0.62896 0.11641 -0.6366 0.11615 -0.5572 " pathEditMode="fixed" rAng="0" ptsTypes="AAAAA">
                                      <p:cBhvr>
                                        <p:cTn id="9" dur="5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82 -0.64423 C 0.12787 -0.72132 0.12956 -0.70882 0.12552 -0.73567 C 0.11979 -0.75072 0.10977 -0.74933 0.10781 -0.73798 C 0.10534 -0.72711 0.10326 -0.68961 0.10287 -0.669 C 0.10274 -0.63544 0.10195 -0.64956 0.10195 -0.56831 " pathEditMode="fixed" rAng="0" ptsTypes="AAAAA">
                                      <p:cBhvr>
                                        <p:cTn id="12" dur="5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78 -0.59724 C 0.17331 -0.63312 0.17304 -0.62386 0.16901 -0.65071 C 0.16328 -0.66576 0.15599 -0.66807 0.15299 -0.66344 C 0.14778 -0.65928 0.13528 -0.61344 0.13502 -0.59284 C 0.13476 -0.55928 0.1345 -0.57386 0.1345 -0.49099 " pathEditMode="fixed" rAng="0" ptsTypes="AAAAA">
                                      <p:cBhvr>
                                        <p:cTn id="15" dur="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85 -0.59492 C 0.10664 -0.6396 0.10846 -0.60488 0.10507 -0.63867 C 0.10013 -0.65765 0.08554 -0.65326 0.0832 -0.64747 C 0.07877 -0.64238 0.07395 -0.61506 0.07369 -0.58914 C 0.07356 -0.54724 0.07356 -0.56552 0.07356 -0.46113 " pathEditMode="fixed" rAng="0" ptsTypes="AAAAA">
                                      <p:cBhvr>
                                        <p:cTn id="18" dur="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497 -0.72479 C 0.11445 -0.73174 0.11575 -0.71461 0.11302 -0.74609 C 0.11198 -0.75373 0.11068 -0.76299 0.10859 -0.75766 C 0.10495 -0.7528 0.10573 -0.71276 0.10547 -0.68868 C 0.10547 -0.64956 0.10703 -0.67502 0.10703 -0.57664 " pathEditMode="fixed" rAng="0" ptsTypes="AAAAA">
                                      <p:cBhvr>
                                        <p:cTn id="21" dur="5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8 -0.53752 C 0.0681 -0.57224 0.07631 -0.71345 0.06016 -0.72062 C 0.05651 -0.72571 0.0444 -0.69446 0.04454 -0.68196 " pathEditMode="fixed" rAng="0" ptsTypes="AAA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292 -0.71021 C -0.16862 -0.79331 -0.17096 -0.73011 -0.16693 -0.7697 C -0.15951 -0.80164 -0.14753 -0.78544 -0.14492 -0.77549 C -0.14219 -0.7653 -0.1388 -0.76322 -0.13997 -0.74076 C -0.14089 -0.70465 -0.14076 -0.70697 -0.14141 -0.62132 " pathEditMode="fixed" rAng="0" ptsTypes="AAAAA">
                                      <p:cBhvr>
                                        <p:cTn id="27" dur="3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00"/>
                            </p:stCondLst>
                            <p:childTnLst>
                              <p:par>
                                <p:cTn id="29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269 -0.67872 C -0.08164 -0.75557 -0.08256 -0.7352 -0.08138 -0.77155 C -0.0793 -0.80118 -0.07878 -0.77293 -0.07787 -0.76368 C -0.07722 -0.75442 -0.07722 -0.72432 -0.07761 -0.70349 C -0.07774 -0.67016 -0.07735 -0.6778 -0.07761 -0.5984 " pathEditMode="fixed" rAng="0" ptsTypes="AAAAA">
                                      <p:cBhvr>
                                        <p:cTn id="30" dur="3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100"/>
                            </p:stCondLst>
                            <p:childTnLst>
                              <p:par>
                                <p:cTn id="32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25 -0.68081 C -0.0582 -0.75789 -0.05651 -0.74539 -0.06055 -0.77224 C -0.06628 -0.78729 -0.0763 -0.7859 -0.07826 -0.77456 C -0.08073 -0.76368 -0.08281 -0.72618 -0.0832 -0.70557 C -0.08333 -0.67201 -0.08411 -0.68613 -0.08411 -0.60488 " pathEditMode="fixed" rAng="0" ptsTypes="AAAAA">
                                      <p:cBhvr>
                                        <p:cTn id="33" dur="3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400"/>
                            </p:stCondLst>
                            <p:childTnLst>
                              <p:par>
                                <p:cTn id="35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-0.66646 C -0.02122 -0.70234 -0.02148 -0.69308 -0.02552 -0.71993 C -0.03125 -0.73498 -0.03854 -0.73729 -0.04154 -0.73266 C -0.04674 -0.7285 -0.05924 -0.68266 -0.0595 -0.66206 C -0.05977 -0.6285 -0.06003 -0.64308 -0.06003 -0.56021 " pathEditMode="fixed" rAng="0" ptsTypes="AAAAA">
                                      <p:cBhvr>
                                        <p:cTn id="36" dur="3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700"/>
                            </p:stCondLst>
                            <p:childTnLst>
                              <p:par>
                                <p:cTn id="38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58 -0.63428 C -0.04479 -0.67896 -0.04297 -0.64424 -0.04636 -0.67803 C -0.0513 -0.69701 -0.06589 -0.69262 -0.06823 -0.68683 C -0.07266 -0.68174 -0.07748 -0.65442 -0.07774 -0.62849 C -0.07787 -0.5866 -0.07787 -0.60488 -0.07787 -0.50049 " pathEditMode="fixed" rAng="0" ptsTypes="AAAAA">
                                      <p:cBhvr>
                                        <p:cTn id="39" dur="3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63 -0.80604 C -0.08815 -0.81299 -0.08685 -0.79586 -0.08958 -0.82734 C -0.09062 -0.83498 -0.09192 -0.84424 -0.09401 -0.83891 C -0.09765 -0.83405 -0.09687 -0.79401 -0.09713 -0.76993 C -0.09713 -0.73081 -0.09557 -0.75627 -0.09557 -0.65789 " pathEditMode="fixed" rAng="0" ptsTypes="AAAAA">
                                      <p:cBhvr>
                                        <p:cTn id="42" dur="3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300"/>
                            </p:stCondLst>
                            <p:childTnLst>
                              <p:par>
                                <p:cTn id="44" presetID="5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2 -0.62456 C -0.0849 -0.65928 -0.07669 -0.80049 -0.09284 -0.80766 C -0.09648 -0.81276 -0.10859 -0.78151 -0.10846 -0.76901 " pathEditMode="fixed" rAng="0" ptsTypes="AAA">
                                      <p:cBhvr>
                                        <p:cTn id="45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336 -0.76414 C -0.28906 -0.84724 -0.2914 -0.78405 -0.28737 -0.82363 C -0.27995 -0.85558 -0.26797 -0.83937 -0.26536 -0.82942 C -0.26263 -0.81923 -0.25924 -0.81715 -0.26041 -0.7947 C -0.26133 -0.75859 -0.2612 -0.7609 -0.26185 -0.67525 " pathEditMode="fixed" rAng="0" ptsTypes="AAAAA">
                                      <p:cBhvr>
                                        <p:cTn id="48" dur="2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700"/>
                            </p:stCondLst>
                            <p:childTnLst>
                              <p:par>
                                <p:cTn id="50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13 -0.73266 C -0.20208 -0.80951 -0.203 -0.78914 -0.20182 -0.82548 C -0.19974 -0.85511 -0.19922 -0.82687 -0.19831 -0.81761 C -0.19766 -0.80835 -0.19766 -0.77826 -0.19805 -0.75743 C -0.19818 -0.72409 -0.19779 -0.73173 -0.19805 -0.65233 " pathEditMode="fixed" rAng="0" ptsTypes="AAAAA">
                                      <p:cBhvr>
                                        <p:cTn id="51" dur="2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900"/>
                            </p:stCondLst>
                            <p:childTnLst>
                              <p:par>
                                <p:cTn id="53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968 -0.73474 C -0.17864 -0.81182 -0.17695 -0.79932 -0.18099 -0.82618 C -0.18672 -0.84122 -0.19674 -0.83983 -0.19869 -0.82849 C -0.20117 -0.81761 -0.20325 -0.78011 -0.20364 -0.75951 C -0.20377 -0.72594 -0.20455 -0.74006 -0.20455 -0.65881 " pathEditMode="fixed" rAng="0" ptsTypes="AAAAA">
                                      <p:cBhvr>
                                        <p:cTn id="54" dur="2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100"/>
                            </p:stCondLst>
                            <p:childTnLst>
                              <p:par>
                                <p:cTn id="56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919 -0.72015 C -0.14166 -0.75603 -0.14192 -0.74677 -0.14596 -0.77363 C -0.15169 -0.78867 -0.15898 -0.79099 -0.16198 -0.78636 C -0.16718 -0.78219 -0.17968 -0.73636 -0.17994 -0.71576 C -0.1802 -0.68219 -0.18046 -0.69677 -0.18046 -0.6139 " pathEditMode="fixed" rAng="0" ptsTypes="AAAAA">
                                      <p:cBhvr>
                                        <p:cTn id="57" dur="2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300"/>
                            </p:stCondLst>
                            <p:childTnLst>
                              <p:par>
                                <p:cTn id="59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302 -0.68822 C -0.16523 -0.73289 -0.16341 -0.69817 -0.16679 -0.73197 C -0.17174 -0.75095 -0.18633 -0.74655 -0.18867 -0.74076 C -0.1931 -0.73567 -0.19791 -0.70836 -0.19817 -0.68243 C -0.19831 -0.64053 -0.19831 -0.65882 -0.19831 -0.55442 " pathEditMode="fixed" rAng="0" ptsTypes="AAAAA">
                                      <p:cBhvr>
                                        <p:cTn id="60" dur="2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808 -0.85998 C -0.2086 -0.86692 -0.20729 -0.84979 -0.21003 -0.88127 C -0.21107 -0.88891 -0.21237 -0.89817 -0.21446 -0.89285 C -0.2181 -0.88799 -0.21732 -0.84794 -0.21758 -0.82387 C -0.21758 -0.78475 -0.21602 -0.81021 -0.21602 -0.71183 " pathEditMode="fixed" rAng="0" ptsTypes="AAAAA">
                                      <p:cBhvr>
                                        <p:cTn id="63" dur="2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700"/>
                            </p:stCondLst>
                            <p:childTnLst>
                              <p:par>
                                <p:cTn id="65" presetID="5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664 -0.6785 C -0.20534 -0.71322 -0.19713 -0.85442 -0.21328 -0.8616 C -0.21692 -0.86669 -0.22903 -0.83544 -0.2289 -0.82294 " pathEditMode="fixed" rAng="0" ptsTypes="AAA">
                                      <p:cBhvr>
                                        <p:cTn id="66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900"/>
                            </p:stCondLst>
                            <p:childTnLst>
                              <p:par>
                                <p:cTn id="68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731 -0.8146 C 0.17161 -0.8977 0.16927 -0.83451 0.1733 -0.87409 C 0.18073 -0.90604 0.19271 -0.88983 0.19531 -0.87988 C 0.19804 -0.86969 0.20143 -0.86761 0.20026 -0.84516 C 0.19935 -0.80905 0.19948 -0.81136 0.19883 -0.72571 " pathEditMode="fixed" rAng="0" ptsTypes="AAAAA">
                                      <p:cBhvr>
                                        <p:cTn id="69" dur="1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56 -0.78336 C 0.2586 -0.86021 0.25769 -0.83984 0.25886 -0.87618 C 0.26094 -0.90581 0.26146 -0.87757 0.26237 -0.86831 C 0.26302 -0.85905 0.26302 -0.82896 0.26263 -0.80812 C 0.2625 -0.77479 0.26289 -0.78243 0.26263 -0.70303 " pathEditMode="fixed" rAng="0" ptsTypes="AAAAA">
                                      <p:cBhvr>
                                        <p:cTn id="72" dur="1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100"/>
                            </p:stCondLst>
                            <p:childTnLst>
                              <p:par>
                                <p:cTn id="74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099 -0.78544 C 0.28203 -0.86252 0.28372 -0.85002 0.27968 -0.87687 C 0.27396 -0.89192 0.26393 -0.89053 0.26198 -0.87919 C 0.2595 -0.86831 0.25742 -0.83081 0.25703 -0.81021 C 0.2569 -0.77664 0.25612 -0.79076 0.25612 -0.70951 " pathEditMode="fixed" rAng="0" ptsTypes="AAAAA">
                                      <p:cBhvr>
                                        <p:cTn id="75" dur="1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200"/>
                            </p:stCondLst>
                            <p:childTnLst>
                              <p:par>
                                <p:cTn id="77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148 -0.77062 C 0.31901 -0.8065 0.31875 -0.79724 0.31471 -0.8241 C 0.30898 -0.83914 0.30169 -0.84146 0.2987 -0.83683 C 0.29349 -0.83266 0.28099 -0.78683 0.28073 -0.76623 C 0.28047 -0.73266 0.28021 -0.74724 0.28021 -0.66437 " pathEditMode="fixed" rAng="0" ptsTypes="AAAAA">
                                      <p:cBhvr>
                                        <p:cTn id="78" dur="1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300"/>
                            </p:stCondLst>
                            <p:childTnLst>
                              <p:par>
                                <p:cTn id="80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65 -0.73868 C 0.29544 -0.78335 0.29726 -0.74863 0.29388 -0.78243 C 0.28893 -0.80141 0.27435 -0.79701 0.272 -0.79122 C 0.26757 -0.78613 0.26276 -0.75881 0.2625 -0.73289 C 0.26237 -0.69099 0.26237 -0.70928 0.26237 -0.60488 " pathEditMode="fixed" rAng="0" ptsTypes="AAAAA">
                                      <p:cBhvr>
                                        <p:cTn id="81" dur="1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400"/>
                            </p:stCondLst>
                            <p:childTnLst>
                              <p:par>
                                <p:cTn id="83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261 -0.91044 C 0.25208 -0.91738 0.25339 -0.90025 0.25065 -0.93173 C 0.24961 -0.93937 0.24831 -0.94863 0.24622 -0.94331 C 0.24258 -0.93845 0.24336 -0.8984 0.2431 -0.87433 C 0.2431 -0.83521 0.24466 -0.86067 0.24466 -0.76229 " pathEditMode="fixed" rAng="0" ptsTypes="AAAAA">
                                      <p:cBhvr>
                                        <p:cTn id="84" dur="1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0"/>
                            </p:stCondLst>
                            <p:childTnLst>
                              <p:par>
                                <p:cTn id="86" presetID="5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416 -0.72918 C 0.25547 -0.76391 0.26367 -0.90511 0.24752 -0.91229 C 0.24388 -0.91738 0.23177 -0.88613 0.2319 -0.87363 " pathEditMode="fixed" rAng="0" ptsTypes="AAA">
                                      <p:cBhvr>
                                        <p:cTn id="8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600"/>
                            </p:stCondLst>
                            <p:childTnLst>
                              <p:par>
                                <p:cTn id="89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979 -0.88289 C -0.4155 -0.96599 -0.41784 -0.9028 -0.4138 -0.94238 C -0.40638 -0.97433 -0.3944 -0.95812 -0.3918 -0.94817 C -0.38907 -0.93799 -0.38568 -0.9359 -0.38685 -0.91345 C -0.38776 -0.87734 -0.38763 -0.87965 -0.38828 -0.794 " pathEditMode="fixed" rAng="0" ptsTypes="AAAAA">
                                      <p:cBhvr>
                                        <p:cTn id="90" dur="1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700"/>
                            </p:stCondLst>
                            <p:childTnLst>
                              <p:par>
                                <p:cTn id="92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955 -0.85141 C -0.32851 -0.92826 -0.32942 -0.90789 -0.32825 -0.94423 C -0.32617 -0.97386 -0.32565 -0.94562 -0.32474 -0.93636 C -0.32408 -0.9271 -0.32408 -0.89701 -0.32448 -0.87618 C -0.32461 -0.84284 -0.32421 -0.85048 -0.32448 -0.77108 " pathEditMode="fixed" rAng="0" ptsTypes="AAAAA">
                                      <p:cBhvr>
                                        <p:cTn id="93" dur="1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800"/>
                            </p:stCondLst>
                            <p:childTnLst>
                              <p:par>
                                <p:cTn id="95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612 -0.85349 C -0.30508 -0.93057 -0.30339 -0.91807 -0.30742 -0.94493 C -0.31315 -0.95997 -0.32318 -0.95858 -0.32513 -0.94724 C -0.32761 -0.93636 -0.32969 -0.89886 -0.33008 -0.87826 C -0.33021 -0.84469 -0.33099 -0.85881 -0.33099 -0.77756 " pathEditMode="fixed" rAng="0" ptsTypes="AAAAA">
                                      <p:cBhvr>
                                        <p:cTn id="96" dur="1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900"/>
                            </p:stCondLst>
                            <p:childTnLst>
                              <p:par>
                                <p:cTn id="98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563 -0.83914 C -0.2681 -0.87502 -0.26836 -0.86577 -0.2724 -0.89262 C -0.27813 -0.90766 -0.28542 -0.90998 -0.28841 -0.90535 C -0.29362 -0.90118 -0.30612 -0.85535 -0.30638 -0.83475 C -0.30664 -0.80118 -0.3069 -0.81577 -0.3069 -0.73289 " pathEditMode="fixed" rAng="0" ptsTypes="AAAAA">
                                      <p:cBhvr>
                                        <p:cTn id="99" dur="1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959 -0.80697 C -0.2918 -0.85164 -0.28998 -0.81692 -0.29336 -0.85072 C -0.29831 -0.8697 -0.31289 -0.8653 -0.31524 -0.85951 C -0.31966 -0.85442 -0.32448 -0.82711 -0.32474 -0.80118 C -0.32487 -0.75928 -0.32487 -0.77757 -0.32487 -0.67317 " pathEditMode="fixed" rAng="0" ptsTypes="AAAAA">
                                      <p:cBhvr>
                                        <p:cTn id="102" dur="1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100"/>
                            </p:stCondLst>
                            <p:childTnLst>
                              <p:par>
                                <p:cTn id="104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463 -0.97873 C -0.33515 -0.98567 -0.33385 -0.96854 -0.33659 -1.00002 C -0.33763 -1.00766 -0.33893 -1.01692 -0.34101 -1.0116 C -0.34466 -1.00674 -0.34388 -0.96669 -0.34414 -0.94262 C -0.34414 -0.9035 -0.34258 -0.92896 -0.34258 -0.83058 " pathEditMode="fixed" rAng="0" ptsTypes="AAAAA">
                                      <p:cBhvr>
                                        <p:cTn id="105" dur="1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200"/>
                            </p:stCondLst>
                            <p:childTnLst>
                              <p:par>
                                <p:cTn id="107" presetID="5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08 -0.79725 C -0.33177 -0.83197 -0.32357 -0.97317 -0.33972 -0.98035 C -0.34336 -0.98544 -0.35547 -0.95419 -0.35534 -0.94169 " pathEditMode="fixed" rAng="0" ptsTypes="AAA">
                                      <p:cBhvr>
                                        <p:cTn id="108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300"/>
                            </p:stCondLst>
                            <p:childTnLst>
                              <p:par>
                                <p:cTn id="110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893 -0.94192 C -0.53464 -1.02502 -0.53698 -0.96183 -0.53295 -1.00141 C -0.52552 -1.03336 -0.51354 -1.01715 -0.51094 -1.0072 C -0.50821 -0.99701 -0.50482 -0.99493 -0.50599 -0.97248 C -0.5069 -0.93636 -0.50677 -0.93868 -0.50742 -0.85303 " pathEditMode="fixed" rAng="0" ptsTypes="AAAAA">
                                      <p:cBhvr>
                                        <p:cTn id="111" dur="100" spd="-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8400"/>
                            </p:stCondLst>
                            <p:childTnLst>
                              <p:par>
                                <p:cTn id="113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869 -0.91043 C -0.44765 -0.98729 -0.44856 -0.96692 -0.44739 -1.00326 C -0.44531 -1.03289 -0.44479 -1.00465 -0.44388 -0.99539 C -0.44322 -0.98613 -0.44322 -0.95604 -0.44362 -0.9352 C -0.44375 -0.90187 -0.44336 -0.90951 -0.44362 -0.83011 " pathEditMode="fixed" rAng="0" ptsTypes="AAAAA">
                                      <p:cBhvr>
                                        <p:cTn id="114" dur="100" spd="-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8500"/>
                            </p:stCondLst>
                            <p:childTnLst>
                              <p:par>
                                <p:cTn id="116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526 -0.91252 C -0.42422 -0.9896 -0.42253 -0.9771 -0.42656 -1.00395 C -0.43229 -1.019 -0.44232 -1.01761 -0.44427 -1.00627 C -0.44675 -0.99539 -0.44883 -0.95789 -0.44922 -0.93729 C -0.44935 -0.90372 -0.45013 -0.91784 -0.45013 -0.83659 " pathEditMode="fixed" rAng="0" ptsTypes="AAAAA">
                                      <p:cBhvr>
                                        <p:cTn id="117" dur="100" spd="-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8600"/>
                            </p:stCondLst>
                            <p:childTnLst>
                              <p:par>
                                <p:cTn id="119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49 -0.89817 C -0.38737 -0.93405 -0.38763 -0.92479 -0.39167 -0.95164 C -0.3974 -0.96669 -0.40469 -0.96901 -0.40768 -0.96438 C -0.41289 -0.96021 -0.42539 -0.91438 -0.42565 -0.89377 C -0.42591 -0.86021 -0.42617 -0.87479 -0.42617 -0.79192 " pathEditMode="fixed" rAng="0" ptsTypes="AAAAA">
                                      <p:cBhvr>
                                        <p:cTn id="120" dur="1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8700"/>
                            </p:stCondLst>
                            <p:childTnLst>
                              <p:par>
                                <p:cTn id="122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873 -0.86599 C -0.41094 -0.91067 -0.40912 -0.87595 -0.4125 -0.90974 C -0.41745 -0.92873 -0.43203 -0.92433 -0.43438 -0.91854 C -0.4388 -0.91345 -0.44362 -0.88613 -0.44388 -0.86021 C -0.44401 -0.81831 -0.44401 -0.8366 -0.44401 -0.7322 " pathEditMode="fixed" rAng="0" ptsTypes="AAAAA">
                                      <p:cBhvr>
                                        <p:cTn id="123" dur="10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800"/>
                            </p:stCondLst>
                            <p:childTnLst>
                              <p:par>
                                <p:cTn id="125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377 -1.03776 C -0.4543 -1.0447 -0.45299 -1.02757 -0.45573 -1.05905 C -0.45677 -1.06669 -0.45807 -1.07595 -0.46015 -1.07063 C -0.4638 -1.06576 -0.46302 -1.02572 -0.46328 -1.00164 C -0.46328 -0.96252 -0.46172 -0.98799 -0.46172 -0.88961 " pathEditMode="fixed" rAng="0" ptsTypes="AAAAA">
                                      <p:cBhvr>
                                        <p:cTn id="126" dur="1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8900"/>
                            </p:stCondLst>
                            <p:childTnLst>
                              <p:par>
                                <p:cTn id="128" presetID="5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222 -0.85627 C -0.45091 -0.891 -0.44271 -1.0322 -0.45886 -1.03938 C -0.4625 -1.04447 -0.47461 -1.01322 -0.47448 -1.00072 " pathEditMode="fixed" rAng="0" ptsTypes="AAA">
                                      <p:cBhvr>
                                        <p:cTn id="129" dur="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9000"/>
                            </p:stCondLst>
                            <p:childTnLst>
                              <p:par>
                                <p:cTn id="131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833 -1.12292 C -0.60404 -1.20602 -0.60638 -1.14283 -0.60235 -1.18241 C -0.59492 -1.21436 -0.58294 -1.19815 -0.58034 -1.1882 C -0.57761 -1.17801 -0.57422 -1.17593 -0.57539 -1.15348 C -0.5763 -1.11736 -0.57617 -1.11968 -0.57682 -1.03403 " pathEditMode="fixed" rAng="0" ptsTypes="AAAAA">
                                      <p:cBhvr>
                                        <p:cTn id="132" dur="1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9100"/>
                            </p:stCondLst>
                            <p:childTnLst>
                              <p:par>
                                <p:cTn id="134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823 -1.09143 C -0.51719 -1.16829 -0.5181 -1.14792 -0.51693 -1.18426 C -0.51485 -1.21389 -0.51433 -1.18565 -0.51342 -1.17639 C -0.51276 -1.16713 -0.51276 -1.13704 -0.51316 -1.1162 C -0.51329 -1.08287 -0.5129 -1.09051 -0.51316 -1.01111 " pathEditMode="fixed" rAng="0" ptsTypes="AAAAA">
                                      <p:cBhvr>
                                        <p:cTn id="135" dur="100" spd="-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9200"/>
                            </p:stCondLst>
                            <p:childTnLst>
                              <p:par>
                                <p:cTn id="137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479 -1.09352 C -0.49375 -1.1706 -0.49206 -1.1581 -0.49609 -1.18495 C -0.50182 -1.2 -0.51185 -1.19861 -0.5138 -1.18727 C -0.51628 -1.17639 -0.51836 -1.13889 -0.51875 -1.11829 C -0.51888 -1.08472 -0.51966 -1.09884 -0.51966 -1.01759 " pathEditMode="fixed" rAng="0" ptsTypes="AAAAA">
                                      <p:cBhvr>
                                        <p:cTn id="138" dur="100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9300"/>
                            </p:stCondLst>
                            <p:childTnLst>
                              <p:par>
                                <p:cTn id="140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43 -1.07893 C -0.45677 -1.11481 -0.45703 -1.10555 -0.46107 -1.1324 C -0.4668 -1.14745 -0.47409 -1.14977 -0.47708 -1.14514 C -0.48229 -1.14097 -0.49479 -1.09514 -0.49505 -1.07453 C -0.49531 -1.04097 -0.49557 -1.05555 -0.49557 -0.97268 " pathEditMode="fixed" rAng="0" ptsTypes="AAAAA">
                                      <p:cBhvr>
                                        <p:cTn id="141" dur="1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9400"/>
                            </p:stCondLst>
                            <p:childTnLst>
                              <p:par>
                                <p:cTn id="143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813 -1.04675 C -0.48034 -1.09143 -0.47852 -1.05671 -0.4819 -1.0905 C -0.48685 -1.10949 -0.50143 -1.10509 -0.50378 -1.0993 C -0.5082 -1.09421 -0.51302 -1.06689 -0.51328 -1.04097 C -0.51341 -0.99907 -0.51341 -1.01736 -0.51341 -0.91296 " pathEditMode="fixed" rAng="0" ptsTypes="AAAAA">
                                      <p:cBhvr>
                                        <p:cTn id="144" dur="100" spd="-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9500"/>
                            </p:stCondLst>
                            <p:childTnLst>
                              <p:par>
                                <p:cTn id="146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2317 -1.21875 C -0.5237 -1.22569 -0.52239 -1.20856 -0.52513 -1.24004 C -0.52617 -1.24768 -0.52747 -1.25694 -0.52955 -1.25162 C -0.5332 -1.24675 -0.53242 -1.20671 -0.53268 -1.18263 C -0.53268 -1.14351 -0.53112 -1.16898 -0.53112 -1.0706 " pathEditMode="fixed" rAng="0" ptsTypes="AAAAA">
                                      <p:cBhvr>
                                        <p:cTn id="147" dur="100" spd="-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600"/>
                            </p:stCondLst>
                            <p:childTnLst>
                              <p:par>
                                <p:cTn id="149" presetID="5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2162 -1.03727 C -0.52031 -1.072 -0.51211 -1.2132 -0.52826 -1.22038 C -0.5319 -1.22547 -0.54401 -1.19422 -0.54388 -1.18172 " pathEditMode="fixed" rAng="0" ptsTypes="AAA">
                                      <p:cBhvr>
                                        <p:cTn id="150" dur="1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9700"/>
                            </p:stCondLst>
                            <p:childTnLst>
                              <p:par>
                                <p:cTn id="152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6641 -1.05512 C -0.66211 -1.13822 -0.66445 -1.07503 -0.66042 -1.11461 C -0.65299 -1.14655 -0.64102 -1.13035 -0.63841 -1.1204 C -0.63568 -1.11021 -0.63229 -1.10813 -0.63346 -1.08567 C -0.63437 -1.04956 -0.63424 -1.05188 -0.6349 -0.96623 " pathEditMode="fixed" rAng="0" ptsTypes="AAAAA">
                                      <p:cBhvr>
                                        <p:cTn id="153" dur="100" spd="-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9800"/>
                            </p:stCondLst>
                            <p:childTnLst>
                              <p:par>
                                <p:cTn id="155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7617 -1.02363 C -0.57513 -1.10049 -0.57604 -1.08011 -0.57487 -1.11646 C -0.57279 -1.14609 -0.57227 -1.11785 -0.57136 -1.10859 C -0.57071 -1.09933 -0.57071 -1.06924 -0.5711 -1.0484 C -0.57123 -1.01507 -0.57084 -1.02271 -0.5711 -0.94331 " pathEditMode="fixed" rAng="0" ptsTypes="AAAAA">
                                      <p:cBhvr>
                                        <p:cTn id="156" dur="1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9900"/>
                            </p:stCondLst>
                            <p:childTnLst>
                              <p:par>
                                <p:cTn id="158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273 -1.02572 C -0.55169 -1.1028 -0.55 -1.0903 -0.55404 -1.11715 C -0.55976 -1.1322 -0.56979 -1.13081 -0.57174 -1.11947 C -0.57422 -1.10859 -0.5763 -1.07109 -0.57669 -1.05049 C -0.57682 -1.01692 -0.5776 -1.03104 -0.5776 -0.94979 " pathEditMode="fixed" rAng="0" ptsTypes="AAAAA">
                                      <p:cBhvr>
                                        <p:cTn id="159" dur="100" spd="-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1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224 -1.01136 C -0.51471 -1.04724 -0.51497 -1.03798 -0.51901 -1.06483 C -0.52474 -1.07988 -0.53203 -1.08219 -0.53502 -1.07756 C -0.54023 -1.0734 -0.55273 -1.02756 -0.55299 -1.00696 C -0.55325 -0.9734 -0.55351 -0.98798 -0.55351 -0.90511 " pathEditMode="fixed" rAng="0" ptsTypes="AAAAA">
                                      <p:cBhvr>
                                        <p:cTn id="162" dur="100" spd="-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100"/>
                            </p:stCondLst>
                            <p:childTnLst>
                              <p:par>
                                <p:cTn id="164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62 -0.97918 C -0.53841 -1.02386 -0.53659 -0.98914 -0.53997 -1.02293 C -0.54492 -1.04191 -0.55951 -1.03752 -0.56185 -1.03173 C -0.56628 -1.02664 -0.57109 -0.99932 -0.57135 -0.9734 C -0.57148 -0.9315 -0.57148 -0.94979 -0.57148 -0.84539 " pathEditMode="fixed" rAng="0" ptsTypes="AAAAA">
                                      <p:cBhvr>
                                        <p:cTn id="165" dur="100" spd="-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200"/>
                            </p:stCondLst>
                            <p:childTnLst>
                              <p:par>
                                <p:cTn id="167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112 -1.15117 C -0.58164 -1.15812 -0.58033 -1.14099 -0.58307 -1.17247 C -0.58411 -1.18011 -0.58541 -1.18937 -0.5875 -1.18404 C -0.59114 -1.17918 -0.59036 -1.13914 -0.59062 -1.11506 C -0.59062 -1.07594 -0.58906 -1.10141 -0.58906 -1.00303 " pathEditMode="fixed" rAng="0" ptsTypes="AAAAA">
                                      <p:cBhvr>
                                        <p:cTn id="168" dur="100" spd="-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300"/>
                            </p:stCondLst>
                            <p:childTnLst>
                              <p:par>
                                <p:cTn id="170" presetID="5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7969 -0.96946 C -0.57838 -1.00418 -0.57018 -1.14539 -0.58633 -1.15256 C -0.58997 -1.15766 -0.60208 -1.12641 -0.60195 -1.11391 " pathEditMode="fixed" rAng="0" ptsTypes="AAA">
                                      <p:cBhvr>
                                        <p:cTn id="171" dur="1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400"/>
                            </p:stCondLst>
                            <p:childTnLst>
                              <p:par>
                                <p:cTn id="173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0156 -0.81482 C -0.69727 -0.89792 -0.69961 -0.83473 -0.69558 -0.87431 C -0.68815 -0.90625 -0.67617 -0.89005 -0.67357 -0.8801 C -0.67084 -0.86991 -0.66745 -0.86783 -0.66862 -0.84537 C -0.66953 -0.80926 -0.6694 -0.81158 -0.67005 -0.72593 " pathEditMode="fixed" rAng="0" ptsTypes="AAAAA">
                                      <p:cBhvr>
                                        <p:cTn id="174" dur="1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6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132 -0.78333 C -0.61028 -0.86019 -0.61119 -0.83981 -0.61002 -0.87616 C -0.60794 -0.90579 -0.60742 -0.87755 -0.60651 -0.86829 C -0.60585 -0.85903 -0.60585 -0.82894 -0.60625 -0.8081 C -0.60638 -0.77477 -0.60599 -0.78241 -0.60625 -0.70301 " pathEditMode="fixed" rAng="0" ptsTypes="AAAAA">
                                      <p:cBhvr>
                                        <p:cTn id="177" dur="100" spd="-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600"/>
                            </p:stCondLst>
                            <p:childTnLst>
                              <p:par>
                                <p:cTn id="179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789 -0.78542 C -0.58685 -0.8625 -0.58516 -0.85 -0.58919 -0.87685 C -0.59492 -0.8919 -0.60495 -0.89051 -0.6069 -0.87917 C -0.60938 -0.86829 -0.61146 -0.83079 -0.61185 -0.81019 C -0.61198 -0.77662 -0.61276 -0.79074 -0.61276 -0.70949 " pathEditMode="fixed" rAng="0" ptsTypes="AAAAA">
                                      <p:cBhvr>
                                        <p:cTn id="180" dur="100" spd="-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0700"/>
                            </p:stCondLst>
                            <p:childTnLst>
                              <p:par>
                                <p:cTn id="182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74 -0.77083 C -0.54987 -0.80671 -0.55013 -0.79745 -0.55417 -0.8243 C -0.5599 -0.83935 -0.56719 -0.84166 -0.57018 -0.83703 C -0.57539 -0.83287 -0.58789 -0.78703 -0.58815 -0.76643 C -0.58841 -0.73287 -0.58867 -0.74745 -0.58867 -0.66458 " pathEditMode="fixed" rAng="0" ptsTypes="AAAAA">
                                      <p:cBhvr>
                                        <p:cTn id="183" dur="100" spd="-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800"/>
                            </p:stCondLst>
                            <p:childTnLst>
                              <p:par>
                                <p:cTn id="185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7136 -0.73889 C -0.57357 -0.78357 -0.57175 -0.74885 -0.57513 -0.78264 C -0.58008 -0.80162 -0.59466 -0.79723 -0.59701 -0.79144 C -0.60143 -0.78635 -0.60625 -0.75903 -0.60651 -0.73311 C -0.60664 -0.69121 -0.60664 -0.7095 -0.60664 -0.6051 " pathEditMode="fixed" rAng="0" ptsTypes="AAAAA">
                                      <p:cBhvr>
                                        <p:cTn id="186" dur="100" spd="-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0900"/>
                            </p:stCondLst>
                            <p:childTnLst>
                              <p:par>
                                <p:cTn id="188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627 -0.91064 C -0.6168 -0.91759 -0.61549 -0.90046 -0.61823 -0.93194 C -0.61927 -0.93958 -0.62057 -0.94884 -0.62265 -0.94351 C -0.6263 -0.93865 -0.62552 -0.89861 -0.62578 -0.87453 C -0.62578 -0.83541 -0.62422 -0.86088 -0.62422 -0.76296 " pathEditMode="fixed" rAng="0" ptsTypes="AAAAA">
                                      <p:cBhvr>
                                        <p:cTn id="189" dur="100" spd="-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1" presetID="5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485 -0.72916 C -0.61354 -0.76388 -0.60534 -0.90509 -0.62149 -0.91226 C -0.62513 -0.91736 -0.63724 -0.88611 -0.63711 -0.87361 " pathEditMode="fixed" rAng="0" ptsTypes="AAA">
                                      <p:cBhvr>
                                        <p:cTn id="192" dur="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1100"/>
                            </p:stCondLst>
                            <p:childTnLst>
                              <p:par>
                                <p:cTn id="194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0157 -0.60532 C -0.69727 -0.68842 -0.69961 -0.62523 -0.69558 -0.66481 C -0.68815 -0.69676 -0.67617 -0.68032 -0.67357 -0.67129 C -0.67084 -0.66041 -0.66745 -0.65833 -0.66862 -0.63588 C -0.66953 -0.59977 -0.6694 -0.60208 -0.67006 -0.51643 " pathEditMode="fixed" rAng="0" ptsTypes="AAAAA">
                                      <p:cBhvr>
                                        <p:cTn id="195" dur="100" spd="-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1200"/>
                            </p:stCondLst>
                            <p:childTnLst>
                              <p:par>
                                <p:cTn id="197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132 -0.57385 C -0.61028 -0.65093 -0.61119 -0.63033 -0.61002 -0.66667 C -0.60794 -0.6963 -0.60742 -0.66806 -0.60651 -0.6588 C -0.60586 -0.64954 -0.60586 -0.61945 -0.60625 -0.59862 C -0.60638 -0.56528 -0.60599 -0.57292 -0.60625 -0.49352 " pathEditMode="fixed" rAng="0" ptsTypes="AAAAA">
                                      <p:cBhvr>
                                        <p:cTn id="198" dur="100" spd="-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1300"/>
                            </p:stCondLst>
                            <p:childTnLst>
                              <p:par>
                                <p:cTn id="200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789 -0.57639 C -0.58685 -0.65301 -0.58516 -0.64051 -0.5892 -0.66737 C -0.59492 -0.68241 -0.60495 -0.68102 -0.6069 -0.66968 C -0.60938 -0.6588 -0.61146 -0.62199 -0.61185 -0.6007 C -0.61198 -0.56713 -0.61276 -0.58218 -0.61276 -0.5 " pathEditMode="fixed" rAng="0" ptsTypes="AAAAA">
                                      <p:cBhvr>
                                        <p:cTn id="201" dur="100" spd="-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-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1400"/>
                            </p:stCondLst>
                            <p:childTnLst>
                              <p:par>
                                <p:cTn id="203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74 -0.56134 C -0.54987 -0.59769 -0.55013 -0.58796 -0.55417 -0.61551 C -0.5599 -0.62986 -0.56719 -0.63195 -0.57018 -0.62778 C -0.57539 -0.62384 -0.58789 -0.57847 -0.58815 -0.55695 C -0.58841 -0.52384 -0.58867 -0.5382 -0.58867 -0.45556 " pathEditMode="fixed" rAng="0" ptsTypes="AAAAA">
                                      <p:cBhvr>
                                        <p:cTn id="204" dur="100" spd="-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1500"/>
                            </p:stCondLst>
                            <p:childTnLst>
                              <p:par>
                                <p:cTn id="206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7136 -0.52917 C -0.57357 -0.57384 -0.57175 -0.53958 -0.57513 -0.57315 C -0.58008 -0.5919 -0.59466 -0.5875 -0.59701 -0.58171 C -0.60144 -0.57662 -0.60625 -0.54954 -0.60651 -0.52338 C -0.60664 -0.48148 -0.60664 -0.49977 -0.60664 -0.39537 " pathEditMode="fixed" rAng="0" ptsTypes="AAAAA">
                                      <p:cBhvr>
                                        <p:cTn id="207" dur="100" spd="-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1600"/>
                            </p:stCondLst>
                            <p:childTnLst>
                              <p:par>
                                <p:cTn id="209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628 -0.70116 C -0.6168 -0.7081 -0.61549 -0.69097 -0.61823 -0.72245 C -0.61927 -0.73009 -0.62057 -0.73935 -0.62266 -0.73403 C -0.6263 -0.72917 -0.62552 -0.68912 -0.62578 -0.66505 C -0.62578 -0.62593 -0.62422 -0.65139 -0.62422 -0.55347 " pathEditMode="fixed" rAng="0" ptsTypes="AAAAA">
                                      <p:cBhvr>
                                        <p:cTn id="210" dur="100" spd="-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700"/>
                            </p:stCondLst>
                            <p:childTnLst>
                              <p:par>
                                <p:cTn id="212" presetID="5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485 -0.51968 C -0.61354 -0.5544 -0.60534 -0.6956 -0.62149 -0.70278 C -0.62513 -0.70787 -0.63724 -0.67662 -0.63711 -0.66412 " pathEditMode="fixed" rAng="0" ptsTypes="AAA">
                                      <p:cBhvr>
                                        <p:cTn id="213" dur="1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1800"/>
                            </p:stCondLst>
                            <p:childTnLst>
                              <p:par>
                                <p:cTn id="215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1368 -0.43194 C -0.70938 -0.51505 -0.71172 -0.45185 -0.70769 -0.49143 C -0.70026 -0.52338 -0.68828 -0.50694 -0.68568 -0.49768 C -0.68295 -0.48704 -0.67956 -0.48495 -0.68073 -0.4625 C -0.68164 -0.42639 -0.68151 -0.4287 -0.68217 -0.34305 " pathEditMode="fixed" rAng="0" ptsTypes="AAAAA">
                                      <p:cBhvr>
                                        <p:cTn id="216" dur="100" spd="-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1900"/>
                            </p:stCondLst>
                            <p:childTnLst>
                              <p:par>
                                <p:cTn id="218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343 -0.40046 C -0.62239 -0.47754 -0.6233 -0.45694 -0.62213 -0.49328 C -0.62005 -0.52291 -0.61953 -0.49467 -0.61862 -0.48541 C -0.61797 -0.47615 -0.61797 -0.44606 -0.61836 -0.42523 C -0.61849 -0.39189 -0.6181 -0.39953 -0.61836 -0.32013 " pathEditMode="fixed" rAng="0" ptsTypes="AAAAA">
                                      <p:cBhvr>
                                        <p:cTn id="219" dur="100" spd="-10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21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 -0.403 C -0.59896 -0.47962 -0.59727 -0.46712 -0.60131 -0.49398 C -0.60703 -0.50902 -0.61706 -0.50763 -0.61901 -0.49629 C -0.62149 -0.48541 -0.62357 -0.44861 -0.62396 -0.42731 C -0.62409 -0.39375 -0.62487 -0.40879 -0.62487 -0.32662 " pathEditMode="fixed" rAng="0" ptsTypes="AAAAA">
                                      <p:cBhvr>
                                        <p:cTn id="222" dur="100" spd="-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-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2100"/>
                            </p:stCondLst>
                            <p:childTnLst>
                              <p:par>
                                <p:cTn id="224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951 -0.38797 C -0.56198 -0.42454 -0.56224 -0.41459 -0.56628 -0.4419 C -0.57201 -0.45648 -0.5793 -0.45857 -0.58229 -0.4544 C -0.5875 -0.45 -0.6 -0.4051 -0.60026 -0.3838 C -0.60052 -0.35047 -0.60078 -0.36505 -0.60078 -0.28241 " pathEditMode="fixed" rAng="0" ptsTypes="AAAAA">
                                      <p:cBhvr>
                                        <p:cTn id="225" dur="100" spd="-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2200"/>
                            </p:stCondLst>
                            <p:childTnLst>
                              <p:par>
                                <p:cTn id="227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334 -0.35556 C -0.58555 -0.40069 -0.58373 -0.36643 -0.58711 -0.4 C -0.59206 -0.41875 -0.60664 -0.41435 -0.60899 -0.40856 C -0.61342 -0.40347 -0.61823 -0.37616 -0.61849 -0.35023 C -0.61862 -0.30833 -0.61862 -0.32662 -0.61862 -0.22222 " pathEditMode="fixed" rAng="0" ptsTypes="AAAAA">
                                      <p:cBhvr>
                                        <p:cTn id="228" dur="100" spd="-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2300"/>
                            </p:stCondLst>
                            <p:childTnLst>
                              <p:par>
                                <p:cTn id="230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839 -0.52801 C -0.62891 -0.53449 -0.6276 -0.51736 -0.63034 -0.54931 C -0.63138 -0.55694 -0.63268 -0.5662 -0.63477 -0.56065 C -0.63841 -0.55602 -0.63763 -0.51597 -0.63789 -0.4919 C -0.63789 -0.45278 -0.63633 -0.47824 -0.63633 -0.38032 " pathEditMode="fixed" rAng="0" ptsTypes="AAAAA">
                                      <p:cBhvr>
                                        <p:cTn id="231" dur="100" spd="-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2400"/>
                            </p:stCondLst>
                            <p:childTnLst>
                              <p:par>
                                <p:cTn id="233" presetID="5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683 -0.3463 C -0.62552 -0.38102 -0.61732 -0.52222 -0.63347 -0.5294 C -0.63711 -0.53449 -0.64922 -0.50301 -0.64909 -0.49074 " pathEditMode="fixed" rAng="0" ptsTypes="AAA">
                                      <p:cBhvr>
                                        <p:cTn id="234" dur="1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2">
                <a:tint val="80000"/>
                <a:satMod val="300000"/>
              </a:schemeClr>
            </a:gs>
            <a:gs pos="5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247752" y="72008"/>
            <a:ext cx="8611582" cy="1052736"/>
            <a:chOff x="247752" y="72008"/>
            <a:chExt cx="8611582" cy="1052736"/>
          </a:xfrm>
        </p:grpSpPr>
        <p:pic>
          <p:nvPicPr>
            <p:cNvPr id="17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kern="0">
                  <a:solidFill>
                    <a:srgbClr val="FFFF00"/>
                  </a:solidFill>
                </a:rPr>
                <a:t>LIFE13 ENV/IT/000461 – EVERGREEN </a:t>
              </a:r>
            </a:p>
            <a:p>
              <a:pPr algn="ctr"/>
              <a:r>
                <a:rPr lang="en-US" sz="1200" b="1" kern="0">
                  <a:solidFill>
                    <a:srgbClr val="FFFF00"/>
                  </a:solidFill>
                </a:rPr>
                <a:t>Monitoring visit and 6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r>
                <a:rPr lang="en-US" sz="1200" b="1" kern="0">
                  <a:solidFill>
                    <a:srgbClr val="FFFF00"/>
                  </a:solidFill>
                </a:rPr>
                <a:t> month Meeting – 2015, April 28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endParaRPr lang="it-IT" sz="1200" b="1" kern="0" baseline="30000">
                <a:solidFill>
                  <a:srgbClr val="FFFF00"/>
                </a:solidFill>
              </a:endParaRPr>
            </a:p>
            <a:p>
              <a:pPr algn="ctr"/>
              <a:r>
                <a:rPr lang="it-IT" sz="1200" b="1" kern="0">
                  <a:solidFill>
                    <a:prstClr val="white"/>
                  </a:solidFill>
                </a:rPr>
                <a:t>DISPAA, University of Florence</a:t>
              </a:r>
              <a:endParaRPr lang="it-IT" sz="1200" kern="0">
                <a:solidFill>
                  <a:prstClr val="white"/>
                </a:solidFill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  <p:sp>
        <p:nvSpPr>
          <p:cNvPr id="12" name="Rettangolo 11"/>
          <p:cNvSpPr/>
          <p:nvPr/>
        </p:nvSpPr>
        <p:spPr>
          <a:xfrm>
            <a:off x="0" y="1271662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3600" smtClean="0">
                <a:solidFill>
                  <a:srgbClr val="FFFF00"/>
                </a:solidFill>
                <a:ea typeface="+mj-ea"/>
                <a:cs typeface="+mj-cs"/>
              </a:rPr>
              <a:t>Action B3</a:t>
            </a:r>
            <a:endParaRPr lang="it-IT" sz="4400" smtClean="0">
              <a:solidFill>
                <a:srgbClr val="FFFF00"/>
              </a:solidFill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it-IT" sz="2000" b="1" smtClean="0">
                <a:solidFill>
                  <a:srgbClr val="FFFF00"/>
                </a:solidFill>
                <a:ea typeface="+mj-ea"/>
                <a:cs typeface="+mj-cs"/>
              </a:rPr>
              <a:t>1</a:t>
            </a:r>
            <a:r>
              <a:rPr lang="it-IT" sz="2000" b="1" baseline="30000" smtClean="0">
                <a:solidFill>
                  <a:srgbClr val="FFFF00"/>
                </a:solidFill>
                <a:ea typeface="+mj-ea"/>
                <a:cs typeface="+mj-cs"/>
              </a:rPr>
              <a:t>st</a:t>
            </a:r>
            <a:r>
              <a:rPr lang="it-IT" sz="2000" b="1" smtClean="0">
                <a:solidFill>
                  <a:srgbClr val="FFFF00"/>
                </a:solidFill>
                <a:ea typeface="+mj-ea"/>
                <a:cs typeface="+mj-cs"/>
              </a:rPr>
              <a:t> January 2015 - 3</a:t>
            </a:r>
            <a:r>
              <a:rPr lang="it-IT" sz="2000" b="1" smtClean="0">
                <a:solidFill>
                  <a:srgbClr val="FFFF00"/>
                </a:solidFill>
              </a:rPr>
              <a:t>1</a:t>
            </a:r>
            <a:r>
              <a:rPr lang="it-IT" sz="2000" b="1" baseline="30000" smtClean="0">
                <a:solidFill>
                  <a:srgbClr val="FFFF00"/>
                </a:solidFill>
              </a:rPr>
              <a:t>st</a:t>
            </a:r>
            <a:r>
              <a:rPr lang="it-IT" sz="2000" b="1" smtClean="0">
                <a:solidFill>
                  <a:srgbClr val="FFFF00"/>
                </a:solidFill>
              </a:rPr>
              <a:t> December 2015</a:t>
            </a:r>
            <a:r>
              <a:rPr lang="it-IT" sz="2000" b="1" smtClean="0">
                <a:solidFill>
                  <a:srgbClr val="FFFF00"/>
                </a:solidFill>
                <a:ea typeface="+mj-ea"/>
                <a:cs typeface="+mj-cs"/>
              </a:rPr>
              <a:t>  </a:t>
            </a:r>
            <a:endParaRPr lang="it-IT" sz="2000" b="1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305533"/>
            <a:ext cx="5904656" cy="4435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08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2">
                <a:tint val="80000"/>
                <a:satMod val="300000"/>
              </a:schemeClr>
            </a:gs>
            <a:gs pos="5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247752" y="72008"/>
            <a:ext cx="8611582" cy="1052736"/>
            <a:chOff x="247752" y="72008"/>
            <a:chExt cx="8611582" cy="1052736"/>
          </a:xfrm>
        </p:grpSpPr>
        <p:pic>
          <p:nvPicPr>
            <p:cNvPr id="17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kern="0">
                  <a:solidFill>
                    <a:srgbClr val="FFFF00"/>
                  </a:solidFill>
                </a:rPr>
                <a:t>LIFE13 ENV/IT/000461 – EVERGREEN </a:t>
              </a:r>
            </a:p>
            <a:p>
              <a:pPr algn="ctr"/>
              <a:r>
                <a:rPr lang="en-US" sz="1200" b="1" kern="0">
                  <a:solidFill>
                    <a:srgbClr val="FFFF00"/>
                  </a:solidFill>
                </a:rPr>
                <a:t>Monitoring visit and 6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r>
                <a:rPr lang="en-US" sz="1200" b="1" kern="0">
                  <a:solidFill>
                    <a:srgbClr val="FFFF00"/>
                  </a:solidFill>
                </a:rPr>
                <a:t> month Meeting – 2015, April 28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endParaRPr lang="it-IT" sz="1200" b="1" kern="0" baseline="30000">
                <a:solidFill>
                  <a:srgbClr val="FFFF00"/>
                </a:solidFill>
              </a:endParaRPr>
            </a:p>
            <a:p>
              <a:pPr algn="ctr"/>
              <a:r>
                <a:rPr lang="it-IT" sz="1200" b="1" kern="0">
                  <a:solidFill>
                    <a:prstClr val="white"/>
                  </a:solidFill>
                </a:rPr>
                <a:t>DISPAA, University of Florence</a:t>
              </a:r>
              <a:endParaRPr lang="it-IT" sz="1200" kern="0">
                <a:solidFill>
                  <a:prstClr val="white"/>
                </a:solidFill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  <p:sp>
        <p:nvSpPr>
          <p:cNvPr id="12" name="Rettangolo 11"/>
          <p:cNvSpPr/>
          <p:nvPr/>
        </p:nvSpPr>
        <p:spPr>
          <a:xfrm>
            <a:off x="0" y="1271662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3600" smtClean="0">
                <a:solidFill>
                  <a:srgbClr val="FFFF00"/>
                </a:solidFill>
                <a:ea typeface="+mj-ea"/>
                <a:cs typeface="+mj-cs"/>
              </a:rPr>
              <a:t>Action B3</a:t>
            </a:r>
            <a:endParaRPr lang="it-IT" sz="4400" smtClean="0">
              <a:solidFill>
                <a:srgbClr val="FFFF00"/>
              </a:solidFill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it-IT" sz="2000" b="1" smtClean="0">
                <a:solidFill>
                  <a:srgbClr val="FFFF00"/>
                </a:solidFill>
                <a:ea typeface="+mj-ea"/>
                <a:cs typeface="+mj-cs"/>
              </a:rPr>
              <a:t>1</a:t>
            </a:r>
            <a:r>
              <a:rPr lang="it-IT" sz="2000" b="1" baseline="30000" smtClean="0">
                <a:solidFill>
                  <a:srgbClr val="FFFF00"/>
                </a:solidFill>
                <a:ea typeface="+mj-ea"/>
                <a:cs typeface="+mj-cs"/>
              </a:rPr>
              <a:t>st</a:t>
            </a:r>
            <a:r>
              <a:rPr lang="it-IT" sz="2000" b="1" smtClean="0">
                <a:solidFill>
                  <a:srgbClr val="FFFF00"/>
                </a:solidFill>
                <a:ea typeface="+mj-ea"/>
                <a:cs typeface="+mj-cs"/>
              </a:rPr>
              <a:t> January 2015 - 3</a:t>
            </a:r>
            <a:r>
              <a:rPr lang="it-IT" sz="2000" b="1" smtClean="0">
                <a:solidFill>
                  <a:srgbClr val="FFFF00"/>
                </a:solidFill>
              </a:rPr>
              <a:t>1</a:t>
            </a:r>
            <a:r>
              <a:rPr lang="it-IT" sz="2000" b="1" baseline="30000" smtClean="0">
                <a:solidFill>
                  <a:srgbClr val="FFFF00"/>
                </a:solidFill>
              </a:rPr>
              <a:t>st</a:t>
            </a:r>
            <a:r>
              <a:rPr lang="it-IT" sz="2000" b="1" smtClean="0">
                <a:solidFill>
                  <a:srgbClr val="FFFF00"/>
                </a:solidFill>
              </a:rPr>
              <a:t> December 2015</a:t>
            </a:r>
            <a:r>
              <a:rPr lang="it-IT" sz="2000" b="1" smtClean="0">
                <a:solidFill>
                  <a:srgbClr val="FFFF00"/>
                </a:solidFill>
                <a:ea typeface="+mj-ea"/>
                <a:cs typeface="+mj-cs"/>
              </a:rPr>
              <a:t>  </a:t>
            </a:r>
            <a:endParaRPr lang="it-IT" sz="2000" b="1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376" y="2276872"/>
            <a:ext cx="5919978" cy="4447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226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2">
                <a:tint val="80000"/>
                <a:satMod val="300000"/>
              </a:schemeClr>
            </a:gs>
            <a:gs pos="5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247752" y="72008"/>
            <a:ext cx="8611582" cy="1052736"/>
            <a:chOff x="247752" y="72008"/>
            <a:chExt cx="8611582" cy="1052736"/>
          </a:xfrm>
        </p:grpSpPr>
        <p:pic>
          <p:nvPicPr>
            <p:cNvPr id="17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kern="0">
                  <a:solidFill>
                    <a:srgbClr val="FFFF00"/>
                  </a:solidFill>
                </a:rPr>
                <a:t>LIFE13 ENV/IT/000461 – EVERGREEN </a:t>
              </a:r>
            </a:p>
            <a:p>
              <a:pPr algn="ctr"/>
              <a:r>
                <a:rPr lang="en-US" sz="1200" b="1" kern="0">
                  <a:solidFill>
                    <a:srgbClr val="FFFF00"/>
                  </a:solidFill>
                </a:rPr>
                <a:t>Monitoring visit and 6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r>
                <a:rPr lang="en-US" sz="1200" b="1" kern="0">
                  <a:solidFill>
                    <a:srgbClr val="FFFF00"/>
                  </a:solidFill>
                </a:rPr>
                <a:t> month Meeting – 2015, April 28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endParaRPr lang="it-IT" sz="1200" b="1" kern="0" baseline="30000">
                <a:solidFill>
                  <a:srgbClr val="FFFF00"/>
                </a:solidFill>
              </a:endParaRPr>
            </a:p>
            <a:p>
              <a:pPr algn="ctr"/>
              <a:r>
                <a:rPr lang="it-IT" sz="1200" b="1" kern="0">
                  <a:solidFill>
                    <a:prstClr val="white"/>
                  </a:solidFill>
                </a:rPr>
                <a:t>DISPAA, University of Florence</a:t>
              </a:r>
              <a:endParaRPr lang="it-IT" sz="1200" kern="0">
                <a:solidFill>
                  <a:prstClr val="white"/>
                </a:solidFill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20" y="2420888"/>
            <a:ext cx="7176067" cy="43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ttangolo 11"/>
          <p:cNvSpPr/>
          <p:nvPr/>
        </p:nvSpPr>
        <p:spPr>
          <a:xfrm>
            <a:off x="0" y="1271662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3600" smtClean="0">
                <a:solidFill>
                  <a:srgbClr val="FFFF00"/>
                </a:solidFill>
                <a:ea typeface="+mj-ea"/>
                <a:cs typeface="+mj-cs"/>
              </a:rPr>
              <a:t>Action B3</a:t>
            </a:r>
            <a:endParaRPr lang="it-IT" sz="4400" smtClean="0">
              <a:solidFill>
                <a:srgbClr val="FFFF00"/>
              </a:solidFill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it-IT" sz="2000" b="1" smtClean="0">
                <a:solidFill>
                  <a:srgbClr val="FFFF00"/>
                </a:solidFill>
                <a:ea typeface="+mj-ea"/>
                <a:cs typeface="+mj-cs"/>
              </a:rPr>
              <a:t>1</a:t>
            </a:r>
            <a:r>
              <a:rPr lang="it-IT" sz="2000" b="1" baseline="30000" smtClean="0">
                <a:solidFill>
                  <a:srgbClr val="FFFF00"/>
                </a:solidFill>
                <a:ea typeface="+mj-ea"/>
                <a:cs typeface="+mj-cs"/>
              </a:rPr>
              <a:t>st</a:t>
            </a:r>
            <a:r>
              <a:rPr lang="it-IT" sz="2000" b="1" smtClean="0">
                <a:solidFill>
                  <a:srgbClr val="FFFF00"/>
                </a:solidFill>
                <a:ea typeface="+mj-ea"/>
                <a:cs typeface="+mj-cs"/>
              </a:rPr>
              <a:t> January 2015 - 3</a:t>
            </a:r>
            <a:r>
              <a:rPr lang="it-IT" sz="2000" b="1" smtClean="0">
                <a:solidFill>
                  <a:srgbClr val="FFFF00"/>
                </a:solidFill>
              </a:rPr>
              <a:t>1</a:t>
            </a:r>
            <a:r>
              <a:rPr lang="it-IT" sz="2000" b="1" baseline="30000" smtClean="0">
                <a:solidFill>
                  <a:srgbClr val="FFFF00"/>
                </a:solidFill>
              </a:rPr>
              <a:t>st</a:t>
            </a:r>
            <a:r>
              <a:rPr lang="it-IT" sz="2000" b="1" smtClean="0">
                <a:solidFill>
                  <a:srgbClr val="FFFF00"/>
                </a:solidFill>
              </a:rPr>
              <a:t> December 2015</a:t>
            </a:r>
            <a:r>
              <a:rPr lang="it-IT" sz="2000" b="1" smtClean="0">
                <a:solidFill>
                  <a:srgbClr val="FFFF00"/>
                </a:solidFill>
                <a:ea typeface="+mj-ea"/>
                <a:cs typeface="+mj-cs"/>
              </a:rPr>
              <a:t>  </a:t>
            </a:r>
            <a:endParaRPr lang="it-IT" sz="2000" b="1" dirty="0">
              <a:solidFill>
                <a:srgbClr val="FFFF00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358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2">
                <a:tint val="80000"/>
                <a:satMod val="300000"/>
              </a:schemeClr>
            </a:gs>
            <a:gs pos="5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247752" y="72008"/>
            <a:ext cx="8611582" cy="1052736"/>
            <a:chOff x="247752" y="72008"/>
            <a:chExt cx="8611582" cy="1052736"/>
          </a:xfrm>
        </p:grpSpPr>
        <p:pic>
          <p:nvPicPr>
            <p:cNvPr id="17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kern="0">
                  <a:solidFill>
                    <a:srgbClr val="FFFF00"/>
                  </a:solidFill>
                </a:rPr>
                <a:t>LIFE13 ENV/IT/000461 – EVERGREEN </a:t>
              </a:r>
            </a:p>
            <a:p>
              <a:pPr algn="ctr"/>
              <a:r>
                <a:rPr lang="en-US" sz="1200" b="1" kern="0">
                  <a:solidFill>
                    <a:srgbClr val="FFFF00"/>
                  </a:solidFill>
                </a:rPr>
                <a:t>Monitoring visit and 6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r>
                <a:rPr lang="en-US" sz="1200" b="1" kern="0">
                  <a:solidFill>
                    <a:srgbClr val="FFFF00"/>
                  </a:solidFill>
                </a:rPr>
                <a:t> month Meeting – 2015, April 28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endParaRPr lang="it-IT" sz="1200" b="1" kern="0" baseline="30000">
                <a:solidFill>
                  <a:srgbClr val="FFFF00"/>
                </a:solidFill>
              </a:endParaRPr>
            </a:p>
            <a:p>
              <a:pPr algn="ctr"/>
              <a:r>
                <a:rPr lang="it-IT" sz="1200" b="1" kern="0">
                  <a:solidFill>
                    <a:prstClr val="white"/>
                  </a:solidFill>
                </a:rPr>
                <a:t>DISPAA, University of Florence</a:t>
              </a:r>
              <a:endParaRPr lang="it-IT" sz="1200" kern="0">
                <a:solidFill>
                  <a:prstClr val="white"/>
                </a:solidFill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  <p:sp>
        <p:nvSpPr>
          <p:cNvPr id="12" name="Rettangolo 11"/>
          <p:cNvSpPr/>
          <p:nvPr/>
        </p:nvSpPr>
        <p:spPr>
          <a:xfrm>
            <a:off x="0" y="1271662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3600" smtClean="0">
                <a:solidFill>
                  <a:srgbClr val="FFFF00"/>
                </a:solidFill>
                <a:ea typeface="+mj-ea"/>
                <a:cs typeface="+mj-cs"/>
              </a:rPr>
              <a:t>Action B3</a:t>
            </a:r>
            <a:endParaRPr lang="it-IT" sz="4400" smtClean="0">
              <a:solidFill>
                <a:srgbClr val="FFFF00"/>
              </a:solidFill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it-IT" sz="2000" b="1" smtClean="0">
                <a:solidFill>
                  <a:srgbClr val="FFFF00"/>
                </a:solidFill>
                <a:ea typeface="+mj-ea"/>
                <a:cs typeface="+mj-cs"/>
              </a:rPr>
              <a:t>1</a:t>
            </a:r>
            <a:r>
              <a:rPr lang="it-IT" sz="2000" b="1" baseline="30000" smtClean="0">
                <a:solidFill>
                  <a:srgbClr val="FFFF00"/>
                </a:solidFill>
                <a:ea typeface="+mj-ea"/>
                <a:cs typeface="+mj-cs"/>
              </a:rPr>
              <a:t>st</a:t>
            </a:r>
            <a:r>
              <a:rPr lang="it-IT" sz="2000" b="1" smtClean="0">
                <a:solidFill>
                  <a:srgbClr val="FFFF00"/>
                </a:solidFill>
                <a:ea typeface="+mj-ea"/>
                <a:cs typeface="+mj-cs"/>
              </a:rPr>
              <a:t> January 2015 - 3</a:t>
            </a:r>
            <a:r>
              <a:rPr lang="it-IT" sz="2000" b="1" smtClean="0">
                <a:solidFill>
                  <a:srgbClr val="FFFF00"/>
                </a:solidFill>
              </a:rPr>
              <a:t>1</a:t>
            </a:r>
            <a:r>
              <a:rPr lang="it-IT" sz="2000" b="1" baseline="30000" smtClean="0">
                <a:solidFill>
                  <a:srgbClr val="FFFF00"/>
                </a:solidFill>
              </a:rPr>
              <a:t>st</a:t>
            </a:r>
            <a:r>
              <a:rPr lang="it-IT" sz="2000" b="1" smtClean="0">
                <a:solidFill>
                  <a:srgbClr val="FFFF00"/>
                </a:solidFill>
              </a:rPr>
              <a:t> December 2015</a:t>
            </a:r>
            <a:r>
              <a:rPr lang="it-IT" sz="2000" b="1" smtClean="0">
                <a:solidFill>
                  <a:srgbClr val="FFFF00"/>
                </a:solidFill>
                <a:ea typeface="+mj-ea"/>
                <a:cs typeface="+mj-cs"/>
              </a:rPr>
              <a:t>  </a:t>
            </a:r>
            <a:endParaRPr lang="it-IT" sz="2000" b="1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564904"/>
            <a:ext cx="7158271" cy="3836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452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tefania\Desktop\LIFE\LIFE2013_EVERGREEN_abinitio\1_LIFE13_EVERGREEN_totale\dissemination_EVERGREEN\23_24ott14_AFTER_EVER_ECRF_kickoffEVER_\20141023_1527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0" y="1719381"/>
            <a:ext cx="8927976" cy="502198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0648"/>
            <a:ext cx="606742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283" y="116632"/>
            <a:ext cx="1399213" cy="1237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C:\Users\stefania\Desktop\LIFE\LIFE2013_EVERGREEN_abinitio\1_LIFE13_EVERGREEN_totale\loghi_vari_EVERGREEN\EVERGREEN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7" y="400417"/>
            <a:ext cx="1266766" cy="83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08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2">
                <a:tint val="80000"/>
                <a:satMod val="300000"/>
              </a:schemeClr>
            </a:gs>
            <a:gs pos="5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247752" y="72008"/>
            <a:ext cx="8611582" cy="1052736"/>
            <a:chOff x="247752" y="72008"/>
            <a:chExt cx="8611582" cy="1052736"/>
          </a:xfrm>
        </p:grpSpPr>
        <p:pic>
          <p:nvPicPr>
            <p:cNvPr id="17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kern="0">
                  <a:solidFill>
                    <a:srgbClr val="FFFF00"/>
                  </a:solidFill>
                </a:rPr>
                <a:t>LIFE13 ENV/IT/000461 – EVERGREEN </a:t>
              </a:r>
            </a:p>
            <a:p>
              <a:pPr algn="ctr"/>
              <a:r>
                <a:rPr lang="en-US" sz="1200" b="1" kern="0">
                  <a:solidFill>
                    <a:srgbClr val="FFFF00"/>
                  </a:solidFill>
                </a:rPr>
                <a:t>Monitoring visit and 6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r>
                <a:rPr lang="en-US" sz="1200" b="1" kern="0">
                  <a:solidFill>
                    <a:srgbClr val="FFFF00"/>
                  </a:solidFill>
                </a:rPr>
                <a:t> month Meeting – 2015, April 28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endParaRPr lang="it-IT" sz="1200" b="1" kern="0" baseline="30000">
                <a:solidFill>
                  <a:srgbClr val="FFFF00"/>
                </a:solidFill>
              </a:endParaRPr>
            </a:p>
            <a:p>
              <a:pPr algn="ctr"/>
              <a:r>
                <a:rPr lang="it-IT" sz="1200" b="1" kern="0">
                  <a:solidFill>
                    <a:prstClr val="white"/>
                  </a:solidFill>
                </a:rPr>
                <a:t>DISPAA, University of Florence</a:t>
              </a:r>
              <a:endParaRPr lang="it-IT" sz="1200" kern="0">
                <a:solidFill>
                  <a:prstClr val="white"/>
                </a:solidFill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  <p:sp>
        <p:nvSpPr>
          <p:cNvPr id="12" name="Rettangolo 11"/>
          <p:cNvSpPr/>
          <p:nvPr/>
        </p:nvSpPr>
        <p:spPr>
          <a:xfrm>
            <a:off x="0" y="1271662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3600" smtClean="0">
                <a:solidFill>
                  <a:srgbClr val="FFFF00"/>
                </a:solidFill>
                <a:ea typeface="+mj-ea"/>
                <a:cs typeface="+mj-cs"/>
              </a:rPr>
              <a:t>Action B3</a:t>
            </a:r>
            <a:endParaRPr lang="it-IT" sz="4400" smtClean="0">
              <a:solidFill>
                <a:srgbClr val="FFFF00"/>
              </a:solidFill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it-IT" sz="2000" b="1" smtClean="0">
                <a:solidFill>
                  <a:srgbClr val="FFFF00"/>
                </a:solidFill>
                <a:ea typeface="+mj-ea"/>
                <a:cs typeface="+mj-cs"/>
              </a:rPr>
              <a:t>1</a:t>
            </a:r>
            <a:r>
              <a:rPr lang="it-IT" sz="2000" b="1" baseline="30000" smtClean="0">
                <a:solidFill>
                  <a:srgbClr val="FFFF00"/>
                </a:solidFill>
                <a:ea typeface="+mj-ea"/>
                <a:cs typeface="+mj-cs"/>
              </a:rPr>
              <a:t>st</a:t>
            </a:r>
            <a:r>
              <a:rPr lang="it-IT" sz="2000" b="1" smtClean="0">
                <a:solidFill>
                  <a:srgbClr val="FFFF00"/>
                </a:solidFill>
                <a:ea typeface="+mj-ea"/>
                <a:cs typeface="+mj-cs"/>
              </a:rPr>
              <a:t> January 2015 - 3</a:t>
            </a:r>
            <a:r>
              <a:rPr lang="it-IT" sz="2000" b="1" smtClean="0">
                <a:solidFill>
                  <a:srgbClr val="FFFF00"/>
                </a:solidFill>
              </a:rPr>
              <a:t>1</a:t>
            </a:r>
            <a:r>
              <a:rPr lang="it-IT" sz="2000" b="1" baseline="30000" smtClean="0">
                <a:solidFill>
                  <a:srgbClr val="FFFF00"/>
                </a:solidFill>
              </a:rPr>
              <a:t>st</a:t>
            </a:r>
            <a:r>
              <a:rPr lang="it-IT" sz="2000" b="1" smtClean="0">
                <a:solidFill>
                  <a:srgbClr val="FFFF00"/>
                </a:solidFill>
              </a:rPr>
              <a:t> December 2015</a:t>
            </a:r>
            <a:r>
              <a:rPr lang="it-IT" sz="2000" b="1" smtClean="0">
                <a:solidFill>
                  <a:srgbClr val="FFFF00"/>
                </a:solidFill>
                <a:ea typeface="+mj-ea"/>
                <a:cs typeface="+mj-cs"/>
              </a:rPr>
              <a:t>  </a:t>
            </a:r>
            <a:endParaRPr lang="it-IT" sz="2000" b="1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23" y="2675366"/>
            <a:ext cx="8618057" cy="3129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465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2">
                <a:tint val="80000"/>
                <a:satMod val="300000"/>
              </a:schemeClr>
            </a:gs>
            <a:gs pos="5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612774" y="72008"/>
            <a:ext cx="8246559" cy="834971"/>
            <a:chOff x="247752" y="72008"/>
            <a:chExt cx="8611582" cy="1052736"/>
          </a:xfrm>
        </p:grpSpPr>
        <p:pic>
          <p:nvPicPr>
            <p:cNvPr id="17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kern="0">
                  <a:solidFill>
                    <a:srgbClr val="FFFF00"/>
                  </a:solidFill>
                </a:rPr>
                <a:t>LIFE13 ENV/IT/000461 – EVERGREEN </a:t>
              </a:r>
            </a:p>
            <a:p>
              <a:pPr algn="ctr"/>
              <a:r>
                <a:rPr lang="en-US" sz="1200" b="1" kern="0">
                  <a:solidFill>
                    <a:srgbClr val="FFFF00"/>
                  </a:solidFill>
                </a:rPr>
                <a:t>Monitoring visit and 6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r>
                <a:rPr lang="en-US" sz="1200" b="1" kern="0">
                  <a:solidFill>
                    <a:srgbClr val="FFFF00"/>
                  </a:solidFill>
                </a:rPr>
                <a:t> month Meeting – 2015, April 28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endParaRPr lang="it-IT" sz="1200" b="1" kern="0" baseline="30000">
                <a:solidFill>
                  <a:srgbClr val="FFFF00"/>
                </a:solidFill>
              </a:endParaRPr>
            </a:p>
            <a:p>
              <a:pPr algn="ctr"/>
              <a:r>
                <a:rPr lang="it-IT" sz="1200" b="1" kern="0">
                  <a:solidFill>
                    <a:prstClr val="white"/>
                  </a:solidFill>
                </a:rPr>
                <a:t>DISPAA, University of Florence</a:t>
              </a:r>
              <a:endParaRPr lang="it-IT" sz="1200" kern="0">
                <a:solidFill>
                  <a:prstClr val="white"/>
                </a:solidFill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  <p:sp>
        <p:nvSpPr>
          <p:cNvPr id="12" name="Rettangolo 11"/>
          <p:cNvSpPr/>
          <p:nvPr/>
        </p:nvSpPr>
        <p:spPr>
          <a:xfrm>
            <a:off x="0" y="90872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b="1" smtClean="0">
                <a:solidFill>
                  <a:srgbClr val="FFFF00"/>
                </a:solidFill>
                <a:ea typeface="+mj-ea"/>
                <a:cs typeface="+mj-cs"/>
              </a:rPr>
              <a:t>Action B3</a:t>
            </a:r>
          </a:p>
          <a:p>
            <a:pPr lvl="0" algn="ctr">
              <a:spcBef>
                <a:spcPct val="0"/>
              </a:spcBef>
            </a:pPr>
            <a:r>
              <a:rPr lang="it-IT" b="1" smtClean="0">
                <a:solidFill>
                  <a:srgbClr val="FFFF00"/>
                </a:solidFill>
                <a:ea typeface="+mj-ea"/>
                <a:cs typeface="+mj-cs"/>
              </a:rPr>
              <a:t>1</a:t>
            </a:r>
            <a:r>
              <a:rPr lang="it-IT" b="1" baseline="30000" smtClean="0">
                <a:solidFill>
                  <a:srgbClr val="FFFF00"/>
                </a:solidFill>
                <a:ea typeface="+mj-ea"/>
                <a:cs typeface="+mj-cs"/>
              </a:rPr>
              <a:t>st</a:t>
            </a:r>
            <a:r>
              <a:rPr lang="it-IT" b="1" smtClean="0">
                <a:solidFill>
                  <a:srgbClr val="FFFF00"/>
                </a:solidFill>
                <a:ea typeface="+mj-ea"/>
                <a:cs typeface="+mj-cs"/>
              </a:rPr>
              <a:t> January 2015 - 3</a:t>
            </a:r>
            <a:r>
              <a:rPr lang="it-IT" b="1" smtClean="0">
                <a:solidFill>
                  <a:srgbClr val="FFFF00"/>
                </a:solidFill>
              </a:rPr>
              <a:t>1</a:t>
            </a:r>
            <a:r>
              <a:rPr lang="it-IT" b="1" baseline="30000" smtClean="0">
                <a:solidFill>
                  <a:srgbClr val="FFFF00"/>
                </a:solidFill>
              </a:rPr>
              <a:t>st</a:t>
            </a:r>
            <a:r>
              <a:rPr lang="it-IT" b="1" smtClean="0">
                <a:solidFill>
                  <a:srgbClr val="FFFF00"/>
                </a:solidFill>
              </a:rPr>
              <a:t> December 2015</a:t>
            </a:r>
            <a:r>
              <a:rPr lang="it-IT" b="1" smtClean="0">
                <a:solidFill>
                  <a:srgbClr val="FFFF00"/>
                </a:solidFill>
                <a:ea typeface="+mj-ea"/>
                <a:cs typeface="+mj-cs"/>
              </a:rPr>
              <a:t>  </a:t>
            </a:r>
            <a:endParaRPr lang="it-IT" b="1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482" y="1556792"/>
            <a:ext cx="5966854" cy="4480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ttangolo 14"/>
          <p:cNvSpPr/>
          <p:nvPr/>
        </p:nvSpPr>
        <p:spPr>
          <a:xfrm>
            <a:off x="-36512" y="616530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2400" b="1" smtClean="0">
                <a:ea typeface="+mj-ea"/>
                <a:cs typeface="+mj-cs"/>
              </a:rPr>
              <a:t>HR inhibition on Tobacco challenged by </a:t>
            </a:r>
            <a:r>
              <a:rPr lang="it-IT" sz="2400" b="1" i="1" smtClean="0">
                <a:ea typeface="+mj-ea"/>
                <a:cs typeface="+mj-cs"/>
              </a:rPr>
              <a:t>Pseudomonas savastanoi</a:t>
            </a:r>
            <a:endParaRPr lang="it-IT" sz="2400" b="1" i="1" dirty="0"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9773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2">
                <a:tint val="80000"/>
                <a:satMod val="300000"/>
              </a:schemeClr>
            </a:gs>
            <a:gs pos="5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612774" y="72008"/>
            <a:ext cx="8246559" cy="834971"/>
            <a:chOff x="247752" y="72008"/>
            <a:chExt cx="8611582" cy="1052736"/>
          </a:xfrm>
        </p:grpSpPr>
        <p:pic>
          <p:nvPicPr>
            <p:cNvPr id="17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kern="0">
                  <a:solidFill>
                    <a:srgbClr val="FFFF00"/>
                  </a:solidFill>
                </a:rPr>
                <a:t>LIFE13 ENV/IT/000461 – EVERGREEN </a:t>
              </a:r>
            </a:p>
            <a:p>
              <a:pPr algn="ctr"/>
              <a:r>
                <a:rPr lang="en-US" sz="1200" b="1" kern="0">
                  <a:solidFill>
                    <a:srgbClr val="FFFF00"/>
                  </a:solidFill>
                </a:rPr>
                <a:t>Monitoring visit and 6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r>
                <a:rPr lang="en-US" sz="1200" b="1" kern="0">
                  <a:solidFill>
                    <a:srgbClr val="FFFF00"/>
                  </a:solidFill>
                </a:rPr>
                <a:t> month Meeting – 2015, April 28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endParaRPr lang="it-IT" sz="1200" b="1" kern="0" baseline="30000">
                <a:solidFill>
                  <a:srgbClr val="FFFF00"/>
                </a:solidFill>
              </a:endParaRPr>
            </a:p>
            <a:p>
              <a:pPr algn="ctr"/>
              <a:r>
                <a:rPr lang="it-IT" sz="1200" b="1" kern="0">
                  <a:solidFill>
                    <a:prstClr val="white"/>
                  </a:solidFill>
                </a:rPr>
                <a:t>DISPAA, University of Florence</a:t>
              </a:r>
              <a:endParaRPr lang="it-IT" sz="1200" kern="0">
                <a:solidFill>
                  <a:prstClr val="white"/>
                </a:solidFill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  <p:sp>
        <p:nvSpPr>
          <p:cNvPr id="12" name="Rettangolo 11"/>
          <p:cNvSpPr/>
          <p:nvPr/>
        </p:nvSpPr>
        <p:spPr>
          <a:xfrm>
            <a:off x="0" y="1486525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b="1" smtClean="0">
                <a:solidFill>
                  <a:srgbClr val="FFFF00"/>
                </a:solidFill>
                <a:ea typeface="+mj-ea"/>
                <a:cs typeface="+mj-cs"/>
              </a:rPr>
              <a:t>Action B3</a:t>
            </a:r>
          </a:p>
          <a:p>
            <a:pPr lvl="0" algn="ctr">
              <a:spcBef>
                <a:spcPct val="0"/>
              </a:spcBef>
            </a:pPr>
            <a:r>
              <a:rPr lang="it-IT" b="1" smtClean="0">
                <a:solidFill>
                  <a:srgbClr val="FFFF00"/>
                </a:solidFill>
                <a:ea typeface="+mj-ea"/>
                <a:cs typeface="+mj-cs"/>
              </a:rPr>
              <a:t>1</a:t>
            </a:r>
            <a:r>
              <a:rPr lang="it-IT" b="1" baseline="30000" smtClean="0">
                <a:solidFill>
                  <a:srgbClr val="FFFF00"/>
                </a:solidFill>
                <a:ea typeface="+mj-ea"/>
                <a:cs typeface="+mj-cs"/>
              </a:rPr>
              <a:t>st</a:t>
            </a:r>
            <a:r>
              <a:rPr lang="it-IT" b="1" smtClean="0">
                <a:solidFill>
                  <a:srgbClr val="FFFF00"/>
                </a:solidFill>
                <a:ea typeface="+mj-ea"/>
                <a:cs typeface="+mj-cs"/>
              </a:rPr>
              <a:t> January 2015 - 3</a:t>
            </a:r>
            <a:r>
              <a:rPr lang="it-IT" b="1" smtClean="0">
                <a:solidFill>
                  <a:srgbClr val="FFFF00"/>
                </a:solidFill>
              </a:rPr>
              <a:t>1</a:t>
            </a:r>
            <a:r>
              <a:rPr lang="it-IT" b="1" baseline="30000" smtClean="0">
                <a:solidFill>
                  <a:srgbClr val="FFFF00"/>
                </a:solidFill>
              </a:rPr>
              <a:t>st</a:t>
            </a:r>
            <a:r>
              <a:rPr lang="it-IT" b="1" smtClean="0">
                <a:solidFill>
                  <a:srgbClr val="FFFF00"/>
                </a:solidFill>
              </a:rPr>
              <a:t> December 2015</a:t>
            </a:r>
            <a:r>
              <a:rPr lang="it-IT" b="1" smtClean="0">
                <a:solidFill>
                  <a:srgbClr val="FFFF00"/>
                </a:solidFill>
                <a:ea typeface="+mj-ea"/>
                <a:cs typeface="+mj-cs"/>
              </a:rPr>
              <a:t>  </a:t>
            </a:r>
            <a:endParaRPr lang="it-IT" b="1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67625"/>
            <a:ext cx="8821738" cy="243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416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2">
                <a:tint val="80000"/>
                <a:satMod val="300000"/>
              </a:schemeClr>
            </a:gs>
            <a:gs pos="5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247752" y="72008"/>
            <a:ext cx="8611582" cy="1052736"/>
            <a:chOff x="247752" y="72008"/>
            <a:chExt cx="8611582" cy="1052736"/>
          </a:xfrm>
        </p:grpSpPr>
        <p:pic>
          <p:nvPicPr>
            <p:cNvPr id="17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kern="0">
                  <a:solidFill>
                    <a:srgbClr val="FFFF00"/>
                  </a:solidFill>
                </a:rPr>
                <a:t>LIFE13 ENV/IT/000461 – EVERGREEN </a:t>
              </a:r>
            </a:p>
            <a:p>
              <a:pPr algn="ctr"/>
              <a:r>
                <a:rPr lang="en-US" sz="1200" b="1" kern="0">
                  <a:solidFill>
                    <a:srgbClr val="FFFF00"/>
                  </a:solidFill>
                </a:rPr>
                <a:t>Monitoring visit and 6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r>
                <a:rPr lang="en-US" sz="1200" b="1" kern="0">
                  <a:solidFill>
                    <a:srgbClr val="FFFF00"/>
                  </a:solidFill>
                </a:rPr>
                <a:t> month Meeting – 2015, April 28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endParaRPr lang="it-IT" sz="1200" b="1" kern="0" baseline="30000">
                <a:solidFill>
                  <a:srgbClr val="FFFF00"/>
                </a:solidFill>
              </a:endParaRPr>
            </a:p>
            <a:p>
              <a:pPr algn="ctr"/>
              <a:r>
                <a:rPr lang="it-IT" sz="1200" b="1" kern="0">
                  <a:solidFill>
                    <a:prstClr val="white"/>
                  </a:solidFill>
                </a:rPr>
                <a:t>DISPAA, University of Florence</a:t>
              </a:r>
              <a:endParaRPr lang="it-IT" sz="1200" kern="0">
                <a:solidFill>
                  <a:prstClr val="white"/>
                </a:solidFill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  <p:sp>
        <p:nvSpPr>
          <p:cNvPr id="12" name="Rettangolo 11"/>
          <p:cNvSpPr/>
          <p:nvPr/>
        </p:nvSpPr>
        <p:spPr>
          <a:xfrm>
            <a:off x="0" y="127166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b="1" smtClean="0">
                <a:solidFill>
                  <a:srgbClr val="FFFF00"/>
                </a:solidFill>
                <a:ea typeface="+mj-ea"/>
                <a:cs typeface="+mj-cs"/>
              </a:rPr>
              <a:t>Action B4</a:t>
            </a:r>
          </a:p>
          <a:p>
            <a:pPr lvl="0" algn="ctr">
              <a:spcBef>
                <a:spcPct val="0"/>
              </a:spcBef>
            </a:pPr>
            <a:r>
              <a:rPr lang="it-IT" b="1" smtClean="0">
                <a:solidFill>
                  <a:srgbClr val="FFFF00"/>
                </a:solidFill>
                <a:ea typeface="+mj-ea"/>
                <a:cs typeface="+mj-cs"/>
              </a:rPr>
              <a:t>1</a:t>
            </a:r>
            <a:r>
              <a:rPr lang="it-IT" b="1" baseline="30000" smtClean="0">
                <a:solidFill>
                  <a:srgbClr val="FFFF00"/>
                </a:solidFill>
                <a:ea typeface="+mj-ea"/>
                <a:cs typeface="+mj-cs"/>
              </a:rPr>
              <a:t>st</a:t>
            </a:r>
            <a:r>
              <a:rPr lang="it-IT" b="1" smtClean="0">
                <a:solidFill>
                  <a:srgbClr val="FFFF00"/>
                </a:solidFill>
                <a:ea typeface="+mj-ea"/>
                <a:cs typeface="+mj-cs"/>
              </a:rPr>
              <a:t> January 2015 - 3</a:t>
            </a:r>
            <a:r>
              <a:rPr lang="it-IT" b="1" smtClean="0">
                <a:solidFill>
                  <a:srgbClr val="FFFF00"/>
                </a:solidFill>
              </a:rPr>
              <a:t>1</a:t>
            </a:r>
            <a:r>
              <a:rPr lang="it-IT" b="1" baseline="30000" smtClean="0">
                <a:solidFill>
                  <a:srgbClr val="FFFF00"/>
                </a:solidFill>
              </a:rPr>
              <a:t>st</a:t>
            </a:r>
            <a:r>
              <a:rPr lang="it-IT" b="1" smtClean="0">
                <a:solidFill>
                  <a:srgbClr val="FFFF00"/>
                </a:solidFill>
              </a:rPr>
              <a:t> December 2015</a:t>
            </a:r>
            <a:r>
              <a:rPr lang="it-IT" b="1" smtClean="0">
                <a:solidFill>
                  <a:srgbClr val="FFFF00"/>
                </a:solidFill>
                <a:ea typeface="+mj-ea"/>
                <a:cs typeface="+mj-cs"/>
              </a:rPr>
              <a:t>  </a:t>
            </a:r>
            <a:endParaRPr lang="it-IT" b="1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126" y="2009745"/>
            <a:ext cx="5915498" cy="4659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024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2">
                <a:tint val="80000"/>
                <a:satMod val="300000"/>
              </a:schemeClr>
            </a:gs>
            <a:gs pos="5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247752" y="72008"/>
            <a:ext cx="8611582" cy="1052736"/>
            <a:chOff x="247752" y="72008"/>
            <a:chExt cx="8611582" cy="1052736"/>
          </a:xfrm>
        </p:grpSpPr>
        <p:pic>
          <p:nvPicPr>
            <p:cNvPr id="17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kern="0">
                  <a:solidFill>
                    <a:srgbClr val="FFFF00"/>
                  </a:solidFill>
                </a:rPr>
                <a:t>LIFE13 ENV/IT/000461 – EVERGREEN </a:t>
              </a:r>
            </a:p>
            <a:p>
              <a:pPr algn="ctr"/>
              <a:r>
                <a:rPr lang="en-US" sz="1200" b="1" kern="0">
                  <a:solidFill>
                    <a:srgbClr val="FFFF00"/>
                  </a:solidFill>
                </a:rPr>
                <a:t>Monitoring visit and 6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r>
                <a:rPr lang="en-US" sz="1200" b="1" kern="0">
                  <a:solidFill>
                    <a:srgbClr val="FFFF00"/>
                  </a:solidFill>
                </a:rPr>
                <a:t> month Meeting – 2015, April 28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endParaRPr lang="it-IT" sz="1200" b="1" kern="0" baseline="30000">
                <a:solidFill>
                  <a:srgbClr val="FFFF00"/>
                </a:solidFill>
              </a:endParaRPr>
            </a:p>
            <a:p>
              <a:pPr algn="ctr"/>
              <a:r>
                <a:rPr lang="it-IT" sz="1200" b="1" kern="0">
                  <a:solidFill>
                    <a:prstClr val="white"/>
                  </a:solidFill>
                </a:rPr>
                <a:t>DISPAA, University of Florence</a:t>
              </a:r>
              <a:endParaRPr lang="it-IT" sz="1200" kern="0">
                <a:solidFill>
                  <a:prstClr val="white"/>
                </a:solidFill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  <p:sp>
        <p:nvSpPr>
          <p:cNvPr id="12" name="Rettangolo 11"/>
          <p:cNvSpPr/>
          <p:nvPr/>
        </p:nvSpPr>
        <p:spPr>
          <a:xfrm>
            <a:off x="-40944" y="127166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b="1" smtClean="0">
                <a:solidFill>
                  <a:srgbClr val="FFFF00"/>
                </a:solidFill>
                <a:ea typeface="+mj-ea"/>
                <a:cs typeface="+mj-cs"/>
              </a:rPr>
              <a:t>Action B4</a:t>
            </a:r>
          </a:p>
          <a:p>
            <a:pPr lvl="0" algn="ctr">
              <a:spcBef>
                <a:spcPct val="0"/>
              </a:spcBef>
            </a:pPr>
            <a:r>
              <a:rPr lang="it-IT" b="1" smtClean="0">
                <a:solidFill>
                  <a:srgbClr val="FFFF00"/>
                </a:solidFill>
                <a:ea typeface="+mj-ea"/>
                <a:cs typeface="+mj-cs"/>
              </a:rPr>
              <a:t>1</a:t>
            </a:r>
            <a:r>
              <a:rPr lang="it-IT" b="1" baseline="30000" smtClean="0">
                <a:solidFill>
                  <a:srgbClr val="FFFF00"/>
                </a:solidFill>
                <a:ea typeface="+mj-ea"/>
                <a:cs typeface="+mj-cs"/>
              </a:rPr>
              <a:t>st</a:t>
            </a:r>
            <a:r>
              <a:rPr lang="it-IT" b="1" smtClean="0">
                <a:solidFill>
                  <a:srgbClr val="FFFF00"/>
                </a:solidFill>
                <a:ea typeface="+mj-ea"/>
                <a:cs typeface="+mj-cs"/>
              </a:rPr>
              <a:t> January 2015 - 3</a:t>
            </a:r>
            <a:r>
              <a:rPr lang="it-IT" b="1" smtClean="0">
                <a:solidFill>
                  <a:srgbClr val="FFFF00"/>
                </a:solidFill>
              </a:rPr>
              <a:t>1</a:t>
            </a:r>
            <a:r>
              <a:rPr lang="it-IT" b="1" baseline="30000" smtClean="0">
                <a:solidFill>
                  <a:srgbClr val="FFFF00"/>
                </a:solidFill>
              </a:rPr>
              <a:t>st</a:t>
            </a:r>
            <a:r>
              <a:rPr lang="it-IT" b="1" smtClean="0">
                <a:solidFill>
                  <a:srgbClr val="FFFF00"/>
                </a:solidFill>
              </a:rPr>
              <a:t> December 2015</a:t>
            </a:r>
            <a:r>
              <a:rPr lang="it-IT" b="1" smtClean="0">
                <a:solidFill>
                  <a:srgbClr val="FFFF00"/>
                </a:solidFill>
                <a:ea typeface="+mj-ea"/>
                <a:cs typeface="+mj-cs"/>
              </a:rPr>
              <a:t>  </a:t>
            </a:r>
            <a:endParaRPr lang="it-IT" b="1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087681"/>
            <a:ext cx="5747845" cy="4725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172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39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247752" y="72008"/>
            <a:ext cx="8611582" cy="1052736"/>
            <a:chOff x="247752" y="72008"/>
            <a:chExt cx="8611582" cy="1052736"/>
          </a:xfrm>
        </p:grpSpPr>
        <p:pic>
          <p:nvPicPr>
            <p:cNvPr id="17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kern="0">
                  <a:solidFill>
                    <a:srgbClr val="FFFF00"/>
                  </a:solidFill>
                </a:rPr>
                <a:t>LIFE13 ENV/IT/000461 – EVERGREEN </a:t>
              </a:r>
            </a:p>
            <a:p>
              <a:pPr algn="ctr"/>
              <a:r>
                <a:rPr lang="en-US" sz="1200" b="1" kern="0">
                  <a:solidFill>
                    <a:srgbClr val="FFFF00"/>
                  </a:solidFill>
                </a:rPr>
                <a:t>Monitoring visit and 6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r>
                <a:rPr lang="en-US" sz="1200" b="1" kern="0">
                  <a:solidFill>
                    <a:srgbClr val="FFFF00"/>
                  </a:solidFill>
                </a:rPr>
                <a:t> month Meeting – 2015, April 28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endParaRPr lang="it-IT" sz="1200" b="1" kern="0" baseline="30000">
                <a:solidFill>
                  <a:srgbClr val="FFFF00"/>
                </a:solidFill>
              </a:endParaRPr>
            </a:p>
            <a:p>
              <a:pPr algn="ctr"/>
              <a:r>
                <a:rPr lang="it-IT" sz="1200" b="1" kern="0">
                  <a:solidFill>
                    <a:prstClr val="white"/>
                  </a:solidFill>
                </a:rPr>
                <a:t>DISPAA, University of Florence</a:t>
              </a:r>
              <a:endParaRPr lang="it-IT" sz="1200" kern="0">
                <a:solidFill>
                  <a:prstClr val="white"/>
                </a:solidFill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9610" y="3816424"/>
            <a:ext cx="4174878" cy="2852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4" descr="http://upload.wikimedia.org/wikipedia/commons/d/d5/Daphnia_magna-female_adult.jpg"/>
          <p:cNvPicPr>
            <a:picLocks noChangeAspect="1" noChangeArrowheads="1"/>
          </p:cNvPicPr>
          <p:nvPr/>
        </p:nvPicPr>
        <p:blipFill>
          <a:blip r:embed="rId5" cstate="print"/>
          <a:srcRect l="3707" t="11120" r="9186"/>
          <a:stretch>
            <a:fillRect/>
          </a:stretch>
        </p:blipFill>
        <p:spPr bwMode="auto">
          <a:xfrm>
            <a:off x="425023" y="2204864"/>
            <a:ext cx="3384376" cy="34532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CasellaDiTesto 12"/>
          <p:cNvSpPr txBox="1"/>
          <p:nvPr/>
        </p:nvSpPr>
        <p:spPr>
          <a:xfrm>
            <a:off x="179512" y="5661248"/>
            <a:ext cx="4536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Test No. 202: </a:t>
            </a:r>
            <a:r>
              <a:rPr lang="en-US" i="1" dirty="0" smtClean="0"/>
              <a:t>Daphnia magna </a:t>
            </a:r>
          </a:p>
          <a:p>
            <a:r>
              <a:rPr lang="en-US" b="1" dirty="0" smtClean="0"/>
              <a:t>Acute Immobilization Test </a:t>
            </a:r>
          </a:p>
          <a:p>
            <a:r>
              <a:rPr lang="en-US" dirty="0" smtClean="0"/>
              <a:t>OECD Guidelines for the Testing of Chemicals </a:t>
            </a:r>
          </a:p>
          <a:p>
            <a:r>
              <a:rPr lang="en-US" dirty="0" smtClean="0"/>
              <a:t>Retrieved July 4, 2013</a:t>
            </a:r>
            <a:endParaRPr lang="it-IT" dirty="0"/>
          </a:p>
        </p:txBody>
      </p:sp>
      <p:sp>
        <p:nvSpPr>
          <p:cNvPr id="14" name="Rettangolo 13"/>
          <p:cNvSpPr/>
          <p:nvPr/>
        </p:nvSpPr>
        <p:spPr>
          <a:xfrm>
            <a:off x="0" y="1052736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3600" smtClean="0">
                <a:solidFill>
                  <a:srgbClr val="FFFF00"/>
                </a:solidFill>
                <a:ea typeface="+mj-ea"/>
                <a:cs typeface="+mj-cs"/>
              </a:rPr>
              <a:t>Action B6</a:t>
            </a:r>
            <a:r>
              <a:rPr lang="it-IT" sz="4400" smtClean="0">
                <a:solidFill>
                  <a:srgbClr val="FFFF00"/>
                </a:solidFill>
                <a:ea typeface="+mj-ea"/>
                <a:cs typeface="+mj-cs"/>
              </a:rPr>
              <a:t>   </a:t>
            </a:r>
          </a:p>
          <a:p>
            <a:pPr lvl="0" algn="ctr">
              <a:spcBef>
                <a:spcPct val="0"/>
              </a:spcBef>
            </a:pPr>
            <a:r>
              <a:rPr lang="it-IT" sz="2000" b="1" smtClean="0">
                <a:solidFill>
                  <a:srgbClr val="FFFF00"/>
                </a:solidFill>
                <a:ea typeface="+mj-ea"/>
                <a:cs typeface="+mj-cs"/>
              </a:rPr>
              <a:t>1</a:t>
            </a:r>
            <a:r>
              <a:rPr lang="it-IT" sz="2000" b="1" baseline="30000" smtClean="0">
                <a:solidFill>
                  <a:srgbClr val="FFFF00"/>
                </a:solidFill>
                <a:ea typeface="+mj-ea"/>
                <a:cs typeface="+mj-cs"/>
              </a:rPr>
              <a:t>st</a:t>
            </a:r>
            <a:r>
              <a:rPr lang="it-IT" sz="2000" b="1" smtClean="0">
                <a:solidFill>
                  <a:srgbClr val="FFFF00"/>
                </a:solidFill>
                <a:ea typeface="+mj-ea"/>
                <a:cs typeface="+mj-cs"/>
              </a:rPr>
              <a:t> April 2015 - 3</a:t>
            </a:r>
            <a:r>
              <a:rPr lang="it-IT" sz="2000" b="1" smtClean="0">
                <a:solidFill>
                  <a:srgbClr val="FFFF00"/>
                </a:solidFill>
              </a:rPr>
              <a:t>1</a:t>
            </a:r>
            <a:r>
              <a:rPr lang="it-IT" sz="2000" b="1" baseline="30000" smtClean="0">
                <a:solidFill>
                  <a:srgbClr val="FFFF00"/>
                </a:solidFill>
              </a:rPr>
              <a:t>st</a:t>
            </a:r>
            <a:r>
              <a:rPr lang="it-IT" sz="2000" b="1" smtClean="0">
                <a:solidFill>
                  <a:srgbClr val="FFFF00"/>
                </a:solidFill>
              </a:rPr>
              <a:t> December 2015</a:t>
            </a:r>
            <a:r>
              <a:rPr lang="it-IT" sz="2000" b="1" smtClean="0">
                <a:solidFill>
                  <a:srgbClr val="FFFF00"/>
                </a:solidFill>
                <a:ea typeface="+mj-ea"/>
                <a:cs typeface="+mj-cs"/>
              </a:rPr>
              <a:t>  </a:t>
            </a:r>
            <a:endParaRPr lang="it-IT" sz="2000" b="1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4572000" y="3070701"/>
            <a:ext cx="4464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Genus </a:t>
            </a:r>
            <a:r>
              <a:rPr lang="it-IT" i="1" dirty="0" smtClean="0"/>
              <a:t>Artemia</a:t>
            </a:r>
            <a:r>
              <a:rPr lang="it-IT" dirty="0" smtClean="0"/>
              <a:t> in </a:t>
            </a:r>
            <a:r>
              <a:rPr lang="it-IT" b="1" dirty="0" smtClean="0"/>
              <a:t>ecotoxicity testing</a:t>
            </a:r>
          </a:p>
          <a:p>
            <a:r>
              <a:rPr lang="it-IT" i="1" dirty="0" smtClean="0"/>
              <a:t>Environmental Pollution </a:t>
            </a:r>
            <a:r>
              <a:rPr lang="it-IT" dirty="0" smtClean="0"/>
              <a:t>144 (2006) 453-462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6609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0000"/>
                <a:satMod val="300000"/>
              </a:schemeClr>
            </a:gs>
            <a:gs pos="67000">
              <a:schemeClr val="bg2">
                <a:shade val="30000"/>
                <a:satMod val="20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247752" y="72008"/>
            <a:ext cx="8611582" cy="1052736"/>
            <a:chOff x="247752" y="72008"/>
            <a:chExt cx="8611582" cy="1052736"/>
          </a:xfrm>
        </p:grpSpPr>
        <p:pic>
          <p:nvPicPr>
            <p:cNvPr id="17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kern="0">
                  <a:solidFill>
                    <a:srgbClr val="FFFF00"/>
                  </a:solidFill>
                </a:rPr>
                <a:t>LIFE13 ENV/IT/000461 – EVERGREEN </a:t>
              </a:r>
            </a:p>
            <a:p>
              <a:pPr algn="ctr"/>
              <a:r>
                <a:rPr lang="en-US" sz="1200" b="1" kern="0">
                  <a:solidFill>
                    <a:srgbClr val="FFFF00"/>
                  </a:solidFill>
                </a:rPr>
                <a:t>Monitoring visit and 6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r>
                <a:rPr lang="en-US" sz="1200" b="1" kern="0">
                  <a:solidFill>
                    <a:srgbClr val="FFFF00"/>
                  </a:solidFill>
                </a:rPr>
                <a:t> month Meeting – 2015, April 28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endParaRPr lang="it-IT" sz="1200" b="1" kern="0" baseline="30000">
                <a:solidFill>
                  <a:srgbClr val="FFFF00"/>
                </a:solidFill>
              </a:endParaRPr>
            </a:p>
            <a:p>
              <a:pPr algn="ctr"/>
              <a:r>
                <a:rPr lang="it-IT" sz="1200" b="1" kern="0">
                  <a:solidFill>
                    <a:prstClr val="white"/>
                  </a:solidFill>
                </a:rPr>
                <a:t>DISPAA, University of Florence</a:t>
              </a:r>
              <a:endParaRPr lang="it-IT" sz="1200" kern="0">
                <a:solidFill>
                  <a:prstClr val="white"/>
                </a:solidFill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  <p:sp>
        <p:nvSpPr>
          <p:cNvPr id="12" name="Rettangolo 11"/>
          <p:cNvSpPr/>
          <p:nvPr/>
        </p:nvSpPr>
        <p:spPr>
          <a:xfrm>
            <a:off x="0" y="1271662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3600" smtClean="0">
                <a:solidFill>
                  <a:srgbClr val="FFFF00"/>
                </a:solidFill>
                <a:ea typeface="+mj-ea"/>
                <a:cs typeface="+mj-cs"/>
              </a:rPr>
              <a:t>Action C2</a:t>
            </a:r>
            <a:endParaRPr lang="it-IT" sz="4400" smtClean="0">
              <a:solidFill>
                <a:srgbClr val="FFFF00"/>
              </a:solidFill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it-IT" sz="2000" b="1" smtClean="0">
                <a:solidFill>
                  <a:srgbClr val="FFFF00"/>
                </a:solidFill>
                <a:ea typeface="+mj-ea"/>
                <a:cs typeface="+mj-cs"/>
              </a:rPr>
              <a:t>1</a:t>
            </a:r>
            <a:r>
              <a:rPr lang="it-IT" sz="2000" b="1" baseline="30000" smtClean="0">
                <a:solidFill>
                  <a:srgbClr val="FFFF00"/>
                </a:solidFill>
                <a:ea typeface="+mj-ea"/>
                <a:cs typeface="+mj-cs"/>
              </a:rPr>
              <a:t>st</a:t>
            </a:r>
            <a:r>
              <a:rPr lang="it-IT" sz="2000" b="1" smtClean="0">
                <a:solidFill>
                  <a:srgbClr val="FFFF00"/>
                </a:solidFill>
                <a:ea typeface="+mj-ea"/>
                <a:cs typeface="+mj-cs"/>
              </a:rPr>
              <a:t> January 2015 - 3</a:t>
            </a:r>
            <a:r>
              <a:rPr lang="it-IT" sz="2000" b="1" smtClean="0">
                <a:solidFill>
                  <a:srgbClr val="FFFF00"/>
                </a:solidFill>
              </a:rPr>
              <a:t>1</a:t>
            </a:r>
            <a:r>
              <a:rPr lang="it-IT" sz="2000" b="1" baseline="30000" smtClean="0">
                <a:solidFill>
                  <a:srgbClr val="FFFF00"/>
                </a:solidFill>
              </a:rPr>
              <a:t>st</a:t>
            </a:r>
            <a:r>
              <a:rPr lang="it-IT" sz="2000" b="1" smtClean="0">
                <a:solidFill>
                  <a:srgbClr val="FFFF00"/>
                </a:solidFill>
              </a:rPr>
              <a:t> December 2016</a:t>
            </a:r>
            <a:r>
              <a:rPr lang="it-IT" sz="2000" b="1" smtClean="0">
                <a:solidFill>
                  <a:srgbClr val="FFFF00"/>
                </a:solidFill>
                <a:ea typeface="+mj-ea"/>
                <a:cs typeface="+mj-cs"/>
              </a:rPr>
              <a:t>  </a:t>
            </a:r>
            <a:endParaRPr lang="it-IT" sz="2000" b="1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44824"/>
            <a:ext cx="6682764" cy="4868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336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0000"/>
                <a:satMod val="300000"/>
              </a:schemeClr>
            </a:gs>
            <a:gs pos="67000">
              <a:schemeClr val="bg2">
                <a:shade val="30000"/>
                <a:satMod val="20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247752" y="72008"/>
            <a:ext cx="8611582" cy="1052736"/>
            <a:chOff x="247752" y="72008"/>
            <a:chExt cx="8611582" cy="1052736"/>
          </a:xfrm>
        </p:grpSpPr>
        <p:pic>
          <p:nvPicPr>
            <p:cNvPr id="17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kern="0">
                  <a:solidFill>
                    <a:srgbClr val="FFFF00"/>
                  </a:solidFill>
                </a:rPr>
                <a:t>LIFE13 ENV/IT/000461 – EVERGREEN </a:t>
              </a:r>
            </a:p>
            <a:p>
              <a:pPr algn="ctr"/>
              <a:r>
                <a:rPr lang="en-US" sz="1200" b="1" kern="0">
                  <a:solidFill>
                    <a:srgbClr val="FFFF00"/>
                  </a:solidFill>
                </a:rPr>
                <a:t>Monitoring visit and 6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r>
                <a:rPr lang="en-US" sz="1200" b="1" kern="0">
                  <a:solidFill>
                    <a:srgbClr val="FFFF00"/>
                  </a:solidFill>
                </a:rPr>
                <a:t> month Meeting – 2015, April 28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endParaRPr lang="it-IT" sz="1200" b="1" kern="0" baseline="30000">
                <a:solidFill>
                  <a:srgbClr val="FFFF00"/>
                </a:solidFill>
              </a:endParaRPr>
            </a:p>
            <a:p>
              <a:pPr algn="ctr"/>
              <a:r>
                <a:rPr lang="it-IT" sz="1200" b="1" kern="0">
                  <a:solidFill>
                    <a:prstClr val="white"/>
                  </a:solidFill>
                </a:rPr>
                <a:t>DISPAA, University of Florence</a:t>
              </a:r>
              <a:endParaRPr lang="it-IT" sz="1200" kern="0">
                <a:solidFill>
                  <a:prstClr val="white"/>
                </a:solidFill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46" y="2492896"/>
            <a:ext cx="7442026" cy="4245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ttangolo 11"/>
          <p:cNvSpPr/>
          <p:nvPr/>
        </p:nvSpPr>
        <p:spPr>
          <a:xfrm>
            <a:off x="0" y="1271662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3600" smtClean="0">
                <a:solidFill>
                  <a:srgbClr val="FFFF00"/>
                </a:solidFill>
                <a:ea typeface="+mj-ea"/>
                <a:cs typeface="+mj-cs"/>
              </a:rPr>
              <a:t>Action C3</a:t>
            </a:r>
            <a:endParaRPr lang="it-IT" sz="4400" smtClean="0">
              <a:solidFill>
                <a:srgbClr val="FFFF00"/>
              </a:solidFill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it-IT" sz="2000" b="1" smtClean="0">
                <a:solidFill>
                  <a:srgbClr val="FFFF00"/>
                </a:solidFill>
                <a:ea typeface="+mj-ea"/>
                <a:cs typeface="+mj-cs"/>
              </a:rPr>
              <a:t>1</a:t>
            </a:r>
            <a:r>
              <a:rPr lang="it-IT" sz="2000" b="1" baseline="30000" smtClean="0">
                <a:solidFill>
                  <a:srgbClr val="FFFF00"/>
                </a:solidFill>
                <a:ea typeface="+mj-ea"/>
                <a:cs typeface="+mj-cs"/>
              </a:rPr>
              <a:t>st</a:t>
            </a:r>
            <a:r>
              <a:rPr lang="it-IT" sz="2000" b="1" smtClean="0">
                <a:solidFill>
                  <a:srgbClr val="FFFF00"/>
                </a:solidFill>
                <a:ea typeface="+mj-ea"/>
                <a:cs typeface="+mj-cs"/>
              </a:rPr>
              <a:t> April 2015 - 3</a:t>
            </a:r>
            <a:r>
              <a:rPr lang="it-IT" sz="2000" b="1" smtClean="0">
                <a:solidFill>
                  <a:srgbClr val="FFFF00"/>
                </a:solidFill>
              </a:rPr>
              <a:t>1</a:t>
            </a:r>
            <a:r>
              <a:rPr lang="it-IT" sz="2000" b="1" baseline="30000" smtClean="0">
                <a:solidFill>
                  <a:srgbClr val="FFFF00"/>
                </a:solidFill>
              </a:rPr>
              <a:t>st</a:t>
            </a:r>
            <a:r>
              <a:rPr lang="it-IT" sz="2000" b="1" smtClean="0">
                <a:solidFill>
                  <a:srgbClr val="FFFF00"/>
                </a:solidFill>
              </a:rPr>
              <a:t> March 2016</a:t>
            </a:r>
            <a:r>
              <a:rPr lang="it-IT" sz="2000" b="1" smtClean="0">
                <a:solidFill>
                  <a:srgbClr val="FFFF00"/>
                </a:solidFill>
                <a:ea typeface="+mj-ea"/>
                <a:cs typeface="+mj-cs"/>
              </a:rPr>
              <a:t>  </a:t>
            </a:r>
            <a:endParaRPr lang="it-IT" sz="2000" b="1" dirty="0">
              <a:solidFill>
                <a:srgbClr val="FFFF00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708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39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611560" y="116632"/>
            <a:ext cx="7887734" cy="900229"/>
            <a:chOff x="247752" y="72008"/>
            <a:chExt cx="8611582" cy="1052736"/>
          </a:xfrm>
        </p:grpSpPr>
        <p:pic>
          <p:nvPicPr>
            <p:cNvPr id="17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Monitoring visit and 6</a:t>
              </a:r>
              <a:r>
                <a:rPr kumimoji="0" lang="en-US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th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 month Meeting – 2015, April 28</a:t>
              </a:r>
              <a:r>
                <a:rPr kumimoji="0" lang="en-US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th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DISPAA</a:t>
              </a:r>
              <a:r>
                <a:rPr kumimoji="0" lang="it-IT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, </a:t>
              </a: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University of Florence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" name="AutoShape 2" descr="Risultati immagini per carlo viti unifi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AutoShape 4" descr="Risultati immagini per carlo viti unifi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" name="AutoShape 6" descr="Risultati immagini per carlo viti unifi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8" descr="Risultati immagini per carlo viti unifi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2592193" y="1412776"/>
            <a:ext cx="395217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smtClean="0">
                <a:solidFill>
                  <a:srgbClr val="FFFF00"/>
                </a:solidFill>
              </a:rPr>
              <a:t>And now,</a:t>
            </a:r>
          </a:p>
          <a:p>
            <a:pPr algn="ctr"/>
            <a:endParaRPr lang="it-IT" sz="3600" b="1" smtClean="0">
              <a:solidFill>
                <a:srgbClr val="FFFF00"/>
              </a:solidFill>
            </a:endParaRPr>
          </a:p>
          <a:p>
            <a:pPr algn="ctr"/>
            <a:r>
              <a:rPr lang="it-IT" sz="3600" b="1" smtClean="0">
                <a:solidFill>
                  <a:srgbClr val="FFFF00"/>
                </a:solidFill>
              </a:rPr>
              <a:t>Dissemination and</a:t>
            </a:r>
          </a:p>
          <a:p>
            <a:pPr algn="ctr"/>
            <a:endParaRPr lang="it-IT" sz="3600" b="1" smtClean="0">
              <a:solidFill>
                <a:srgbClr val="FFFF00"/>
              </a:solidFill>
            </a:endParaRPr>
          </a:p>
          <a:p>
            <a:pPr algn="ctr"/>
            <a:r>
              <a:rPr lang="it-IT" sz="3600" b="1" smtClean="0">
                <a:solidFill>
                  <a:srgbClr val="FFFF00"/>
                </a:solidFill>
              </a:rPr>
              <a:t>Financial issues</a:t>
            </a:r>
          </a:p>
          <a:p>
            <a:pPr algn="ctr"/>
            <a:endParaRPr lang="it-IT" sz="3600" b="1">
              <a:solidFill>
                <a:srgbClr val="FFFF00"/>
              </a:solidFill>
            </a:endParaRPr>
          </a:p>
          <a:p>
            <a:pPr algn="ctr"/>
            <a:r>
              <a:rPr lang="it-IT" sz="3600" b="1" smtClean="0"/>
              <a:t>Dr. Silvia Borselli</a:t>
            </a:r>
          </a:p>
          <a:p>
            <a:pPr algn="ctr"/>
            <a:r>
              <a:rPr lang="it-IT" sz="3600" b="1" smtClean="0"/>
              <a:t>Dr Costantino Raspi</a:t>
            </a:r>
            <a:endParaRPr lang="it-IT" sz="3600" b="1"/>
          </a:p>
        </p:txBody>
      </p:sp>
    </p:spTree>
    <p:extLst>
      <p:ext uri="{BB962C8B-B14F-4D97-AF65-F5344CB8AC3E}">
        <p14:creationId xmlns:p14="http://schemas.microsoft.com/office/powerpoint/2010/main" val="131736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6000">
              <a:schemeClr val="bg2">
                <a:tint val="80000"/>
                <a:satMod val="300000"/>
              </a:schemeClr>
            </a:gs>
            <a:gs pos="4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611560" y="116632"/>
            <a:ext cx="7887734" cy="900229"/>
            <a:chOff x="247752" y="72008"/>
            <a:chExt cx="8611582" cy="1052736"/>
          </a:xfrm>
        </p:grpSpPr>
        <p:pic>
          <p:nvPicPr>
            <p:cNvPr id="17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Monitoring visit and 6</a:t>
              </a:r>
              <a:r>
                <a:rPr kumimoji="0" lang="en-US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th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 month Meeting – 2015, April 28</a:t>
              </a:r>
              <a:r>
                <a:rPr kumimoji="0" lang="en-US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th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DISPAA</a:t>
              </a:r>
              <a:r>
                <a:rPr kumimoji="0" lang="it-IT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, </a:t>
              </a: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University of Florence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" name="AutoShape 2" descr="Risultati immagini per carlo viti unifi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AutoShape 4" descr="Risultati immagini per carlo viti unifi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" name="AutoShape 6" descr="Risultati immagini per carlo viti unifi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8" descr="Risultati immagini per carlo viti unifi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118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0648"/>
            <a:ext cx="606742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283" y="116632"/>
            <a:ext cx="1399213" cy="1237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C:\Users\stefania\Desktop\LIFE\LIFE2013_EVERGREEN_abinitio\1_LIFE13_EVERGREEN_totale\loghi_vari_EVERGREEN\EVERGREEN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7" y="400417"/>
            <a:ext cx="1266766" cy="83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stefania\Desktop\LIFE\LIFE2013_EVERGREEN_abinitio\1_LIFE13_EVERGREEN_totale\dissemination_EVERGREEN\23_24ott14_AFTER_EVER_ECRF_kickoffEVER_\20141023_0948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7" y="1556792"/>
            <a:ext cx="4219006" cy="237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stefania\Desktop\LIFE\LIFE2013_EVERGREEN_abinitio\1_LIFE13_EVERGREEN_totale\dissemination_EVERGREEN\23_24ott14_AFTER_EVER_ECRF_kickoffEVER_\20141023_1535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15" y="3987042"/>
            <a:ext cx="4896581" cy="275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085553"/>
            <a:ext cx="3810000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28800"/>
            <a:ext cx="5587821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733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6000">
              <a:schemeClr val="bg2">
                <a:tint val="80000"/>
                <a:satMod val="300000"/>
              </a:schemeClr>
            </a:gs>
            <a:gs pos="4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611560" y="116632"/>
            <a:ext cx="7887734" cy="900229"/>
            <a:chOff x="247752" y="72008"/>
            <a:chExt cx="8611582" cy="1052736"/>
          </a:xfrm>
        </p:grpSpPr>
        <p:pic>
          <p:nvPicPr>
            <p:cNvPr id="17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Monitoring visit and 6</a:t>
              </a:r>
              <a:r>
                <a:rPr kumimoji="0" lang="en-US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th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 month Meeting – 2015, April 28</a:t>
              </a:r>
              <a:r>
                <a:rPr kumimoji="0" lang="en-US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th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DISPAA</a:t>
              </a:r>
              <a:r>
                <a:rPr kumimoji="0" lang="it-IT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, </a:t>
              </a: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University of Florence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" name="AutoShape 2" descr="Risultati immagini per carlo viti unifi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AutoShape 4" descr="Risultati immagini per carlo viti unifi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" name="AutoShape 6" descr="Risultati immagini per carlo viti unifi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8" descr="Risultati immagini per carlo viti unifi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145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6000">
              <a:schemeClr val="bg2">
                <a:tint val="80000"/>
                <a:satMod val="300000"/>
              </a:schemeClr>
            </a:gs>
            <a:gs pos="4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611560" y="116632"/>
            <a:ext cx="7887734" cy="900229"/>
            <a:chOff x="247752" y="72008"/>
            <a:chExt cx="8611582" cy="1052736"/>
          </a:xfrm>
        </p:grpSpPr>
        <p:pic>
          <p:nvPicPr>
            <p:cNvPr id="17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Monitoring visit and 6</a:t>
              </a:r>
              <a:r>
                <a:rPr kumimoji="0" lang="en-US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th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 month Meeting – 2015, April 28</a:t>
              </a:r>
              <a:r>
                <a:rPr kumimoji="0" lang="en-US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th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DISPAA</a:t>
              </a:r>
              <a:r>
                <a:rPr kumimoji="0" lang="it-IT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, </a:t>
              </a: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University of Florence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" name="AutoShape 2" descr="Risultati immagini per carlo viti unifi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AutoShape 4" descr="Risultati immagini per carlo viti unifi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" name="AutoShape 6" descr="Risultati immagini per carlo viti unifi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8" descr="Risultati immagini per carlo viti unifi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358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247752" y="72008"/>
            <a:ext cx="8611582" cy="1052736"/>
            <a:chOff x="247752" y="72008"/>
            <a:chExt cx="8611582" cy="1052736"/>
          </a:xfrm>
        </p:grpSpPr>
        <p:pic>
          <p:nvPicPr>
            <p:cNvPr id="17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kern="0">
                  <a:solidFill>
                    <a:srgbClr val="FFFF00"/>
                  </a:solidFill>
                </a:rPr>
                <a:t>LIFE13 ENV/IT/000461 – EVERGREEN </a:t>
              </a:r>
            </a:p>
            <a:p>
              <a:pPr algn="ctr"/>
              <a:r>
                <a:rPr lang="en-US" sz="1200" b="1" kern="0">
                  <a:solidFill>
                    <a:srgbClr val="FFFF00"/>
                  </a:solidFill>
                </a:rPr>
                <a:t>Monitoring visit and 6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r>
                <a:rPr lang="en-US" sz="1200" b="1" kern="0">
                  <a:solidFill>
                    <a:srgbClr val="FFFF00"/>
                  </a:solidFill>
                </a:rPr>
                <a:t> month Meeting – 2015, April 28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endParaRPr lang="it-IT" sz="1200" b="1" kern="0" baseline="30000">
                <a:solidFill>
                  <a:srgbClr val="FFFF00"/>
                </a:solidFill>
              </a:endParaRPr>
            </a:p>
            <a:p>
              <a:pPr algn="ctr"/>
              <a:r>
                <a:rPr lang="it-IT" sz="1200" b="1" kern="0">
                  <a:solidFill>
                    <a:prstClr val="white"/>
                  </a:solidFill>
                </a:rPr>
                <a:t>DISPAA, University of Florence</a:t>
              </a:r>
              <a:endParaRPr lang="it-IT" sz="1200" kern="0">
                <a:solidFill>
                  <a:prstClr val="white"/>
                </a:solidFill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08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247752" y="72008"/>
            <a:ext cx="8611582" cy="1052736"/>
            <a:chOff x="247752" y="72008"/>
            <a:chExt cx="8611582" cy="1052736"/>
          </a:xfrm>
        </p:grpSpPr>
        <p:pic>
          <p:nvPicPr>
            <p:cNvPr id="17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kern="0">
                  <a:solidFill>
                    <a:srgbClr val="FFFF00"/>
                  </a:solidFill>
                </a:rPr>
                <a:t>LIFE13 ENV/IT/000461 – EVERGREEN </a:t>
              </a:r>
            </a:p>
            <a:p>
              <a:pPr algn="ctr"/>
              <a:r>
                <a:rPr lang="en-US" sz="1200" b="1" kern="0">
                  <a:solidFill>
                    <a:srgbClr val="FFFF00"/>
                  </a:solidFill>
                </a:rPr>
                <a:t>Monitoring visit and 6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r>
                <a:rPr lang="en-US" sz="1200" b="1" kern="0">
                  <a:solidFill>
                    <a:srgbClr val="FFFF00"/>
                  </a:solidFill>
                </a:rPr>
                <a:t> month Meeting – 2015, April 28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endParaRPr lang="it-IT" sz="1200" b="1" kern="0" baseline="30000">
                <a:solidFill>
                  <a:srgbClr val="FFFF00"/>
                </a:solidFill>
              </a:endParaRPr>
            </a:p>
            <a:p>
              <a:pPr algn="ctr"/>
              <a:r>
                <a:rPr lang="it-IT" sz="1200" b="1" kern="0">
                  <a:solidFill>
                    <a:prstClr val="white"/>
                  </a:solidFill>
                </a:rPr>
                <a:t>DISPAA, University of Florence</a:t>
              </a:r>
              <a:endParaRPr lang="it-IT" sz="1200" kern="0">
                <a:solidFill>
                  <a:prstClr val="white"/>
                </a:solidFill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08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247752" y="72008"/>
            <a:ext cx="8611582" cy="1052736"/>
            <a:chOff x="247752" y="72008"/>
            <a:chExt cx="8611582" cy="1052736"/>
          </a:xfrm>
        </p:grpSpPr>
        <p:pic>
          <p:nvPicPr>
            <p:cNvPr id="17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kern="0">
                  <a:solidFill>
                    <a:srgbClr val="FFFF00"/>
                  </a:solidFill>
                </a:rPr>
                <a:t>LIFE13 ENV/IT/000461 – EVERGREEN </a:t>
              </a:r>
            </a:p>
            <a:p>
              <a:pPr algn="ctr"/>
              <a:r>
                <a:rPr lang="en-US" sz="1200" b="1" kern="0">
                  <a:solidFill>
                    <a:srgbClr val="FFFF00"/>
                  </a:solidFill>
                </a:rPr>
                <a:t>Monitoring visit and 6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r>
                <a:rPr lang="en-US" sz="1200" b="1" kern="0">
                  <a:solidFill>
                    <a:srgbClr val="FFFF00"/>
                  </a:solidFill>
                </a:rPr>
                <a:t> month Meeting – 2015, April 28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endParaRPr lang="it-IT" sz="1200" b="1" kern="0" baseline="30000">
                <a:solidFill>
                  <a:srgbClr val="FFFF00"/>
                </a:solidFill>
              </a:endParaRPr>
            </a:p>
            <a:p>
              <a:pPr algn="ctr"/>
              <a:r>
                <a:rPr lang="it-IT" sz="1200" b="1" kern="0">
                  <a:solidFill>
                    <a:prstClr val="white"/>
                  </a:solidFill>
                </a:rPr>
                <a:t>DISPAA, University of Florence</a:t>
              </a:r>
              <a:endParaRPr lang="it-IT" sz="1200" kern="0">
                <a:solidFill>
                  <a:prstClr val="white"/>
                </a:solidFill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08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39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247752" y="72008"/>
            <a:ext cx="8611582" cy="1052736"/>
            <a:chOff x="247752" y="72008"/>
            <a:chExt cx="8611582" cy="1052736"/>
          </a:xfrm>
        </p:grpSpPr>
        <p:pic>
          <p:nvPicPr>
            <p:cNvPr id="17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Monitoring visit and 6</a:t>
              </a:r>
              <a:r>
                <a:rPr kumimoji="0" lang="en-US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th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 month Meeting – 2015, April 28</a:t>
              </a:r>
              <a:r>
                <a:rPr kumimoji="0" lang="en-US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th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DISPAA</a:t>
              </a:r>
              <a:r>
                <a:rPr kumimoji="0" lang="it-IT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, </a:t>
              </a: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University of Florence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97754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0" y="7448"/>
            <a:ext cx="8947062" cy="265921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uppo 3"/>
          <p:cNvGrpSpPr/>
          <p:nvPr/>
        </p:nvGrpSpPr>
        <p:grpSpPr>
          <a:xfrm>
            <a:off x="117384" y="2775491"/>
            <a:ext cx="8906118" cy="4037885"/>
            <a:chOff x="117384" y="2775491"/>
            <a:chExt cx="8906118" cy="4037885"/>
          </a:xfrm>
        </p:grpSpPr>
        <p:pic>
          <p:nvPicPr>
            <p:cNvPr id="1028" name="Picture 4" descr="DISPA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392" y="2775491"/>
              <a:ext cx="8712968" cy="1013549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astra-300x2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84" y="5185976"/>
              <a:ext cx="2294376" cy="1613712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cebas-csic-300x7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0487" y="3933056"/>
              <a:ext cx="4387985" cy="1067743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logo_inst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2645" y="5396365"/>
              <a:ext cx="2373491" cy="141701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</p:pic>
        <p:pic>
          <p:nvPicPr>
            <p:cNvPr id="1036" name="Picture 12" descr="158x170xlogo_MondoVerde.png.pagespeed.ic.SM9fMjEBfp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288" y="4797152"/>
              <a:ext cx="1859214" cy="2000421"/>
            </a:xfrm>
            <a:prstGeom prst="rect">
              <a:avLst/>
            </a:prstGeom>
            <a:solidFill>
              <a:srgbClr val="DDDDDD">
                <a:alpha val="38000"/>
              </a:srgbClr>
            </a:solidFill>
            <a:ln w="381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02240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2">
                <a:tint val="80000"/>
                <a:satMod val="300000"/>
              </a:schemeClr>
            </a:gs>
            <a:gs pos="5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247752" y="72008"/>
            <a:ext cx="8611582" cy="1052736"/>
            <a:chOff x="247752" y="72008"/>
            <a:chExt cx="8611582" cy="1052736"/>
          </a:xfrm>
        </p:grpSpPr>
        <p:pic>
          <p:nvPicPr>
            <p:cNvPr id="17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kern="0">
                  <a:solidFill>
                    <a:srgbClr val="FFFF00"/>
                  </a:solidFill>
                </a:rPr>
                <a:t>LIFE13 ENV/IT/000461 – EVERGREEN </a:t>
              </a:r>
            </a:p>
            <a:p>
              <a:pPr algn="ctr"/>
              <a:r>
                <a:rPr lang="en-US" sz="1200" b="1" kern="0">
                  <a:solidFill>
                    <a:srgbClr val="FFFF00"/>
                  </a:solidFill>
                </a:rPr>
                <a:t>Monitoring visit and 6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r>
                <a:rPr lang="en-US" sz="1200" b="1" kern="0">
                  <a:solidFill>
                    <a:srgbClr val="FFFF00"/>
                  </a:solidFill>
                </a:rPr>
                <a:t> month Meeting – 2015, April 28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endParaRPr lang="it-IT" sz="1200" b="1" kern="0" baseline="30000">
                <a:solidFill>
                  <a:srgbClr val="FFFF00"/>
                </a:solidFill>
              </a:endParaRPr>
            </a:p>
            <a:p>
              <a:pPr algn="ctr"/>
              <a:r>
                <a:rPr lang="it-IT" sz="1200" b="1" kern="0">
                  <a:solidFill>
                    <a:prstClr val="white"/>
                  </a:solidFill>
                </a:rPr>
                <a:t>DISPAA, University of Florence</a:t>
              </a:r>
              <a:endParaRPr lang="it-IT" sz="1200" kern="0">
                <a:solidFill>
                  <a:prstClr val="white"/>
                </a:solidFill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129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247752" y="72008"/>
            <a:ext cx="8611582" cy="1052736"/>
            <a:chOff x="247752" y="72008"/>
            <a:chExt cx="8611582" cy="1052736"/>
          </a:xfrm>
        </p:grpSpPr>
        <p:pic>
          <p:nvPicPr>
            <p:cNvPr id="17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kern="0">
                  <a:solidFill>
                    <a:srgbClr val="FFFF00"/>
                  </a:solidFill>
                </a:rPr>
                <a:t>LIFE13 ENV/IT/000461 – EVERGREEN </a:t>
              </a:r>
            </a:p>
            <a:p>
              <a:pPr algn="ctr"/>
              <a:r>
                <a:rPr lang="en-US" sz="1200" b="1" kern="0">
                  <a:solidFill>
                    <a:srgbClr val="FFFF00"/>
                  </a:solidFill>
                </a:rPr>
                <a:t>Monitoring visit and 6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r>
                <a:rPr lang="en-US" sz="1200" b="1" kern="0">
                  <a:solidFill>
                    <a:srgbClr val="FFFF00"/>
                  </a:solidFill>
                </a:rPr>
                <a:t> month Meeting – 2015, April 28</a:t>
              </a:r>
              <a:r>
                <a:rPr lang="en-US" sz="1200" b="1" kern="0" baseline="30000">
                  <a:solidFill>
                    <a:srgbClr val="FFFF00"/>
                  </a:solidFill>
                </a:rPr>
                <a:t>th</a:t>
              </a:r>
              <a:endParaRPr lang="it-IT" sz="1200" b="1" kern="0" baseline="30000">
                <a:solidFill>
                  <a:srgbClr val="FFFF00"/>
                </a:solidFill>
              </a:endParaRPr>
            </a:p>
            <a:p>
              <a:pPr algn="ctr"/>
              <a:r>
                <a:rPr lang="it-IT" sz="1200" b="1" kern="0">
                  <a:solidFill>
                    <a:prstClr val="white"/>
                  </a:solidFill>
                </a:rPr>
                <a:t>DISPAA, University of Florence</a:t>
              </a:r>
              <a:endParaRPr lang="it-IT" sz="1200" kern="0">
                <a:solidFill>
                  <a:prstClr val="white"/>
                </a:solidFill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08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268760"/>
            <a:ext cx="3819525" cy="538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uppo 2"/>
          <p:cNvGrpSpPr/>
          <p:nvPr/>
        </p:nvGrpSpPr>
        <p:grpSpPr>
          <a:xfrm>
            <a:off x="247752" y="72008"/>
            <a:ext cx="8611582" cy="1052736"/>
            <a:chOff x="247752" y="72008"/>
            <a:chExt cx="8611582" cy="1052736"/>
          </a:xfrm>
        </p:grpSpPr>
        <p:pic>
          <p:nvPicPr>
            <p:cNvPr id="4101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CasellaDiTesto 9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Monitoring visit and 6</a:t>
              </a:r>
              <a:r>
                <a:rPr kumimoji="0" lang="en-US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th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 month Meeting – 2015, April 28</a:t>
              </a:r>
              <a:r>
                <a:rPr kumimoji="0" lang="en-US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th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DISPAA</a:t>
              </a:r>
              <a:r>
                <a:rPr kumimoji="0" lang="it-IT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, </a:t>
              </a: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University of Florence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ttangolo 1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424" y="1229000"/>
            <a:ext cx="3960440" cy="55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 descr="C:\Users\stefania\Desktop\LIFE\LIFE2013_EVERGREEN_abinitio\1_LIFE13_EVERGREEN_totale\dissemination_EVERGREEN\23_24ott14_AFTER_EVER_ECRF_kickoffEVER_\20141024_13274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25" y="1471282"/>
            <a:ext cx="8600955" cy="483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20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14000">
              <a:srgbClr val="0A128C"/>
            </a:gs>
            <a:gs pos="80000">
              <a:srgbClr val="181CC7"/>
            </a:gs>
            <a:gs pos="99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67182"/>
            <a:ext cx="3786981" cy="5302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73" y="1367182"/>
            <a:ext cx="2508623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 descr="http://4.bp.blogspot.com/-e6j8HqB67oQ/VMOkUDjS9rI/AAAAAAAAP_g/rjPsi5S8jT8/s1600/Convegno%2BEnea%2BAstra%2B22-01-2015%2B01-72456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4" y="1280350"/>
            <a:ext cx="8064844" cy="551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uppo 18"/>
          <p:cNvGrpSpPr/>
          <p:nvPr/>
        </p:nvGrpSpPr>
        <p:grpSpPr>
          <a:xfrm>
            <a:off x="247752" y="72008"/>
            <a:ext cx="8611582" cy="1052736"/>
            <a:chOff x="247752" y="72008"/>
            <a:chExt cx="8611582" cy="1052736"/>
          </a:xfrm>
        </p:grpSpPr>
        <p:pic>
          <p:nvPicPr>
            <p:cNvPr id="20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CasellaDiTesto 20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Monitoring visit and 6</a:t>
              </a:r>
              <a:r>
                <a:rPr kumimoji="0" lang="en-US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th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 month Meeting – 2015, April 28</a:t>
              </a:r>
              <a:r>
                <a:rPr kumimoji="0" lang="en-US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th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DISPAA</a:t>
              </a:r>
              <a:r>
                <a:rPr kumimoji="0" lang="it-IT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, </a:t>
              </a: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University of Florence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22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Rettangolo 22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10873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14000">
              <a:srgbClr val="0A128C"/>
            </a:gs>
            <a:gs pos="80000">
              <a:srgbClr val="181CC7"/>
            </a:gs>
            <a:gs pos="99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o 18"/>
          <p:cNvGrpSpPr/>
          <p:nvPr/>
        </p:nvGrpSpPr>
        <p:grpSpPr>
          <a:xfrm>
            <a:off x="467544" y="72008"/>
            <a:ext cx="8175766" cy="834971"/>
            <a:chOff x="247752" y="72008"/>
            <a:chExt cx="8611582" cy="1052736"/>
          </a:xfrm>
        </p:grpSpPr>
        <p:pic>
          <p:nvPicPr>
            <p:cNvPr id="20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CasellaDiTesto 20"/>
            <p:cNvSpPr txBox="1"/>
            <p:nvPr/>
          </p:nvSpPr>
          <p:spPr>
            <a:xfrm>
              <a:off x="2051720" y="260648"/>
              <a:ext cx="4968552" cy="646331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Monitoring visit and 6</a:t>
              </a:r>
              <a:r>
                <a:rPr kumimoji="0" lang="en-US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th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 month Meeting – 2015, April 28</a:t>
              </a:r>
              <a:r>
                <a:rPr kumimoji="0" lang="en-US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th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DISPAA</a:t>
              </a:r>
              <a:r>
                <a:rPr kumimoji="0" lang="it-IT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, </a:t>
              </a: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University of Florence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22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Rettangolo 22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60" y="1035320"/>
            <a:ext cx="7733431" cy="5678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562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1206</TotalTime>
  <Words>2303</Words>
  <Application>Microsoft Office PowerPoint</Application>
  <PresentationFormat>Presentazione su schermo (4:3)</PresentationFormat>
  <Paragraphs>366</Paragraphs>
  <Slides>68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Titoli diapositive</vt:lpstr>
      </vt:variant>
      <vt:variant>
        <vt:i4>68</vt:i4>
      </vt:variant>
    </vt:vector>
  </HeadingPairs>
  <TitlesOfParts>
    <vt:vector size="71" baseType="lpstr">
      <vt:lpstr>Tema di Office</vt:lpstr>
      <vt:lpstr>1_Tema di Office</vt:lpstr>
      <vt:lpstr>2_Tema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stefania</dc:creator>
  <cp:lastModifiedBy>stefania</cp:lastModifiedBy>
  <cp:revision>75</cp:revision>
  <dcterms:created xsi:type="dcterms:W3CDTF">2015-04-27T10:50:13Z</dcterms:created>
  <dcterms:modified xsi:type="dcterms:W3CDTF">2015-04-28T06:57:53Z</dcterms:modified>
</cp:coreProperties>
</file>