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7" r:id="rId2"/>
    <p:sldId id="341" r:id="rId3"/>
    <p:sldId id="399" r:id="rId4"/>
    <p:sldId id="400" r:id="rId5"/>
    <p:sldId id="401" r:id="rId6"/>
    <p:sldId id="402" r:id="rId7"/>
    <p:sldId id="403" r:id="rId8"/>
    <p:sldId id="343" r:id="rId9"/>
    <p:sldId id="404" r:id="rId10"/>
    <p:sldId id="408" r:id="rId11"/>
    <p:sldId id="409" r:id="rId12"/>
    <p:sldId id="410" r:id="rId13"/>
    <p:sldId id="432" r:id="rId14"/>
    <p:sldId id="434" r:id="rId15"/>
    <p:sldId id="435" r:id="rId16"/>
    <p:sldId id="436" r:id="rId17"/>
    <p:sldId id="437" r:id="rId18"/>
    <p:sldId id="438" r:id="rId19"/>
    <p:sldId id="439" r:id="rId20"/>
    <p:sldId id="414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15" r:id="rId30"/>
    <p:sldId id="416" r:id="rId31"/>
    <p:sldId id="448" r:id="rId32"/>
    <p:sldId id="449" r:id="rId33"/>
    <p:sldId id="450" r:id="rId34"/>
    <p:sldId id="419" r:id="rId35"/>
    <p:sldId id="420" r:id="rId36"/>
  </p:sldIdLst>
  <p:sldSz cx="9144000" cy="6858000" type="screen4x3"/>
  <p:notesSz cx="6858000" cy="99472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51" d="100"/>
          <a:sy n="51" d="100"/>
        </p:scale>
        <p:origin x="-76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B79F3F5C-2381-4CCA-8384-E3F328BC5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5043-50A8-4ECB-80A2-E476B5D63F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A6A0C-FE56-4B2A-AF58-61F7CD1678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CB0D-B559-4031-B140-8B3D3EF5B6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D464-B063-4D5A-A7B1-E2ED63115E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0BAF-7AA7-4275-B316-56A1901AEE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69C83-F782-4DE3-88DA-A50CF74182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602F-2491-446E-96B2-79128A3868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BB41-E175-4676-9EFD-59C3FAE055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16F4-6308-4126-8F46-7CD1DDDCE7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2F1-0269-4DEC-BE8A-701AC46879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89030-AA5F-46CD-B064-888540BC54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73002B08-E760-489F-A403-89D0CA032E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ife-evergree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GB" sz="1800" smtClean="0"/>
              <a:t>	</a:t>
            </a:r>
            <a:endParaRPr lang="it-IT" sz="1800" smtClean="0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862013" y="1916113"/>
            <a:ext cx="849788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205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3813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 txBox="1">
            <a:spLocks noChangeArrowheads="1"/>
          </p:cNvSpPr>
          <p:nvPr/>
        </p:nvSpPr>
        <p:spPr bwMode="auto">
          <a:xfrm>
            <a:off x="250825" y="2060575"/>
            <a:ext cx="8286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BE" sz="2800" b="1">
                <a:solidFill>
                  <a:srgbClr val="336699"/>
                </a:solidFill>
                <a:effectLst/>
                <a:latin typeface="Tahoma" pitchFamily="34" charset="0"/>
              </a:rPr>
              <a:t/>
            </a:r>
            <a:br>
              <a:rPr lang="fr-BE" sz="2800" b="1">
                <a:solidFill>
                  <a:srgbClr val="336699"/>
                </a:solidFill>
                <a:effectLst/>
                <a:latin typeface="Tahoma" pitchFamily="34" charset="0"/>
              </a:rPr>
            </a:br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/>
            <a:r>
              <a:rPr lang="it-IT" sz="2800">
                <a:solidFill>
                  <a:srgbClr val="0070C0"/>
                </a:solidFill>
                <a:effectLst/>
                <a:latin typeface="Tahoma" pitchFamily="34" charset="0"/>
                <a:cs typeface="Tahoma" pitchFamily="34" charset="0"/>
              </a:rPr>
              <a:t>LIFE13 ENV/IT/461 </a:t>
            </a:r>
          </a:p>
          <a:p>
            <a:pPr algn="ctr"/>
            <a:r>
              <a:rPr lang="fr-BE" sz="2800" b="1">
                <a:solidFill>
                  <a:srgbClr val="0070C0"/>
                </a:solidFill>
                <a:effectLst/>
                <a:latin typeface="Tahoma" pitchFamily="34" charset="0"/>
              </a:rPr>
              <a:t>EVERGREEN</a:t>
            </a:r>
            <a:br>
              <a:rPr lang="fr-BE" sz="2800" b="1">
                <a:solidFill>
                  <a:srgbClr val="0070C0"/>
                </a:solidFill>
                <a:effectLst/>
                <a:latin typeface="Tahoma" pitchFamily="34" charset="0"/>
              </a:rPr>
            </a:br>
            <a:r>
              <a:rPr lang="fr-BE" sz="2800" b="1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2800" b="1">
                <a:solidFill>
                  <a:srgbClr val="0070C0"/>
                </a:solidFill>
                <a:effectLst/>
                <a:latin typeface="Tahoma" pitchFamily="34" charset="0"/>
              </a:rPr>
              <a:t>nvironmentally friendly biomolecules from agricultural wastes as substitutes</a:t>
            </a:r>
          </a:p>
          <a:p>
            <a:pPr algn="ctr"/>
            <a:r>
              <a:rPr lang="en-GB" sz="2800" b="1">
                <a:solidFill>
                  <a:srgbClr val="0070C0"/>
                </a:solidFill>
                <a:effectLst/>
                <a:latin typeface="Tahoma" pitchFamily="34" charset="0"/>
              </a:rPr>
              <a:t>of pesticides for plant diseases control</a:t>
            </a:r>
            <a:endParaRPr lang="fr-BE" sz="2800" b="1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/>
            <a:endParaRPr lang="fr-BE" sz="2800" b="1">
              <a:solidFill>
                <a:srgbClr val="0070C0"/>
              </a:solidFill>
              <a:effectLst/>
              <a:latin typeface="Tahoma" pitchFamily="34" charset="0"/>
            </a:endParaRPr>
          </a:p>
          <a:p>
            <a:r>
              <a:rPr lang="fr-BE" sz="2000">
                <a:solidFill>
                  <a:srgbClr val="0070C0"/>
                </a:solidFill>
                <a:effectLst/>
                <a:latin typeface="Tahoma" pitchFamily="34" charset="0"/>
              </a:rPr>
              <a:t>Start: </a:t>
            </a:r>
            <a:r>
              <a:rPr lang="it-IT" sz="2000">
                <a:solidFill>
                  <a:srgbClr val="0070C0"/>
                </a:solidFill>
                <a:effectLst/>
              </a:rPr>
              <a:t>01/10/2014</a:t>
            </a:r>
            <a:endParaRPr lang="fr-BE" sz="200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r>
              <a:rPr lang="fr-BE" sz="2000">
                <a:solidFill>
                  <a:srgbClr val="0070C0"/>
                </a:solidFill>
                <a:effectLst/>
                <a:latin typeface="Tahoma" pitchFamily="34" charset="0"/>
              </a:rPr>
              <a:t>End: </a:t>
            </a:r>
            <a:r>
              <a:rPr lang="it-IT" sz="2000">
                <a:solidFill>
                  <a:srgbClr val="0070C0"/>
                </a:solidFill>
                <a:effectLst/>
              </a:rPr>
              <a:t>30/09/2016</a:t>
            </a:r>
            <a:endParaRPr lang="fr-BE" sz="200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/>
            <a:r>
              <a:rPr lang="fr-BE" sz="2000">
                <a:solidFill>
                  <a:srgbClr val="0070C0"/>
                </a:solidFill>
                <a:effectLst/>
                <a:latin typeface="Tahoma" pitchFamily="34" charset="0"/>
              </a:rPr>
              <a:t>28/04/2015</a:t>
            </a:r>
          </a:p>
          <a:p>
            <a:pPr algn="ctr"/>
            <a:r>
              <a:rPr lang="fr-BE" sz="2000">
                <a:solidFill>
                  <a:srgbClr val="0070C0"/>
                </a:solidFill>
                <a:effectLst/>
                <a:latin typeface="Tahoma" pitchFamily="34" charset="0"/>
              </a:rPr>
              <a:t>6 month and monitoring meeting</a:t>
            </a:r>
          </a:p>
          <a:p>
            <a:pPr algn="ctr"/>
            <a:r>
              <a:rPr lang="fr-BE" sz="2000">
                <a:solidFill>
                  <a:srgbClr val="0070C0"/>
                </a:solidFill>
                <a:effectLst/>
                <a:latin typeface="Tahoma" pitchFamily="34" charset="0"/>
              </a:rPr>
              <a:t>Via della Lastruccia, 10 Sesto Fiorentino (Florence) - Italy</a:t>
            </a:r>
          </a:p>
          <a:p>
            <a:pPr algn="ctr"/>
            <a:r>
              <a:rPr lang="fr-BE" sz="2000">
                <a:solidFill>
                  <a:srgbClr val="0070C0"/>
                </a:solidFill>
                <a:effectLst/>
                <a:latin typeface="Tahoma" pitchFamily="34" charset="0"/>
              </a:rPr>
              <a:t>DISPAA Premises</a:t>
            </a:r>
          </a:p>
          <a:p>
            <a:pPr algn="ctr"/>
            <a:endParaRPr lang="fr-BE" sz="2800" b="1">
              <a:solidFill>
                <a:srgbClr val="336699"/>
              </a:solidFill>
              <a:effectLst/>
              <a:latin typeface="Tahoma" pitchFamily="34" charset="0"/>
            </a:endParaRPr>
          </a:p>
          <a:p>
            <a:pPr algn="ctr"/>
            <a:r>
              <a:rPr lang="fr-BE" sz="2000" b="1">
                <a:solidFill>
                  <a:srgbClr val="336699"/>
                </a:solidFill>
                <a:effectLst/>
                <a:latin typeface="Tahoma" pitchFamily="34" charset="0"/>
              </a:rPr>
              <a:t/>
            </a:r>
            <a:br>
              <a:rPr lang="fr-BE" sz="2000" b="1">
                <a:solidFill>
                  <a:srgbClr val="336699"/>
                </a:solidFill>
                <a:effectLst/>
                <a:latin typeface="Tahoma" pitchFamily="34" charset="0"/>
              </a:rPr>
            </a:br>
            <a:r>
              <a:rPr lang="it-IT" sz="2800">
                <a:solidFill>
                  <a:schemeClr val="tx2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D1 Website </a:t>
            </a:r>
            <a:r>
              <a:rPr lang="it-IT" sz="2400" dirty="0" err="1" smtClean="0">
                <a:solidFill>
                  <a:srgbClr val="0070C0"/>
                </a:solidFill>
              </a:rPr>
              <a:t>creation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D2 </a:t>
            </a:r>
            <a:r>
              <a:rPr lang="it-IT" sz="2400" dirty="0" err="1" smtClean="0">
                <a:solidFill>
                  <a:srgbClr val="0070C0"/>
                </a:solidFill>
              </a:rPr>
              <a:t>Notice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boards</a:t>
            </a:r>
            <a:endParaRPr lang="it-IT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D5 </a:t>
            </a:r>
            <a:r>
              <a:rPr lang="it-IT" sz="2400" dirty="0" err="1" smtClean="0">
                <a:solidFill>
                  <a:srgbClr val="0070C0"/>
                </a:solidFill>
              </a:rPr>
              <a:t>Diffusion</a:t>
            </a:r>
            <a:r>
              <a:rPr lang="it-IT" sz="2400" dirty="0" smtClean="0">
                <a:solidFill>
                  <a:srgbClr val="0070C0"/>
                </a:solidFill>
              </a:rPr>
              <a:t> material </a:t>
            </a:r>
            <a:r>
              <a:rPr lang="it-IT" sz="2400" dirty="0" err="1" smtClean="0">
                <a:solidFill>
                  <a:srgbClr val="0070C0"/>
                </a:solidFill>
              </a:rPr>
              <a:t>preparation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D7 Articles and press releases</a:t>
            </a:r>
          </a:p>
          <a:p>
            <a:pPr algn="l"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D8 </a:t>
            </a:r>
            <a:r>
              <a:rPr lang="it-IT" sz="2400" dirty="0" err="1" smtClean="0">
                <a:solidFill>
                  <a:srgbClr val="0070C0"/>
                </a:solidFill>
              </a:rPr>
              <a:t>Networking</a:t>
            </a:r>
            <a:endParaRPr lang="it-IT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D10 International conferences and fairs</a:t>
            </a:r>
          </a:p>
          <a:p>
            <a:pPr algn="l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D11 Dissemination to institutions and policy makers</a:t>
            </a:r>
          </a:p>
          <a:p>
            <a:pPr algn="l">
              <a:defRPr/>
            </a:pPr>
            <a:r>
              <a:rPr lang="fr-FR" sz="2400" dirty="0" smtClean="0">
                <a:solidFill>
                  <a:srgbClr val="0070C0"/>
                </a:solidFill>
              </a:rPr>
              <a:t>D12 Digital supports for international diffusion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127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27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229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2295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Sottotito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grpSp>
        <p:nvGrpSpPr>
          <p:cNvPr id="12297" name="Gruppo 11"/>
          <p:cNvGrpSpPr>
            <a:grpSpLocks/>
          </p:cNvGrpSpPr>
          <p:nvPr/>
        </p:nvGrpSpPr>
        <p:grpSpPr bwMode="auto">
          <a:xfrm>
            <a:off x="1116013" y="1412875"/>
            <a:ext cx="6884987" cy="3282950"/>
            <a:chOff x="1116013" y="1412875"/>
            <a:chExt cx="6884987" cy="3282950"/>
          </a:xfrm>
        </p:grpSpPr>
        <p:pic>
          <p:nvPicPr>
            <p:cNvPr id="12298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1413" y="1412875"/>
              <a:ext cx="6859587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9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16013" y="1916113"/>
              <a:ext cx="6870700" cy="2779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12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D1 Website </a:t>
            </a:r>
            <a:r>
              <a:rPr lang="it-IT" sz="2400" dirty="0" err="1" smtClean="0">
                <a:solidFill>
                  <a:srgbClr val="0070C0"/>
                </a:solidFill>
              </a:rPr>
              <a:t>creation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12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EVERGREEN website in English: </a:t>
            </a:r>
            <a:r>
              <a:rPr lang="it-IT" sz="2400" dirty="0" smtClean="0">
                <a:solidFill>
                  <a:srgbClr val="0070C0"/>
                </a:solidFill>
                <a:hlinkClick r:id="rId2"/>
              </a:rPr>
              <a:t>www.life-evergreen.com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In the website:</a:t>
            </a:r>
          </a:p>
          <a:p>
            <a:pPr marL="838200" lvl="1" indent="-381000" algn="l">
              <a:buFont typeface="Wingdings" pitchFamily="2" charset="2"/>
              <a:buChar char="q"/>
              <a:defRPr/>
            </a:pPr>
            <a:r>
              <a:rPr lang="it-IT" sz="2400" dirty="0" err="1" smtClean="0">
                <a:solidFill>
                  <a:srgbClr val="0070C0"/>
                </a:solidFill>
              </a:rPr>
              <a:t>Visit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counter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838200" lvl="1" indent="-381000" algn="l">
              <a:buFont typeface="Wingdings" pitchFamily="2" charset="2"/>
              <a:buChar char="q"/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 Link </a:t>
            </a:r>
            <a:r>
              <a:rPr lang="it-IT" sz="2400" dirty="0" err="1" smtClean="0">
                <a:solidFill>
                  <a:srgbClr val="0070C0"/>
                </a:solidFill>
              </a:rPr>
              <a:t>to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LIFE+</a:t>
            </a:r>
            <a:r>
              <a:rPr lang="it-IT" sz="2400" dirty="0" smtClean="0">
                <a:solidFill>
                  <a:srgbClr val="0070C0"/>
                </a:solidFill>
              </a:rPr>
              <a:t> and </a:t>
            </a:r>
            <a:r>
              <a:rPr lang="it-IT" sz="2400" dirty="0" err="1" smtClean="0">
                <a:solidFill>
                  <a:srgbClr val="0070C0"/>
                </a:solidFill>
              </a:rPr>
              <a:t>each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beneficiary</a:t>
            </a:r>
            <a:r>
              <a:rPr lang="it-IT" sz="2400" dirty="0" smtClean="0">
                <a:solidFill>
                  <a:srgbClr val="0070C0"/>
                </a:solidFill>
              </a:rPr>
              <a:t> website</a:t>
            </a:r>
          </a:p>
          <a:p>
            <a:pPr marL="381000" indent="-381000" algn="l">
              <a:buFontTx/>
              <a:buChar char="•"/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DISPAA </a:t>
            </a:r>
            <a:r>
              <a:rPr lang="it-IT" sz="2400" dirty="0" err="1" smtClean="0">
                <a:solidFill>
                  <a:srgbClr val="0070C0"/>
                </a:solidFill>
              </a:rPr>
              <a:t>is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preparing</a:t>
            </a:r>
            <a:r>
              <a:rPr lang="it-IT" sz="2400" dirty="0" smtClean="0">
                <a:solidFill>
                  <a:srgbClr val="0070C0"/>
                </a:solidFill>
              </a:rPr>
              <a:t> the </a:t>
            </a:r>
            <a:r>
              <a:rPr lang="it-IT" sz="2400" dirty="0" err="1" smtClean="0">
                <a:solidFill>
                  <a:srgbClr val="0070C0"/>
                </a:solidFill>
              </a:rPr>
              <a:t>Italian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version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CEBASCIC </a:t>
            </a:r>
            <a:r>
              <a:rPr lang="it-IT" sz="2400" dirty="0" err="1" smtClean="0">
                <a:solidFill>
                  <a:srgbClr val="0070C0"/>
                </a:solidFill>
              </a:rPr>
              <a:t>is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preparing</a:t>
            </a:r>
            <a:r>
              <a:rPr lang="it-IT" sz="2400" dirty="0" smtClean="0">
                <a:solidFill>
                  <a:srgbClr val="0070C0"/>
                </a:solidFill>
              </a:rPr>
              <a:t> the </a:t>
            </a:r>
            <a:r>
              <a:rPr lang="it-IT" sz="2400" dirty="0" err="1" smtClean="0">
                <a:solidFill>
                  <a:srgbClr val="0070C0"/>
                </a:solidFill>
              </a:rPr>
              <a:t>Spanish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version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it-IT" sz="2400" dirty="0" err="1" smtClean="0">
                <a:solidFill>
                  <a:srgbClr val="0070C0"/>
                </a:solidFill>
              </a:rPr>
              <a:t>Each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beneficiary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has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implemented</a:t>
            </a:r>
            <a:r>
              <a:rPr lang="it-IT" sz="2400" dirty="0" smtClean="0">
                <a:solidFill>
                  <a:srgbClr val="0070C0"/>
                </a:solidFill>
              </a:rPr>
              <a:t> the link </a:t>
            </a:r>
            <a:r>
              <a:rPr lang="it-IT" sz="2400" dirty="0" err="1" smtClean="0">
                <a:solidFill>
                  <a:srgbClr val="0070C0"/>
                </a:solidFill>
              </a:rPr>
              <a:t>between</a:t>
            </a:r>
            <a:r>
              <a:rPr lang="it-IT" sz="2400" dirty="0" smtClean="0">
                <a:solidFill>
                  <a:srgbClr val="0070C0"/>
                </a:solidFill>
              </a:rPr>
              <a:t> the EVERGREEN website </a:t>
            </a:r>
            <a:r>
              <a:rPr lang="it-IT" sz="2400" dirty="0" err="1" smtClean="0">
                <a:solidFill>
                  <a:srgbClr val="0070C0"/>
                </a:solidFill>
              </a:rPr>
              <a:t>to</a:t>
            </a:r>
            <a:r>
              <a:rPr lang="it-IT" sz="2400" dirty="0" smtClean="0">
                <a:solidFill>
                  <a:srgbClr val="0070C0"/>
                </a:solidFill>
              </a:rPr>
              <a:t> the </a:t>
            </a:r>
            <a:r>
              <a:rPr lang="it-IT" sz="2400" dirty="0" err="1" smtClean="0">
                <a:solidFill>
                  <a:srgbClr val="0070C0"/>
                </a:solidFill>
              </a:rPr>
              <a:t>beneficiary</a:t>
            </a:r>
            <a:r>
              <a:rPr lang="it-IT" sz="2400" dirty="0" smtClean="0">
                <a:solidFill>
                  <a:srgbClr val="0070C0"/>
                </a:solidFill>
              </a:rPr>
              <a:t> website</a:t>
            </a:r>
          </a:p>
          <a:p>
            <a:pPr marL="381000" indent="-381000" algn="l">
              <a:buFontTx/>
              <a:buChar char="•"/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331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3320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3" y="1339850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D2 </a:t>
            </a:r>
            <a:r>
              <a:rPr lang="it-IT" sz="2400" dirty="0" err="1" smtClean="0">
                <a:solidFill>
                  <a:srgbClr val="0070C0"/>
                </a:solidFill>
              </a:rPr>
              <a:t>Notice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boards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DISPAA produced 10 EVERGREEN Notice boards and gave them to all the beneficiaries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All the beneficiaries put the EVERGREEN Notice board in a public space and at the Chestnut Tannin </a:t>
            </a:r>
            <a:r>
              <a:rPr lang="en-GB" sz="2400" dirty="0" err="1" smtClean="0">
                <a:solidFill>
                  <a:srgbClr val="0070C0"/>
                </a:solidFill>
              </a:rPr>
              <a:t>microgranulate</a:t>
            </a:r>
            <a:r>
              <a:rPr lang="en-GB" sz="2400" dirty="0" smtClean="0">
                <a:solidFill>
                  <a:srgbClr val="0070C0"/>
                </a:solidFill>
              </a:rPr>
              <a:t> fertilizers production site, and the crop experiment sites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All the beneficiaries sent the photos of the EVERGREEN Notice board in a public space in each beneficiary premises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4344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12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D5 </a:t>
            </a:r>
            <a:r>
              <a:rPr lang="it-IT" sz="2400" dirty="0" err="1" smtClean="0">
                <a:solidFill>
                  <a:srgbClr val="0070C0"/>
                </a:solidFill>
              </a:rPr>
              <a:t>Diffusion</a:t>
            </a:r>
            <a:r>
              <a:rPr lang="it-IT" sz="2400" dirty="0" smtClean="0">
                <a:solidFill>
                  <a:srgbClr val="0070C0"/>
                </a:solidFill>
              </a:rPr>
              <a:t> material </a:t>
            </a:r>
            <a:r>
              <a:rPr lang="it-IT" sz="2400" dirty="0" err="1" smtClean="0">
                <a:solidFill>
                  <a:srgbClr val="0070C0"/>
                </a:solidFill>
              </a:rPr>
              <a:t>preparation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1 EVERGREEN tissue poster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2,000 EVERGREEN brochures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1,000 EVERGREEN plastic flyers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500 EVERGREEN </a:t>
            </a:r>
            <a:r>
              <a:rPr lang="en-GB" sz="2400" dirty="0" err="1" smtClean="0">
                <a:solidFill>
                  <a:srgbClr val="0070C0"/>
                </a:solidFill>
              </a:rPr>
              <a:t>pendrives</a:t>
            </a:r>
            <a:r>
              <a:rPr lang="en-GB" sz="2400" dirty="0" smtClean="0">
                <a:solidFill>
                  <a:srgbClr val="0070C0"/>
                </a:solidFill>
              </a:rPr>
              <a:t> as project gadget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500 EVERGREEN notebooks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1 English and 1 Italian project presentations</a:t>
            </a:r>
          </a:p>
          <a:p>
            <a:pPr marL="381000" indent="-381000" algn="l">
              <a:defRPr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536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5367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D7 </a:t>
            </a:r>
            <a:r>
              <a:rPr lang="it-IT" sz="2400" dirty="0" err="1" smtClean="0">
                <a:solidFill>
                  <a:srgbClr val="0070C0"/>
                </a:solidFill>
              </a:rPr>
              <a:t>Articles</a:t>
            </a:r>
            <a:r>
              <a:rPr lang="it-IT" sz="2400" dirty="0" smtClean="0">
                <a:solidFill>
                  <a:srgbClr val="0070C0"/>
                </a:solidFill>
              </a:rPr>
              <a:t> and press </a:t>
            </a:r>
            <a:r>
              <a:rPr lang="it-IT" sz="2400" dirty="0" err="1" smtClean="0">
                <a:solidFill>
                  <a:srgbClr val="0070C0"/>
                </a:solidFill>
              </a:rPr>
              <a:t>releases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3 articles (Italian, Chinese and English) in Platinum journal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12 articles  related to the </a:t>
            </a:r>
            <a:r>
              <a:rPr lang="it-IT" sz="2400" dirty="0" smtClean="0">
                <a:solidFill>
                  <a:srgbClr val="0070C0"/>
                </a:solidFill>
              </a:rPr>
              <a:t>LIFE </a:t>
            </a:r>
            <a:r>
              <a:rPr lang="it-IT" sz="2400" dirty="0" err="1" smtClean="0">
                <a:solidFill>
                  <a:srgbClr val="0070C0"/>
                </a:solidFill>
              </a:rPr>
              <a:t>event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of</a:t>
            </a:r>
            <a:r>
              <a:rPr lang="it-IT" sz="2400" dirty="0" smtClean="0">
                <a:solidFill>
                  <a:srgbClr val="0070C0"/>
                </a:solidFill>
              </a:rPr>
              <a:t> ENEA and ASTRA in Faenza, </a:t>
            </a:r>
            <a:r>
              <a:rPr lang="en-GB" sz="2400" dirty="0" smtClean="0">
                <a:solidFill>
                  <a:srgbClr val="0070C0"/>
                </a:solidFill>
              </a:rPr>
              <a:t>on 22 January 2015  in local and web newspaper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article on </a:t>
            </a:r>
            <a:r>
              <a:rPr lang="en-GB" sz="2400" dirty="0" err="1" smtClean="0">
                <a:solidFill>
                  <a:srgbClr val="0070C0"/>
                </a:solidFill>
              </a:rPr>
              <a:t>Acta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Horticulturae</a:t>
            </a:r>
            <a:r>
              <a:rPr lang="en-GB" sz="2400" dirty="0" smtClean="0">
                <a:solidFill>
                  <a:srgbClr val="0070C0"/>
                </a:solidFill>
              </a:rPr>
              <a:t> from the oral presentation at the “2</a:t>
            </a:r>
            <a:r>
              <a:rPr lang="en-GB" sz="2400" baseline="30000" dirty="0" smtClean="0">
                <a:solidFill>
                  <a:srgbClr val="0070C0"/>
                </a:solidFill>
              </a:rPr>
              <a:t>nd</a:t>
            </a:r>
            <a:r>
              <a:rPr lang="en-GB" sz="2400" dirty="0" smtClean="0">
                <a:solidFill>
                  <a:srgbClr val="0070C0"/>
                </a:solidFill>
              </a:rPr>
              <a:t> World Congress on the Use of </a:t>
            </a:r>
            <a:r>
              <a:rPr lang="en-GB" sz="2400" dirty="0" err="1" smtClean="0">
                <a:solidFill>
                  <a:srgbClr val="0070C0"/>
                </a:solidFill>
              </a:rPr>
              <a:t>Biostimulants</a:t>
            </a:r>
            <a:r>
              <a:rPr lang="en-GB" sz="2400" dirty="0" smtClean="0">
                <a:solidFill>
                  <a:srgbClr val="0070C0"/>
                </a:solidFill>
              </a:rPr>
              <a:t> in  Agriculture”, Firenze (Italy), Nov. 16--‐19, 2015.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639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639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D8 </a:t>
            </a:r>
            <a:r>
              <a:rPr lang="it-IT" sz="2000" dirty="0" err="1" smtClean="0">
                <a:solidFill>
                  <a:srgbClr val="0070C0"/>
                </a:solidFill>
              </a:rPr>
              <a:t>Networking</a:t>
            </a:r>
            <a:endParaRPr lang="it-IT" sz="20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20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Cluster with After-Cu, RESAFE, CLEANSED, BIOREM, </a:t>
            </a:r>
            <a:r>
              <a:rPr lang="it-IT" sz="2000" dirty="0" smtClean="0">
                <a:solidFill>
                  <a:srgbClr val="0070C0"/>
                </a:solidFill>
              </a:rPr>
              <a:t>AIS LIFE, SEMENTE</a:t>
            </a:r>
            <a:r>
              <a:rPr lang="en-GB" sz="2000" dirty="0" smtClean="0">
                <a:solidFill>
                  <a:srgbClr val="0070C0"/>
                </a:solidFill>
              </a:rPr>
              <a:t> (LIFE 11-12-13 projects)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  <a:ea typeface="ＭＳ Ｐゴシック" pitchFamily="34" charset="-128"/>
              </a:rPr>
              <a:t>Horizon 2020 “From Biodiversity to </a:t>
            </a:r>
            <a:r>
              <a:rPr lang="en-GB" sz="2000" dirty="0" err="1" smtClean="0">
                <a:solidFill>
                  <a:srgbClr val="0070C0"/>
                </a:solidFill>
                <a:ea typeface="ＭＳ Ｐゴシック" pitchFamily="34" charset="-128"/>
              </a:rPr>
              <a:t>Chemodiversity</a:t>
            </a:r>
            <a:r>
              <a:rPr lang="en-GB" sz="2000" dirty="0" smtClean="0">
                <a:solidFill>
                  <a:srgbClr val="0070C0"/>
                </a:solidFill>
                <a:ea typeface="ＭＳ Ｐゴシック" pitchFamily="34" charset="-128"/>
              </a:rPr>
              <a:t>: Novel Plant Produced Compounds with Agrochemical and Cosmetic interest (AGROCOS)” </a:t>
            </a:r>
            <a:r>
              <a:rPr lang="it-IT" sz="2000" dirty="0" smtClean="0">
                <a:solidFill>
                  <a:srgbClr val="0070C0"/>
                </a:solidFill>
                <a:ea typeface="ＭＳ Ｐゴシック" pitchFamily="34" charset="-128"/>
              </a:rPr>
              <a:t>KBBE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  <a:ea typeface="ＭＳ Ｐゴシック" pitchFamily="34" charset="-128"/>
              </a:rPr>
              <a:t>Networking contacts at the UNIFI LIFE event at Firenze on 24</a:t>
            </a:r>
            <a:r>
              <a:rPr lang="en-GB" sz="2000" baseline="30000" dirty="0" smtClean="0">
                <a:solidFill>
                  <a:srgbClr val="0070C0"/>
                </a:solidFill>
                <a:ea typeface="ＭＳ Ｐゴシック" pitchFamily="34" charset="-128"/>
              </a:rPr>
              <a:t>th</a:t>
            </a:r>
            <a:r>
              <a:rPr lang="en-GB" sz="2000" dirty="0" smtClean="0">
                <a:solidFill>
                  <a:srgbClr val="0070C0"/>
                </a:solidFill>
                <a:ea typeface="ＭＳ Ｐゴシック" pitchFamily="34" charset="-128"/>
              </a:rPr>
              <a:t> October 2014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  <a:ea typeface="ＭＳ Ｐゴシック" pitchFamily="34" charset="-128"/>
              </a:rPr>
              <a:t>Networking contacts at the </a:t>
            </a:r>
            <a:r>
              <a:rPr lang="it-IT" sz="2000" dirty="0" smtClean="0">
                <a:solidFill>
                  <a:srgbClr val="0070C0"/>
                </a:solidFill>
              </a:rPr>
              <a:t>LIFE </a:t>
            </a:r>
            <a:r>
              <a:rPr lang="it-IT" sz="2000" dirty="0" err="1" smtClean="0">
                <a:solidFill>
                  <a:srgbClr val="0070C0"/>
                </a:solidFill>
              </a:rPr>
              <a:t>event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of</a:t>
            </a:r>
            <a:r>
              <a:rPr lang="it-IT" sz="2000" dirty="0" smtClean="0">
                <a:solidFill>
                  <a:srgbClr val="0070C0"/>
                </a:solidFill>
              </a:rPr>
              <a:t> ENEA and ASTRA in Faenza, </a:t>
            </a:r>
            <a:r>
              <a:rPr lang="en-GB" sz="2000" dirty="0" smtClean="0">
                <a:solidFill>
                  <a:srgbClr val="0070C0"/>
                </a:solidFill>
              </a:rPr>
              <a:t>on 22 January 2015 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2 abstracts for Malaga conference, 2-5 June 2015</a:t>
            </a: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741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7416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52513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D10 International </a:t>
            </a:r>
            <a:r>
              <a:rPr lang="it-IT" sz="2400" dirty="0" err="1" smtClean="0">
                <a:solidFill>
                  <a:srgbClr val="0070C0"/>
                </a:solidFill>
              </a:rPr>
              <a:t>conferences</a:t>
            </a:r>
            <a:r>
              <a:rPr lang="it-IT" sz="2400" dirty="0" smtClean="0">
                <a:solidFill>
                  <a:srgbClr val="0070C0"/>
                </a:solidFill>
              </a:rPr>
              <a:t> and </a:t>
            </a:r>
            <a:r>
              <a:rPr lang="it-IT" sz="2400" dirty="0" err="1" smtClean="0">
                <a:solidFill>
                  <a:srgbClr val="0070C0"/>
                </a:solidFill>
              </a:rPr>
              <a:t>fairs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t-IT" sz="1800" dirty="0" smtClean="0">
                <a:solidFill>
                  <a:srgbClr val="0070C0"/>
                </a:solidFill>
              </a:rPr>
              <a:t>“TOSCANA &amp; AMBIENTE La sfida europea dei progetti LIFE” </a:t>
            </a:r>
            <a:r>
              <a:rPr lang="en-GB" sz="1800" dirty="0" smtClean="0">
                <a:solidFill>
                  <a:srgbClr val="0070C0"/>
                </a:solidFill>
                <a:ea typeface="ＭＳ Ｐゴシック" pitchFamily="34" charset="-128"/>
              </a:rPr>
              <a:t>UNIFI LIFE event at Firenze on 24</a:t>
            </a:r>
            <a:r>
              <a:rPr lang="en-GB" sz="1800" baseline="30000" dirty="0" smtClean="0">
                <a:solidFill>
                  <a:srgbClr val="0070C0"/>
                </a:solidFill>
                <a:ea typeface="ＭＳ Ｐゴシック" pitchFamily="34" charset="-128"/>
              </a:rPr>
              <a:t>th</a:t>
            </a:r>
            <a:r>
              <a:rPr lang="en-GB" sz="1800" dirty="0" smtClean="0">
                <a:solidFill>
                  <a:srgbClr val="0070C0"/>
                </a:solidFill>
                <a:ea typeface="ＭＳ Ｐゴシック" pitchFamily="34" charset="-128"/>
              </a:rPr>
              <a:t> October 2014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t-IT" sz="1800" dirty="0" smtClean="0">
                <a:solidFill>
                  <a:srgbClr val="0070C0"/>
                </a:solidFill>
              </a:rPr>
              <a:t>LIFE </a:t>
            </a:r>
            <a:r>
              <a:rPr lang="it-IT" sz="1800" dirty="0" err="1" smtClean="0">
                <a:solidFill>
                  <a:srgbClr val="0070C0"/>
                </a:solidFill>
              </a:rPr>
              <a:t>event</a:t>
            </a:r>
            <a:r>
              <a:rPr lang="it-IT" sz="1800" dirty="0" smtClean="0">
                <a:solidFill>
                  <a:srgbClr val="0070C0"/>
                </a:solidFill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</a:rPr>
              <a:t>of</a:t>
            </a:r>
            <a:r>
              <a:rPr lang="it-IT" sz="1800" dirty="0" smtClean="0">
                <a:solidFill>
                  <a:srgbClr val="0070C0"/>
                </a:solidFill>
              </a:rPr>
              <a:t> ENEA and ASTRA “Dal confronto di esperienze diverse lo sviluppo di tecniche sostenibili”, Faenza, 22/01/2015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0070C0"/>
                </a:solidFill>
              </a:rPr>
              <a:t>Demonstration workshop in Italy a Visit to Ch tannin production site, Tobacco experiments, and Ch Tannin </a:t>
            </a:r>
            <a:r>
              <a:rPr lang="en-GB" sz="1800" dirty="0" err="1" smtClean="0">
                <a:solidFill>
                  <a:srgbClr val="0070C0"/>
                </a:solidFill>
              </a:rPr>
              <a:t>microgranulate</a:t>
            </a:r>
            <a:r>
              <a:rPr lang="en-GB" sz="1800" dirty="0" smtClean="0">
                <a:solidFill>
                  <a:srgbClr val="0070C0"/>
                </a:solidFill>
              </a:rPr>
              <a:t> fertilizer production site (proposed date: July, with 12M Meeting)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0070C0"/>
                </a:solidFill>
              </a:rPr>
              <a:t>CORESTA Congress, October 12-16, 2014, Quebec City (Canada)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0070C0"/>
                </a:solidFill>
              </a:rPr>
              <a:t>International Fertilizer Society, London (UK), 2015 Technical Conference, June 23‐24, 2015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0070C0"/>
                </a:solidFill>
              </a:rPr>
              <a:t>“2</a:t>
            </a:r>
            <a:r>
              <a:rPr lang="en-GB" sz="1800" baseline="30000" dirty="0" smtClean="0">
                <a:solidFill>
                  <a:srgbClr val="0070C0"/>
                </a:solidFill>
              </a:rPr>
              <a:t>nd</a:t>
            </a:r>
            <a:r>
              <a:rPr lang="en-GB" sz="1800" dirty="0" smtClean="0">
                <a:solidFill>
                  <a:srgbClr val="0070C0"/>
                </a:solidFill>
              </a:rPr>
              <a:t> World Congress on the Use of </a:t>
            </a:r>
            <a:r>
              <a:rPr lang="en-GB" sz="1800" dirty="0" err="1" smtClean="0">
                <a:solidFill>
                  <a:srgbClr val="0070C0"/>
                </a:solidFill>
              </a:rPr>
              <a:t>Biostimulants</a:t>
            </a:r>
            <a:r>
              <a:rPr lang="en-GB" sz="1800" dirty="0" smtClean="0">
                <a:solidFill>
                  <a:srgbClr val="0070C0"/>
                </a:solidFill>
              </a:rPr>
              <a:t> in Agriculture”, Firenze (Italy), November 16-19, 2015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0070C0"/>
                </a:solidFill>
              </a:rPr>
              <a:t>AOCS Annual Meeting, </a:t>
            </a:r>
            <a:r>
              <a:rPr lang="en-GB" sz="1800" dirty="0" err="1" smtClean="0">
                <a:solidFill>
                  <a:srgbClr val="0070C0"/>
                </a:solidFill>
              </a:rPr>
              <a:t>Orlando</a:t>
            </a:r>
            <a:r>
              <a:rPr lang="en-GB" sz="1800" dirty="0" smtClean="0">
                <a:solidFill>
                  <a:srgbClr val="0070C0"/>
                </a:solidFill>
              </a:rPr>
              <a:t> (USA), May 2‐6, 2015,</a:t>
            </a:r>
            <a:endParaRPr lang="it-IT" sz="1800" dirty="0" smtClean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843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8440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125538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D11 </a:t>
            </a:r>
            <a:r>
              <a:rPr lang="it-IT" sz="2400" dirty="0" err="1" smtClean="0">
                <a:solidFill>
                  <a:srgbClr val="0070C0"/>
                </a:solidFill>
              </a:rPr>
              <a:t>Dissemination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to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institutions</a:t>
            </a:r>
            <a:r>
              <a:rPr lang="it-IT" sz="2400" dirty="0" smtClean="0">
                <a:solidFill>
                  <a:srgbClr val="0070C0"/>
                </a:solidFill>
              </a:rPr>
              <a:t> and policy </a:t>
            </a:r>
            <a:r>
              <a:rPr lang="it-IT" sz="2400" dirty="0" err="1" smtClean="0">
                <a:solidFill>
                  <a:srgbClr val="0070C0"/>
                </a:solidFill>
              </a:rPr>
              <a:t>makers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10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Since the start of the project, all beneficiaries began to have some contacts with different Institutions and policy makers in order to organise specific project meetings and dissemination events. </a:t>
            </a:r>
            <a:r>
              <a:rPr lang="en-US" sz="2000" dirty="0" smtClean="0">
                <a:solidFill>
                  <a:srgbClr val="0070C0"/>
                </a:solidFill>
              </a:rPr>
              <a:t>The following preliminary contacts with institutions have been </a:t>
            </a:r>
            <a:r>
              <a:rPr lang="en-GB" sz="2000" dirty="0" smtClean="0">
                <a:solidFill>
                  <a:srgbClr val="0070C0"/>
                </a:solidFill>
              </a:rPr>
              <a:t>taken:</a:t>
            </a:r>
          </a:p>
          <a:p>
            <a:pPr lvl="1" algn="l">
              <a:buFont typeface="Wingdings" pitchFamily="2" charset="2"/>
              <a:buChar char="q"/>
              <a:defRPr/>
            </a:pP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Environmental Department of Murcia Area - Spain</a:t>
            </a:r>
          </a:p>
          <a:p>
            <a:pPr lvl="1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Senator of the Italian Government - Italy </a:t>
            </a:r>
          </a:p>
          <a:p>
            <a:pPr lvl="1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smtClean="0">
                <a:solidFill>
                  <a:srgbClr val="0070C0"/>
                </a:solidFill>
              </a:rPr>
              <a:t>Assessorato Agricoltura Regione Emilia-Romagna – Italy</a:t>
            </a:r>
            <a:endParaRPr lang="en-GB" sz="2000" dirty="0" smtClean="0">
              <a:solidFill>
                <a:srgbClr val="0070C0"/>
              </a:solidFill>
            </a:endParaRPr>
          </a:p>
          <a:p>
            <a:pPr lvl="1" algn="l">
              <a:buFont typeface="Wingdings" pitchFamily="2" charset="2"/>
              <a:buChar char="q"/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ENEA Manager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Event at </a:t>
            </a:r>
            <a:r>
              <a:rPr lang="en-GB" sz="2000" dirty="0" err="1" smtClean="0">
                <a:solidFill>
                  <a:srgbClr val="0070C0"/>
                </a:solidFill>
              </a:rPr>
              <a:t>Accademia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dei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Georgofili</a:t>
            </a:r>
            <a:r>
              <a:rPr lang="en-GB" sz="2000" dirty="0" smtClean="0">
                <a:solidFill>
                  <a:srgbClr val="0070C0"/>
                </a:solidFill>
              </a:rPr>
              <a:t> (proposed date: Nov. 13, 2015), present: Political representatives, major Farmers’ Associations and Unions, </a:t>
            </a:r>
            <a:r>
              <a:rPr lang="en-GB" sz="2000" dirty="0" err="1" smtClean="0">
                <a:solidFill>
                  <a:srgbClr val="0070C0"/>
                </a:solidFill>
              </a:rPr>
              <a:t>Federchimica</a:t>
            </a:r>
            <a:r>
              <a:rPr lang="en-GB" sz="2000" dirty="0" smtClean="0">
                <a:solidFill>
                  <a:srgbClr val="0070C0"/>
                </a:solidFill>
              </a:rPr>
              <a:t>, FIRAB, AIAB, </a:t>
            </a:r>
            <a:r>
              <a:rPr lang="en-GB" sz="2000" dirty="0" err="1" smtClean="0">
                <a:solidFill>
                  <a:srgbClr val="0070C0"/>
                </a:solidFill>
              </a:rPr>
              <a:t>LegaAmbiente</a:t>
            </a:r>
            <a:endParaRPr lang="en-GB" altLang="it-IT" sz="20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946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9464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Dissemination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D13 </a:t>
            </a:r>
            <a:r>
              <a:rPr lang="it-IT" sz="2400" dirty="0" err="1" smtClean="0">
                <a:solidFill>
                  <a:srgbClr val="0070C0"/>
                </a:solidFill>
              </a:rPr>
              <a:t>Digital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supports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for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international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diffusion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it-IT" sz="2400" dirty="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Each beneficiary started to think about the specific video of each beneficiary activity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DISPAA started to have some contacts with some expert video companies in order to organise the general structure of the video</a:t>
            </a:r>
          </a:p>
          <a:p>
            <a:pPr marL="381000" indent="-381000" algn="l">
              <a:buFontTx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DISPAA started to think on the video text 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048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048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AGENDA</a:t>
            </a: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09:30</a:t>
            </a:r>
            <a:r>
              <a:rPr lang="en-GB" sz="2400" smtClean="0">
                <a:solidFill>
                  <a:srgbClr val="0070C0"/>
                </a:solidFill>
              </a:rPr>
              <a:t>  [DISPAA] Welcome and opening of the meeting	</a:t>
            </a:r>
            <a:endParaRPr lang="it-IT" sz="240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lnSpc>
                <a:spcPct val="80000"/>
              </a:lnSpc>
            </a:pPr>
            <a:endParaRPr lang="en-GB" sz="2400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2400" smtClean="0">
                <a:solidFill>
                  <a:srgbClr val="0070C0"/>
                </a:solidFill>
              </a:rPr>
              <a:t>	</a:t>
            </a:r>
            <a:r>
              <a:rPr lang="en-GB" sz="2400" b="1" smtClean="0">
                <a:solidFill>
                  <a:srgbClr val="0070C0"/>
                </a:solidFill>
              </a:rPr>
              <a:t>TECHNICAL MEETING</a:t>
            </a: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09:40</a:t>
            </a:r>
            <a:r>
              <a:rPr lang="en-GB" sz="2400" smtClean="0">
                <a:solidFill>
                  <a:srgbClr val="0070C0"/>
                </a:solidFill>
              </a:rPr>
              <a:t>  [All] EVERGREEN Technical issues: Actions carried out by each partner and scheduled activities from October 2014 until the end of March 2015.</a:t>
            </a: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11:15</a:t>
            </a:r>
            <a:r>
              <a:rPr lang="en-GB" sz="2400" smtClean="0">
                <a:solidFill>
                  <a:srgbClr val="0070C0"/>
                </a:solidFill>
              </a:rPr>
              <a:t>	Coffee break</a:t>
            </a:r>
            <a:r>
              <a:rPr lang="en-GB" sz="2400" b="1" smtClean="0">
                <a:solidFill>
                  <a:srgbClr val="0070C0"/>
                </a:solidFill>
              </a:rPr>
              <a:t> </a:t>
            </a: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11:30</a:t>
            </a:r>
            <a:r>
              <a:rPr lang="en-GB" sz="2400" smtClean="0">
                <a:solidFill>
                  <a:srgbClr val="0070C0"/>
                </a:solidFill>
              </a:rPr>
              <a:t>	 EVERGREEN Technical future issues:</a:t>
            </a:r>
            <a:endParaRPr lang="it-IT" sz="2400" smtClean="0">
              <a:solidFill>
                <a:srgbClr val="0070C0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GB" smtClean="0">
                <a:solidFill>
                  <a:srgbClr val="0070C0"/>
                </a:solidFill>
              </a:rPr>
              <a:t> [DISPAA] Technical activities scheduled in the next six months of the project</a:t>
            </a:r>
            <a:endParaRPr lang="it-IT" smtClean="0">
              <a:solidFill>
                <a:srgbClr val="0070C0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GB" smtClean="0">
                <a:solidFill>
                  <a:srgbClr val="0070C0"/>
                </a:solidFill>
              </a:rPr>
              <a:t> [All] Open discussion on actions to be carried out in the next six months of the project</a:t>
            </a:r>
            <a:endParaRPr lang="it-IT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700" smtClean="0">
                <a:solidFill>
                  <a:srgbClr val="0070C0"/>
                </a:solidFill>
              </a:rPr>
              <a:t>	</a:t>
            </a:r>
            <a:endParaRPr lang="it-IT" sz="700" smtClean="0">
              <a:solidFill>
                <a:srgbClr val="0070C0"/>
              </a:solidFill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307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07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E.1: Project management</a:t>
            </a:r>
          </a:p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E.2: Monitoring</a:t>
            </a:r>
          </a:p>
          <a:p>
            <a:pPr marL="381000" indent="-381000">
              <a:defRPr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has continuous contact with all project partners for monitoring project activities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prepares and sends a summary of the project activities carried out to monitoring team at the end of each month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receives from each beneficiary technical inputs for the monitor month summary 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Definition of management structures 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Definition of payment procedures of each beneficiary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organised the kick-off meeting in October 2014 in DISPAA premises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defined the Partnership Agreement (following the EC scheme) and collected all the beneficiaries signatures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151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151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E.1: Project management</a:t>
            </a:r>
          </a:p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E.2: Monitoring</a:t>
            </a:r>
          </a:p>
          <a:p>
            <a:pPr marL="381000" indent="-381000">
              <a:defRPr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uses project progress indicators for monitoring project activities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will revise the project progress indicators in each of the projects coordination meeting in order to check any irregularities</a:t>
            </a:r>
          </a:p>
          <a:p>
            <a:pPr marL="381000" indent="-381000" algn="l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will check the number and type of people reached by each dissemination activity in order to check if the diffusion actions have met their goals </a:t>
            </a:r>
            <a:endParaRPr lang="en-GB" sz="2000" u="sng" dirty="0" smtClean="0"/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253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2536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52513"/>
            <a:ext cx="8497887" cy="4321175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</a:pPr>
            <a:r>
              <a:rPr lang="en-GB" sz="2000" b="1" smtClean="0">
                <a:solidFill>
                  <a:srgbClr val="0070C0"/>
                </a:solidFill>
              </a:rPr>
              <a:t>ACTION E.1: Project management</a:t>
            </a:r>
          </a:p>
          <a:p>
            <a:pPr marL="381000" indent="-381000"/>
            <a:endParaRPr lang="en-GB" sz="1000" b="1" smtClean="0">
              <a:solidFill>
                <a:srgbClr val="0070C0"/>
              </a:solidFill>
            </a:endParaRPr>
          </a:p>
          <a:p>
            <a:pPr marL="381000" indent="-381000">
              <a:buFont typeface="Wingdings" pitchFamily="2" charset="2"/>
              <a:buChar char="q"/>
            </a:pPr>
            <a:r>
              <a:rPr lang="en-GB" sz="2000" smtClean="0">
                <a:solidFill>
                  <a:srgbClr val="0070C0"/>
                </a:solidFill>
              </a:rPr>
              <a:t>Definition of management structures </a:t>
            </a:r>
          </a:p>
          <a:p>
            <a:pPr marL="381000" indent="-381000" algn="l">
              <a:buFont typeface="Wingdings" pitchFamily="2" charset="2"/>
              <a:buChar char="q"/>
            </a:pPr>
            <a:endParaRPr lang="en-GB" sz="1000" smtClean="0">
              <a:solidFill>
                <a:srgbClr val="0070C0"/>
              </a:solidFill>
            </a:endParaRPr>
          </a:p>
          <a:p>
            <a:pPr marL="381000" indent="-381000" algn="l">
              <a:buFont typeface="Wingdings" pitchFamily="2" charset="2"/>
              <a:buChar char="Ø"/>
            </a:pPr>
            <a:r>
              <a:rPr lang="en-GB" sz="2000" smtClean="0">
                <a:solidFill>
                  <a:srgbClr val="0070C0"/>
                </a:solidFill>
              </a:rPr>
              <a:t>Management and technical committe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DISPAA: Stefania Tegli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ASTRA: Vanni Tisselli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CEBAS: Carlos Garcia Izquierdo 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INSTM: Sergio Miele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MONDOVERDE: Banci Enrico e Banci Bernardo</a:t>
            </a:r>
          </a:p>
          <a:p>
            <a:pPr marL="381000" indent="-381000" algn="l">
              <a:buFontTx/>
              <a:buChar char="•"/>
            </a:pPr>
            <a:endParaRPr lang="en-GB" sz="1000" smtClean="0">
              <a:solidFill>
                <a:srgbClr val="0070C0"/>
              </a:solidFill>
            </a:endParaRPr>
          </a:p>
          <a:p>
            <a:pPr marL="381000" indent="-381000" algn="l">
              <a:buFont typeface="Wingdings" pitchFamily="2" charset="2"/>
              <a:buChar char="Ø"/>
            </a:pPr>
            <a:r>
              <a:rPr lang="en-GB" sz="2000" smtClean="0">
                <a:solidFill>
                  <a:srgbClr val="0070C0"/>
                </a:solidFill>
              </a:rPr>
              <a:t>Administrative committe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DISPAA: Silvia Borselli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ASTRA: Elisabetta Baldassarri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CEBAS: </a:t>
            </a:r>
            <a:r>
              <a:rPr lang="it-IT" sz="2000" smtClean="0">
                <a:solidFill>
                  <a:srgbClr val="0070C0"/>
                </a:solidFill>
              </a:rPr>
              <a:t>Maria Teresa Hernandez</a:t>
            </a:r>
            <a:endParaRPr lang="en-GB" sz="2000" smtClean="0">
              <a:solidFill>
                <a:srgbClr val="0070C0"/>
              </a:solidFill>
            </a:endParaRP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INSTM: Daniele Consigli</a:t>
            </a:r>
          </a:p>
          <a:p>
            <a:pPr marL="381000" indent="-381000" algn="l">
              <a:buFontTx/>
              <a:buChar char="•"/>
            </a:pPr>
            <a:r>
              <a:rPr lang="en-GB" sz="2000" smtClean="0">
                <a:solidFill>
                  <a:srgbClr val="0070C0"/>
                </a:solidFill>
              </a:rPr>
              <a:t>MONDOVERDE: Banci Enrico e Banci Bernardo </a:t>
            </a:r>
            <a:r>
              <a:rPr lang="en-GB" sz="2400" smtClean="0">
                <a:solidFill>
                  <a:srgbClr val="0070C0"/>
                </a:solidFill>
              </a:rPr>
              <a:t>	</a:t>
            </a:r>
            <a:endParaRPr lang="it-IT" sz="2400" smtClean="0">
              <a:solidFill>
                <a:srgbClr val="0070C0"/>
              </a:solidFill>
            </a:endParaRP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355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3560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E.1: Project management</a:t>
            </a:r>
          </a:p>
          <a:p>
            <a:pPr marL="381000" indent="-381000">
              <a:defRPr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 marL="381000" indent="-381000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Definition of payment procedures of each beneficiary</a:t>
            </a:r>
          </a:p>
          <a:p>
            <a:pPr marL="381000" indent="-381000">
              <a:defRPr/>
            </a:pPr>
            <a:endParaRPr lang="en-GB" sz="1000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Each beneficiary has a specific payment responsible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DISPAA: </a:t>
            </a:r>
            <a:r>
              <a:rPr lang="en-GB" sz="2000" dirty="0" err="1" smtClean="0">
                <a:solidFill>
                  <a:srgbClr val="0070C0"/>
                </a:solidFill>
              </a:rPr>
              <a:t>Stefania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Tegli</a:t>
            </a:r>
            <a:r>
              <a:rPr lang="en-GB" sz="2000" dirty="0" smtClean="0">
                <a:solidFill>
                  <a:srgbClr val="0070C0"/>
                </a:solidFill>
              </a:rPr>
              <a:t> selects the project cost formally approved by department director or DISPAA council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ASTRA: </a:t>
            </a:r>
            <a:r>
              <a:rPr lang="en-GB" sz="2000" dirty="0" err="1" smtClean="0">
                <a:solidFill>
                  <a:srgbClr val="0070C0"/>
                </a:solidFill>
              </a:rPr>
              <a:t>Vanni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Tisselli</a:t>
            </a:r>
            <a:r>
              <a:rPr lang="en-GB" sz="2000" dirty="0" smtClean="0">
                <a:solidFill>
                  <a:srgbClr val="0070C0"/>
                </a:solidFill>
              </a:rPr>
              <a:t> as company manager selects and decides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CEBAS: Carlos Garcia </a:t>
            </a:r>
            <a:r>
              <a:rPr lang="en-GB" sz="2000" dirty="0" err="1" smtClean="0">
                <a:solidFill>
                  <a:srgbClr val="0070C0"/>
                </a:solidFill>
              </a:rPr>
              <a:t>Izquierdo</a:t>
            </a:r>
            <a:r>
              <a:rPr lang="en-GB" sz="2000" dirty="0" smtClean="0">
                <a:solidFill>
                  <a:srgbClr val="0070C0"/>
                </a:solidFill>
              </a:rPr>
              <a:t> selects the project cost formally approved by CEBAS council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INSTM: Sergio </a:t>
            </a:r>
            <a:r>
              <a:rPr lang="en-GB" sz="2000" dirty="0" err="1" smtClean="0">
                <a:solidFill>
                  <a:srgbClr val="0070C0"/>
                </a:solidFill>
              </a:rPr>
              <a:t>Miele</a:t>
            </a:r>
            <a:r>
              <a:rPr lang="en-GB" sz="2000" dirty="0" smtClean="0">
                <a:solidFill>
                  <a:srgbClr val="0070C0"/>
                </a:solidFill>
              </a:rPr>
              <a:t> as company manager selects and decides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MONDOVERDE: </a:t>
            </a:r>
            <a:r>
              <a:rPr lang="en-GB" sz="2000" dirty="0" err="1" smtClean="0">
                <a:solidFill>
                  <a:srgbClr val="0070C0"/>
                </a:solidFill>
              </a:rPr>
              <a:t>Banci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Enrico</a:t>
            </a:r>
            <a:r>
              <a:rPr lang="en-GB" sz="2000" dirty="0" smtClean="0">
                <a:solidFill>
                  <a:srgbClr val="0070C0"/>
                </a:solidFill>
              </a:rPr>
              <a:t> e </a:t>
            </a:r>
            <a:r>
              <a:rPr lang="en-GB" sz="2000" dirty="0" err="1" smtClean="0">
                <a:solidFill>
                  <a:srgbClr val="0070C0"/>
                </a:solidFill>
              </a:rPr>
              <a:t>Banci</a:t>
            </a:r>
            <a:r>
              <a:rPr lang="en-GB" sz="2000" dirty="0" smtClean="0">
                <a:solidFill>
                  <a:srgbClr val="0070C0"/>
                </a:solidFill>
              </a:rPr>
              <a:t> Bernardo as company managers select and decide</a:t>
            </a:r>
          </a:p>
          <a:p>
            <a:pPr marL="381000" indent="-381000" algn="l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458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4584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E.1: Project management</a:t>
            </a:r>
          </a:p>
          <a:p>
            <a:pPr marL="381000" indent="-381000">
              <a:defRPr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1000" b="1" dirty="0" smtClean="0">
              <a:solidFill>
                <a:srgbClr val="0070C0"/>
              </a:solidFill>
            </a:endParaRPr>
          </a:p>
          <a:p>
            <a:pPr marL="381000" indent="-381000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Definition of project accounting system and cost </a:t>
            </a:r>
            <a:r>
              <a:rPr lang="en-GB" sz="2000" dirty="0" err="1" smtClean="0">
                <a:solidFill>
                  <a:srgbClr val="0070C0"/>
                </a:solidFill>
              </a:rPr>
              <a:t>center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1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All beneficiaries have defined the following internal specific code (</a:t>
            </a:r>
            <a:r>
              <a:rPr lang="en-GB" sz="2000" dirty="0" err="1" smtClean="0">
                <a:solidFill>
                  <a:srgbClr val="0070C0"/>
                </a:solidFill>
              </a:rPr>
              <a:t>codice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commessa</a:t>
            </a:r>
            <a:r>
              <a:rPr lang="en-GB" sz="2000" dirty="0" smtClean="0">
                <a:solidFill>
                  <a:srgbClr val="0070C0"/>
                </a:solidFill>
              </a:rPr>
              <a:t>) which identify the project and all costs and income related to the project: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DISPAA: </a:t>
            </a:r>
            <a:r>
              <a:rPr lang="en-US" sz="2000" dirty="0" smtClean="0">
                <a:solidFill>
                  <a:srgbClr val="0070C0"/>
                </a:solidFill>
              </a:rPr>
              <a:t>B12I15000010006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ASTRA: EVER</a:t>
            </a: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CEBAS: 463AP.221.99.033 201310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INSTM: </a:t>
            </a:r>
            <a:r>
              <a:rPr lang="en-US" sz="2000" dirty="0" smtClean="0">
                <a:solidFill>
                  <a:srgbClr val="0070C0"/>
                </a:solidFill>
              </a:rPr>
              <a:t>UELIFE1301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MONDOVERDE: 1020100032, 1020200028, 3020600041</a:t>
            </a:r>
          </a:p>
          <a:p>
            <a:pPr algn="l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For DISPAA, CEBAS and INSTM VAT is a cost.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560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560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ACTION E.1: Project management</a:t>
            </a:r>
          </a:p>
          <a:p>
            <a:pPr marL="381000" indent="-381000">
              <a:buFont typeface="Wingdings" pitchFamily="2" charset="2"/>
              <a:buChar char="q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Definition of project accounting system and cost </a:t>
            </a:r>
            <a:r>
              <a:rPr lang="en-GB" sz="2000" dirty="0" err="1" smtClean="0">
                <a:solidFill>
                  <a:srgbClr val="0070C0"/>
                </a:solidFill>
              </a:rPr>
              <a:t>center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1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 All beneficiaries respects the procedure of the best value for money for selecting all the project external and consumable costs: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DISPAA, CEBAS and INSTM : public tender through MEPA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ASTRA and MONDOVERDE: historical supplier or market analysis</a:t>
            </a:r>
          </a:p>
          <a:p>
            <a:pPr algn="l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All the beneficiaries approved only the costs: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directly linked to, and necessary for, carrying out the EVERGREEN project;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reasonable, justified and comply with the principles of sound financial management, in particular in terms of economy and efficiency;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compliant with applicable tax and social legislation; and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actually incurred during the lifetime of the project, as defined in the grant agreement, and which could be identifiable and verifiable 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6627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662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663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663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1800" b="1" u="sng" dirty="0" smtClean="0">
                <a:solidFill>
                  <a:srgbClr val="0070C0"/>
                </a:solidFill>
              </a:rPr>
              <a:t>EVERGREEN Technical future issues for the next six months</a:t>
            </a: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B2, B3, B4, B5, B6, B7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C2, C3, C4, C5, C6</a:t>
            </a: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765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7656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1800" b="1" u="sng" dirty="0" smtClean="0">
                <a:solidFill>
                  <a:srgbClr val="0070C0"/>
                </a:solidFill>
              </a:rPr>
              <a:t>EVERGREEN Technical future issues for the next six months</a:t>
            </a:r>
          </a:p>
          <a:p>
            <a:pPr marL="381000" indent="-381000">
              <a:defRPr/>
            </a:pPr>
            <a:endParaRPr lang="en-GB" sz="900" b="1" dirty="0" smtClean="0">
              <a:solidFill>
                <a:srgbClr val="0070C0"/>
              </a:solidFill>
            </a:endParaRPr>
          </a:p>
          <a:p>
            <a:pPr marL="342900" indent="-34290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342900" indent="-34290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342900" indent="-34290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342900" indent="-34290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342900" indent="-342900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[All] Open discussion on actions to be carried out in the next six months of the project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867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8680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125538"/>
            <a:ext cx="8750300" cy="4321175"/>
          </a:xfrm>
        </p:spPr>
        <p:txBody>
          <a:bodyPr/>
          <a:lstStyle/>
          <a:p>
            <a:pPr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EVERGREEN Dissemination issues balance</a:t>
            </a:r>
          </a:p>
          <a:p>
            <a:pPr algn="l">
              <a:defRPr/>
            </a:pPr>
            <a:endParaRPr lang="it-IT" sz="2000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 D1 Website </a:t>
            </a:r>
            <a:r>
              <a:rPr lang="it-IT" sz="2000" dirty="0" err="1" smtClean="0">
                <a:solidFill>
                  <a:srgbClr val="0070C0"/>
                </a:solidFill>
              </a:rPr>
              <a:t>creation</a:t>
            </a:r>
            <a:r>
              <a:rPr lang="en-GB" sz="2000" dirty="0" smtClean="0">
                <a:solidFill>
                  <a:srgbClr val="0070C0"/>
                </a:solidFill>
              </a:rPr>
              <a:t>: update</a:t>
            </a:r>
            <a:endParaRPr lang="it-IT" sz="2000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 D2 </a:t>
            </a:r>
            <a:r>
              <a:rPr lang="it-IT" sz="2000" dirty="0" err="1" smtClean="0">
                <a:solidFill>
                  <a:srgbClr val="0070C0"/>
                </a:solidFill>
              </a:rPr>
              <a:t>notice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boards</a:t>
            </a:r>
            <a:r>
              <a:rPr lang="it-IT" sz="2000" dirty="0" smtClean="0">
                <a:solidFill>
                  <a:srgbClr val="0070C0"/>
                </a:solidFill>
              </a:rPr>
              <a:t> (end M3)</a:t>
            </a:r>
            <a:r>
              <a:rPr lang="en-GB" sz="2000" dirty="0" smtClean="0">
                <a:solidFill>
                  <a:srgbClr val="0070C0"/>
                </a:solidFill>
              </a:rPr>
              <a:t>: OK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smtClean="0">
                <a:solidFill>
                  <a:srgbClr val="0070C0"/>
                </a:solidFill>
              </a:rPr>
              <a:t>D5 </a:t>
            </a:r>
            <a:r>
              <a:rPr lang="it-IT" sz="2000" dirty="0" err="1" smtClean="0">
                <a:solidFill>
                  <a:srgbClr val="0070C0"/>
                </a:solidFill>
              </a:rPr>
              <a:t>Diffusion</a:t>
            </a:r>
            <a:r>
              <a:rPr lang="it-IT" sz="2000" dirty="0" smtClean="0">
                <a:solidFill>
                  <a:srgbClr val="0070C0"/>
                </a:solidFill>
              </a:rPr>
              <a:t> material </a:t>
            </a:r>
            <a:r>
              <a:rPr lang="it-IT" sz="2000" dirty="0" err="1" smtClean="0">
                <a:solidFill>
                  <a:srgbClr val="0070C0"/>
                </a:solidFill>
              </a:rPr>
              <a:t>preparation</a:t>
            </a:r>
            <a:r>
              <a:rPr lang="it-IT" sz="2000" dirty="0" smtClean="0">
                <a:solidFill>
                  <a:srgbClr val="0070C0"/>
                </a:solidFill>
              </a:rPr>
              <a:t>: OK </a:t>
            </a:r>
            <a:r>
              <a:rPr lang="it-IT" sz="2000" dirty="0" err="1" smtClean="0">
                <a:solidFill>
                  <a:srgbClr val="0070C0"/>
                </a:solidFill>
              </a:rPr>
              <a:t>but</a:t>
            </a:r>
            <a:r>
              <a:rPr lang="it-IT" sz="2000" dirty="0" smtClean="0">
                <a:solidFill>
                  <a:srgbClr val="0070C0"/>
                </a:solidFill>
              </a:rPr>
              <a:t> more </a:t>
            </a:r>
            <a:r>
              <a:rPr lang="it-IT" sz="2000" dirty="0" err="1" smtClean="0">
                <a:solidFill>
                  <a:srgbClr val="0070C0"/>
                </a:solidFill>
              </a:rPr>
              <a:t>posters</a:t>
            </a:r>
            <a:r>
              <a:rPr lang="it-IT" sz="2000" dirty="0" smtClean="0">
                <a:solidFill>
                  <a:srgbClr val="0070C0"/>
                </a:solidFill>
              </a:rPr>
              <a:t> (</a:t>
            </a:r>
            <a:r>
              <a:rPr lang="it-IT" sz="2000" dirty="0" err="1" smtClean="0">
                <a:solidFill>
                  <a:srgbClr val="0070C0"/>
                </a:solidFill>
              </a:rPr>
              <a:t>foreseen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25 Posters, 10,000 leaflets/brochures/factsheets, 2,500 various branded items</a:t>
            </a:r>
            <a:r>
              <a:rPr lang="it-IT" sz="2000" dirty="0" smtClean="0">
                <a:solidFill>
                  <a:srgbClr val="0070C0"/>
                </a:solidFill>
              </a:rPr>
              <a:t>, </a:t>
            </a:r>
            <a:r>
              <a:rPr lang="it-IT" sz="2000" dirty="0" err="1" smtClean="0">
                <a:solidFill>
                  <a:srgbClr val="0070C0"/>
                </a:solidFill>
              </a:rPr>
              <a:t>now</a:t>
            </a:r>
            <a:r>
              <a:rPr lang="it-IT" sz="2000" dirty="0" smtClean="0">
                <a:solidFill>
                  <a:srgbClr val="0070C0"/>
                </a:solidFill>
              </a:rPr>
              <a:t> 3,0</a:t>
            </a:r>
            <a:r>
              <a:rPr lang="en-GB" sz="2000" dirty="0" smtClean="0">
                <a:solidFill>
                  <a:srgbClr val="0070C0"/>
                </a:solidFill>
              </a:rPr>
              <a:t>00 brochures/flyers, 1 poster, 1,000 gadgets, 2 presentations</a:t>
            </a:r>
            <a:r>
              <a:rPr lang="it-IT" sz="2000" dirty="0" smtClean="0">
                <a:solidFill>
                  <a:srgbClr val="0070C0"/>
                </a:solidFill>
              </a:rPr>
              <a:t>)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 D7 Articles and press release: </a:t>
            </a:r>
            <a:r>
              <a:rPr lang="en-GB" sz="2000" dirty="0" smtClean="0">
                <a:solidFill>
                  <a:srgbClr val="0070C0"/>
                </a:solidFill>
              </a:rPr>
              <a:t>OK </a:t>
            </a:r>
            <a:r>
              <a:rPr lang="en-GB" sz="2000" dirty="0" err="1" smtClean="0">
                <a:solidFill>
                  <a:srgbClr val="0070C0"/>
                </a:solidFill>
              </a:rPr>
              <a:t>OK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(foreseen 30 articles, now </a:t>
            </a:r>
            <a:r>
              <a:rPr lang="en-US" sz="2000" dirty="0" smtClean="0">
                <a:solidFill>
                  <a:srgbClr val="0070C0"/>
                </a:solidFill>
              </a:rPr>
              <a:t>18 articles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D8 </a:t>
            </a:r>
            <a:r>
              <a:rPr lang="it-IT" sz="2000" dirty="0" err="1" smtClean="0">
                <a:solidFill>
                  <a:srgbClr val="0070C0"/>
                </a:solidFill>
              </a:rPr>
              <a:t>Networking</a:t>
            </a:r>
            <a:r>
              <a:rPr lang="en-GB" sz="2000" dirty="0" smtClean="0">
                <a:solidFill>
                  <a:srgbClr val="0070C0"/>
                </a:solidFill>
              </a:rPr>
              <a:t>: OK </a:t>
            </a:r>
            <a:r>
              <a:rPr lang="en-GB" sz="2000" dirty="0" err="1" smtClean="0">
                <a:solidFill>
                  <a:srgbClr val="0070C0"/>
                </a:solidFill>
              </a:rPr>
              <a:t>OK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(foreseen 10 projects, now 7)</a:t>
            </a:r>
            <a:endParaRPr lang="fr-FR" sz="2000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D10 International conferences and fairs:</a:t>
            </a:r>
            <a:r>
              <a:rPr lang="en-GB" sz="2000" dirty="0" smtClean="0">
                <a:solidFill>
                  <a:srgbClr val="0070C0"/>
                </a:solidFill>
              </a:rPr>
              <a:t> OK </a:t>
            </a:r>
            <a:r>
              <a:rPr lang="en-GB" sz="2000" dirty="0" err="1" smtClean="0">
                <a:solidFill>
                  <a:srgbClr val="0070C0"/>
                </a:solidFill>
              </a:rPr>
              <a:t>OK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(foreseen 6 events, now 7 events)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D11 </a:t>
            </a:r>
            <a:r>
              <a:rPr lang="it-IT" sz="2000" dirty="0" err="1" smtClean="0">
                <a:solidFill>
                  <a:srgbClr val="0070C0"/>
                </a:solidFill>
              </a:rPr>
              <a:t>Dissemination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to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institutions</a:t>
            </a:r>
            <a:r>
              <a:rPr lang="it-IT" sz="2000" dirty="0" smtClean="0">
                <a:solidFill>
                  <a:srgbClr val="0070C0"/>
                </a:solidFill>
              </a:rPr>
              <a:t> and policy </a:t>
            </a:r>
            <a:r>
              <a:rPr lang="it-IT" sz="2000" dirty="0" err="1" smtClean="0">
                <a:solidFill>
                  <a:srgbClr val="0070C0"/>
                </a:solidFill>
              </a:rPr>
              <a:t>makers</a:t>
            </a:r>
            <a:r>
              <a:rPr lang="en-GB" sz="2000" dirty="0" smtClean="0">
                <a:solidFill>
                  <a:srgbClr val="0070C0"/>
                </a:solidFill>
              </a:rPr>
              <a:t>: OK </a:t>
            </a:r>
            <a:r>
              <a:rPr lang="en-GB" sz="2000" dirty="0" err="1" smtClean="0">
                <a:solidFill>
                  <a:srgbClr val="0070C0"/>
                </a:solidFill>
              </a:rPr>
              <a:t>OK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(foreseen successful communication, now 4 contacts)</a:t>
            </a:r>
            <a:endParaRPr lang="fr-FR" sz="2000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0070C0"/>
                </a:solidFill>
              </a:rPr>
              <a:t> D12 Digital supports for international diffusion: </a:t>
            </a:r>
            <a:r>
              <a:rPr lang="fr-FR" sz="2000" dirty="0" err="1" smtClean="0">
                <a:solidFill>
                  <a:srgbClr val="0070C0"/>
                </a:solidFill>
              </a:rPr>
              <a:t>start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(foreseen project video)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29701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2970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9704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800" b="1" u="sng" dirty="0" smtClean="0">
                <a:solidFill>
                  <a:srgbClr val="0070C0"/>
                </a:solidFill>
              </a:rPr>
              <a:t>ADMINISTRATIVE ISSUES</a:t>
            </a:r>
          </a:p>
          <a:p>
            <a:pPr>
              <a:defRPr/>
            </a:pPr>
            <a:endParaRPr lang="en-GB" sz="2800" b="1" u="sng" dirty="0" smtClean="0">
              <a:solidFill>
                <a:srgbClr val="0070C0"/>
              </a:solidFill>
            </a:endParaRP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Inception Report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Next Deliverables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Partner costs April 2015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Next meeting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30723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30724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07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072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AGENDA</a:t>
            </a: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12:00</a:t>
            </a:r>
            <a:r>
              <a:rPr lang="en-GB" sz="2400" smtClean="0">
                <a:solidFill>
                  <a:srgbClr val="0070C0"/>
                </a:solidFill>
              </a:rPr>
              <a:t>	[DISPAA] Management and dissemination issues, in particular:</a:t>
            </a:r>
          </a:p>
          <a:p>
            <a:pPr lvl="2" algn="l">
              <a:buFont typeface="Wingdings" pitchFamily="2" charset="2"/>
              <a:buChar char="Ø"/>
            </a:pPr>
            <a:r>
              <a:rPr lang="en-GB" smtClean="0">
                <a:solidFill>
                  <a:srgbClr val="0070C0"/>
                </a:solidFill>
              </a:rPr>
              <a:t> DISPAA] Dissemination activities carried out from October 2014 until the end of March 2015</a:t>
            </a:r>
            <a:endParaRPr lang="it-IT" smtClean="0">
              <a:solidFill>
                <a:srgbClr val="0070C0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en-GB" smtClean="0">
                <a:solidFill>
                  <a:srgbClr val="0070C0"/>
                </a:solidFill>
              </a:rPr>
              <a:t> [DISPAA] Preparation of Inception Report</a:t>
            </a:r>
            <a:endParaRPr lang="it-IT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13:00</a:t>
            </a:r>
            <a:r>
              <a:rPr lang="en-GB" sz="2400" smtClean="0">
                <a:solidFill>
                  <a:srgbClr val="0070C0"/>
                </a:solidFill>
              </a:rPr>
              <a:t>	Lunch</a:t>
            </a:r>
            <a:r>
              <a:rPr lang="it-IT" altLang="ja-JP" sz="240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</a:p>
          <a:p>
            <a:pPr marL="533400" indent="-533400" algn="l" eaLnBrk="1" hangingPunct="1">
              <a:lnSpc>
                <a:spcPct val="80000"/>
              </a:lnSpc>
            </a:pPr>
            <a:endParaRPr lang="it-IT" altLang="ja-JP" sz="2400" smtClean="0">
              <a:solidFill>
                <a:srgbClr val="0070C0"/>
              </a:solidFill>
              <a:ea typeface="ＭＳ Ｐゴシック" pitchFamily="34" charset="-128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2400" smtClean="0">
                <a:solidFill>
                  <a:srgbClr val="0070C0"/>
                </a:solidFill>
              </a:rPr>
              <a:t>	</a:t>
            </a:r>
            <a:r>
              <a:rPr lang="en-GB" sz="2400" b="1" smtClean="0">
                <a:solidFill>
                  <a:srgbClr val="0070C0"/>
                </a:solidFill>
              </a:rPr>
              <a:t> ADMINISTRATIVE MEETING</a:t>
            </a:r>
            <a:endParaRPr lang="it-IT" sz="240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14:30</a:t>
            </a:r>
            <a:r>
              <a:rPr lang="en-GB" sz="2400" smtClean="0">
                <a:solidFill>
                  <a:srgbClr val="0070C0"/>
                </a:solidFill>
              </a:rPr>
              <a:t>	[EC Monitor team] EVERGREEN administrative documents monitor</a:t>
            </a:r>
            <a:endParaRPr lang="it-IT" sz="240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16:30 </a:t>
            </a:r>
            <a:r>
              <a:rPr lang="en-GB" sz="2400" smtClean="0">
                <a:solidFill>
                  <a:srgbClr val="0070C0"/>
                </a:solidFill>
              </a:rPr>
              <a:t>Tour of DISPAA laboratories</a:t>
            </a:r>
          </a:p>
          <a:p>
            <a:pPr marL="533400" indent="-533400" algn="l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17:00</a:t>
            </a:r>
            <a:r>
              <a:rPr lang="en-GB" sz="2400" smtClean="0">
                <a:solidFill>
                  <a:srgbClr val="0070C0"/>
                </a:solidFill>
              </a:rPr>
              <a:t>	End of monitoring meeting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700" smtClean="0">
                <a:solidFill>
                  <a:srgbClr val="0070C0"/>
                </a:solidFill>
              </a:rPr>
              <a:t>	</a:t>
            </a:r>
            <a:endParaRPr lang="it-IT" sz="700" smtClean="0">
              <a:solidFill>
                <a:srgbClr val="0070C0"/>
              </a:solidFill>
            </a:endParaRP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10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INCEPTION REPORT</a:t>
            </a:r>
          </a:p>
          <a:p>
            <a:pPr marL="381000" indent="-381000" algn="l"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DISPAA </a:t>
            </a:r>
            <a:r>
              <a:rPr lang="it-IT" sz="2000" dirty="0" err="1" smtClean="0">
                <a:solidFill>
                  <a:srgbClr val="0070C0"/>
                </a:solidFill>
              </a:rPr>
              <a:t>will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be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responsible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of</a:t>
            </a:r>
            <a:r>
              <a:rPr lang="it-IT" sz="2000" dirty="0" smtClean="0">
                <a:solidFill>
                  <a:srgbClr val="0070C0"/>
                </a:solidFill>
              </a:rPr>
              <a:t> the production </a:t>
            </a:r>
            <a:r>
              <a:rPr lang="it-IT" sz="2000" dirty="0" err="1" smtClean="0">
                <a:solidFill>
                  <a:srgbClr val="0070C0"/>
                </a:solidFill>
              </a:rPr>
              <a:t>of</a:t>
            </a:r>
            <a:r>
              <a:rPr lang="it-IT" sz="2000" dirty="0" smtClean="0">
                <a:solidFill>
                  <a:srgbClr val="0070C0"/>
                </a:solidFill>
              </a:rPr>
              <a:t> the </a:t>
            </a:r>
            <a:r>
              <a:rPr lang="it-IT" sz="2000" dirty="0" err="1" smtClean="0">
                <a:solidFill>
                  <a:srgbClr val="0070C0"/>
                </a:solidFill>
              </a:rPr>
              <a:t>Inception</a:t>
            </a:r>
            <a:r>
              <a:rPr lang="it-IT" sz="2000" dirty="0" smtClean="0">
                <a:solidFill>
                  <a:srgbClr val="0070C0"/>
                </a:solidFill>
              </a:rPr>
              <a:t> report </a:t>
            </a:r>
            <a:r>
              <a:rPr lang="it-IT" sz="2000" dirty="0" err="1" smtClean="0">
                <a:solidFill>
                  <a:srgbClr val="0070C0"/>
                </a:solidFill>
              </a:rPr>
              <a:t>which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will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be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made</a:t>
            </a:r>
            <a:r>
              <a:rPr lang="it-IT" sz="2000" dirty="0" smtClean="0">
                <a:solidFill>
                  <a:srgbClr val="0070C0"/>
                </a:solidFill>
              </a:rPr>
              <a:t> up </a:t>
            </a:r>
            <a:r>
              <a:rPr lang="it-IT" sz="2000" dirty="0" err="1" smtClean="0">
                <a:solidFill>
                  <a:srgbClr val="0070C0"/>
                </a:solidFill>
              </a:rPr>
              <a:t>by</a:t>
            </a:r>
            <a:r>
              <a:rPr lang="it-IT" sz="2000" dirty="0" smtClean="0">
                <a:solidFill>
                  <a:srgbClr val="0070C0"/>
                </a:solidFill>
              </a:rPr>
              <a:t>: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Progress report with the summary of technical, administrative and dissemination project issues  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Dissemination Annex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Deliverables</a:t>
            </a:r>
          </a:p>
          <a:p>
            <a:pPr marL="381000" indent="-381000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Output indicator tables</a:t>
            </a:r>
          </a:p>
          <a:p>
            <a:pPr marL="381000" indent="-381000">
              <a:buFont typeface="Wingdings" pitchFamily="2" charset="2"/>
              <a:buChar char="Ø"/>
              <a:defRPr/>
            </a:pPr>
            <a:endParaRPr lang="en-GB" sz="2000" u="sng" dirty="0" smtClean="0">
              <a:solidFill>
                <a:srgbClr val="0070C0"/>
              </a:solidFill>
            </a:endParaRPr>
          </a:p>
          <a:p>
            <a:pPr marL="381000" indent="-381000"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The Inception Report will produce the EVERGREEN GO/NO GO from the EC</a:t>
            </a:r>
          </a:p>
          <a:p>
            <a:pPr marL="381000" indent="-381000"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The Inception Report deadline is 30 June 2015</a:t>
            </a:r>
          </a:p>
          <a:p>
            <a:pPr marL="381000" indent="-381000"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All the beneficiaries have to send the technical and administrative contribution to EVERGREEN </a:t>
            </a:r>
          </a:p>
          <a:p>
            <a:pPr>
              <a:defRPr/>
            </a:pPr>
            <a:endParaRPr lang="en-GB" sz="2000" b="1" u="sng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GB" sz="2800" b="1" u="sng" dirty="0" smtClean="0">
              <a:solidFill>
                <a:srgbClr val="0070C0"/>
              </a:solidFill>
            </a:endParaRPr>
          </a:p>
          <a:p>
            <a:pPr marL="381000" indent="-381000" algn="l">
              <a:defRPr/>
            </a:pPr>
            <a:endParaRPr lang="en-GB" sz="28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31747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175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175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INCEPTION REPORT</a:t>
            </a:r>
          </a:p>
          <a:p>
            <a:pPr marL="800100" lvl="1" indent="-342900" algn="l">
              <a:lnSpc>
                <a:spcPct val="80000"/>
              </a:lnSpc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Deadline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will send to each partner a form for technical and dissemination contribution for the Inception Report no later than 10</a:t>
            </a:r>
            <a:r>
              <a:rPr lang="en-GB" sz="2000" baseline="30000" dirty="0" smtClean="0">
                <a:solidFill>
                  <a:srgbClr val="0070C0"/>
                </a:solidFill>
              </a:rPr>
              <a:t>th</a:t>
            </a:r>
            <a:r>
              <a:rPr lang="en-GB" sz="2000" dirty="0" smtClean="0">
                <a:solidFill>
                  <a:srgbClr val="0070C0"/>
                </a:solidFill>
              </a:rPr>
              <a:t> of May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Each partner has to send to DISPAA all the technical contribution no later than 31st of May 2015 (except some June activities)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Each partner has to send to DISPAA all the dissemination contribution no later than 31st of May 2015 (except some June activities)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Each partner responsible for a Deliverable has to send to DISPAA the Deliverable no later than 10th of June 2015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will send a draft of the Inception Report to the Monitoring team no later than 23th of June 2015 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DISPAA will send to EC and Monitoring agency all the Inception Report documents no later than 30th of June 2015 </a:t>
            </a:r>
          </a:p>
          <a:p>
            <a:pPr>
              <a:defRPr/>
            </a:pPr>
            <a:endParaRPr lang="en-GB" sz="2000" b="1" u="sng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GB" sz="2800" b="1" u="sng" dirty="0" smtClean="0">
              <a:solidFill>
                <a:srgbClr val="0070C0"/>
              </a:solidFill>
            </a:endParaRPr>
          </a:p>
          <a:p>
            <a:pPr marL="381000" indent="-381000" algn="l">
              <a:defRPr/>
            </a:pPr>
            <a:endParaRPr lang="en-GB" sz="28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32771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32773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277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2776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NEXT DELIVERABLES</a:t>
            </a:r>
          </a:p>
          <a:p>
            <a:pPr algn="l">
              <a:defRPr/>
            </a:pPr>
            <a:endParaRPr lang="en-GB" sz="24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All the following Deliverables will be annexes of the Inception Report 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EVERGREEN Notice Boards</a:t>
            </a:r>
            <a:r>
              <a:rPr lang="it-IT" sz="2400" dirty="0" smtClean="0">
                <a:solidFill>
                  <a:srgbClr val="0070C0"/>
                </a:solidFill>
              </a:rPr>
              <a:t>: </a:t>
            </a:r>
            <a:r>
              <a:rPr lang="it-IT" sz="2400" dirty="0" err="1" smtClean="0">
                <a:solidFill>
                  <a:srgbClr val="0070C0"/>
                </a:solidFill>
              </a:rPr>
              <a:t>Action</a:t>
            </a:r>
            <a:r>
              <a:rPr lang="it-IT" sz="2400" dirty="0" smtClean="0">
                <a:solidFill>
                  <a:srgbClr val="0070C0"/>
                </a:solidFill>
              </a:rPr>
              <a:t> D.2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Report on performances of traditional pesticides</a:t>
            </a:r>
            <a:r>
              <a:rPr lang="it-IT" sz="2400" dirty="0" smtClean="0">
                <a:solidFill>
                  <a:srgbClr val="0070C0"/>
                </a:solidFill>
              </a:rPr>
              <a:t>: </a:t>
            </a:r>
            <a:r>
              <a:rPr lang="it-IT" sz="2400" dirty="0" err="1" smtClean="0">
                <a:solidFill>
                  <a:srgbClr val="0070C0"/>
                </a:solidFill>
              </a:rPr>
              <a:t>Action</a:t>
            </a:r>
            <a:r>
              <a:rPr lang="it-IT" sz="2400" dirty="0" smtClean="0">
                <a:solidFill>
                  <a:srgbClr val="0070C0"/>
                </a:solidFill>
              </a:rPr>
              <a:t> B.1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Report on the environmental impact of copper salts and </a:t>
            </a:r>
            <a:r>
              <a:rPr lang="en-GB" sz="2400" dirty="0" err="1" smtClean="0">
                <a:solidFill>
                  <a:srgbClr val="0070C0"/>
                </a:solidFill>
              </a:rPr>
              <a:t>nematicides</a:t>
            </a:r>
            <a:r>
              <a:rPr lang="en-GB" sz="2400" dirty="0" smtClean="0">
                <a:solidFill>
                  <a:srgbClr val="0070C0"/>
                </a:solidFill>
              </a:rPr>
              <a:t> on soil </a:t>
            </a:r>
            <a:r>
              <a:rPr lang="en-GB" sz="2400" dirty="0" err="1" smtClean="0">
                <a:solidFill>
                  <a:srgbClr val="0070C0"/>
                </a:solidFill>
              </a:rPr>
              <a:t>microflora</a:t>
            </a:r>
            <a:r>
              <a:rPr lang="it-IT" sz="2400" dirty="0" smtClean="0">
                <a:solidFill>
                  <a:srgbClr val="0070C0"/>
                </a:solidFill>
              </a:rPr>
              <a:t>: </a:t>
            </a:r>
            <a:r>
              <a:rPr lang="it-IT" sz="2400" dirty="0" err="1" smtClean="0">
                <a:solidFill>
                  <a:srgbClr val="0070C0"/>
                </a:solidFill>
              </a:rPr>
              <a:t>Action</a:t>
            </a:r>
            <a:r>
              <a:rPr lang="it-IT" sz="2400" dirty="0" smtClean="0">
                <a:solidFill>
                  <a:srgbClr val="0070C0"/>
                </a:solidFill>
              </a:rPr>
              <a:t> C.1</a:t>
            </a:r>
          </a:p>
          <a:p>
            <a:pPr>
              <a:defRPr/>
            </a:pPr>
            <a:endParaRPr lang="en-GB" sz="2000" b="1" u="sng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GB" sz="2800" b="1" u="sng" dirty="0" smtClean="0">
              <a:solidFill>
                <a:srgbClr val="0070C0"/>
              </a:solidFill>
            </a:endParaRPr>
          </a:p>
          <a:p>
            <a:pPr marL="381000" indent="-381000" algn="l">
              <a:defRPr/>
            </a:pPr>
            <a:endParaRPr lang="en-GB" sz="28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379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379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PARTNER COSTS APRIL 2015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en-GB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GB" sz="2000" b="1" u="sng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GB" sz="2800" b="1" u="sng" dirty="0" smtClean="0">
              <a:solidFill>
                <a:srgbClr val="0070C0"/>
              </a:solidFill>
            </a:endParaRPr>
          </a:p>
          <a:p>
            <a:pPr marL="381000" indent="-381000" algn="l">
              <a:defRPr/>
            </a:pPr>
            <a:endParaRPr lang="en-GB" sz="28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3481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482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482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50825" y="1916113"/>
          <a:ext cx="8569325" cy="4537075"/>
        </p:xfrm>
        <a:graphic>
          <a:graphicData uri="http://schemas.openxmlformats.org/drawingml/2006/table">
            <a:tbl>
              <a:tblPr/>
              <a:tblGrid>
                <a:gridCol w="894751"/>
                <a:gridCol w="688270"/>
                <a:gridCol w="737432"/>
                <a:gridCol w="511286"/>
                <a:gridCol w="609610"/>
                <a:gridCol w="553073"/>
                <a:gridCol w="668604"/>
                <a:gridCol w="619442"/>
                <a:gridCol w="648939"/>
                <a:gridCol w="550616"/>
                <a:gridCol w="648939"/>
                <a:gridCol w="707933"/>
                <a:gridCol w="730058"/>
              </a:tblGrid>
              <a:tr h="415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PARTNER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CLAIM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879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Personnel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Personnel April 2015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Travel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Travel April 2015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External assistance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External assistance April 2015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Consumables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Consumables April 2015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Overheads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Overheads April 2015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latin typeface="Arial"/>
                        </a:rPr>
                        <a:t>TOTAL April 2015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DISPAA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225.000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42.506,31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12.600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77.500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105.000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28.307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2.975,44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   448.407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45.481,75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ASTRA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137.500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7.854,25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5.400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12.200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45.000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 549,80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   215.100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8.404,05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CEBAS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138.000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16.083,68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12.800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3.139,06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18.400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8.324,50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95.000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20.832,88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18.000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3.386,61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   282.200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51.766,73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INSTM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  94.000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27.159,85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5.400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10.200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35.000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10.000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1.901,19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   154.600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29.061,04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30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MONDOVERDE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101.500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30.759,00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5.400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latin typeface="Arial"/>
                      </a:endParaRP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9.200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3.562,50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  45.000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7.833,00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12.000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2.950,82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   173.100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    45.105,32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02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   696.000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124.363,09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41.600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3.139,06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127.500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11.887,00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325.000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28.665,88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  83.307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latin typeface="Arial"/>
                        </a:rPr>
                        <a:t> 11.763,85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latin typeface="Arial"/>
                        </a:rPr>
                        <a:t>1.273.407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latin typeface="Arial"/>
                        </a:rPr>
                        <a:t>  179.818,88 </a:t>
                      </a:r>
                    </a:p>
                  </a:txBody>
                  <a:tcPr marL="5249" marR="5249" marT="52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NEXT MEETING</a:t>
            </a:r>
          </a:p>
          <a:p>
            <a:pPr>
              <a:defRPr/>
            </a:pPr>
            <a:endParaRPr lang="en-GB" sz="2400" b="1" dirty="0" smtClean="0">
              <a:solidFill>
                <a:srgbClr val="0070C0"/>
              </a:solidFill>
            </a:endParaRPr>
          </a:p>
          <a:p>
            <a:pPr marL="304800" indent="-304800"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1st Kick off meeting in DISPAA premises in Florence in Italy in 23 October 2014</a:t>
            </a:r>
          </a:p>
          <a:p>
            <a:pPr marL="304800" indent="-304800"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2nd Coordination 6 month and monitoring meeting in DISPAA premises in Pisa (Italy) on April 28th 2015</a:t>
            </a:r>
            <a:endParaRPr lang="it-IT" sz="24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304800" indent="-304800">
              <a:defRPr/>
            </a:pPr>
            <a:r>
              <a:rPr lang="it-IT" sz="2400" b="1" u="sng" dirty="0" err="1" smtClean="0">
                <a:solidFill>
                  <a:srgbClr val="0070C0"/>
                </a:solidFill>
              </a:rPr>
              <a:t>Next</a:t>
            </a:r>
            <a:r>
              <a:rPr lang="it-IT" sz="2400" b="1" u="sng" dirty="0" smtClean="0">
                <a:solidFill>
                  <a:srgbClr val="0070C0"/>
                </a:solidFill>
              </a:rPr>
              <a:t> Project meeting</a:t>
            </a:r>
          </a:p>
          <a:p>
            <a:pPr marL="304800" indent="-304800"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3rd Coordination 12 month meeting in INSTM premises in Italy on October 2015</a:t>
            </a: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35843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35844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35845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584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584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GB" sz="2800" b="1" smtClean="0">
                <a:solidFill>
                  <a:srgbClr val="0070C0"/>
                </a:solidFill>
              </a:rPr>
              <a:t>AGENDA</a:t>
            </a:r>
          </a:p>
          <a:p>
            <a:pPr marL="533400" indent="-533400" algn="l" eaLnBrk="1" hangingPunct="1"/>
            <a:r>
              <a:rPr lang="en-GB" sz="2800" b="1" smtClean="0">
                <a:solidFill>
                  <a:srgbClr val="0070C0"/>
                </a:solidFill>
              </a:rPr>
              <a:t>09:40</a:t>
            </a:r>
            <a:r>
              <a:rPr lang="en-GB" sz="2800" smtClean="0">
                <a:solidFill>
                  <a:srgbClr val="0070C0"/>
                </a:solidFill>
              </a:rPr>
              <a:t>	[All] Presentation of Partners</a:t>
            </a:r>
          </a:p>
          <a:p>
            <a:pPr marL="533400" indent="-533400" algn="l" eaLnBrk="1" hangingPunct="1"/>
            <a:endParaRPr lang="en-GB" sz="2800" smtClean="0">
              <a:solidFill>
                <a:srgbClr val="0070C0"/>
              </a:solidFill>
            </a:endParaRP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DISPAA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ASTRA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CEBAS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INSTM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MONDOVERDE</a:t>
            </a:r>
            <a:endParaRPr lang="it-IT" sz="2800" smtClean="0">
              <a:solidFill>
                <a:srgbClr val="0070C0"/>
              </a:solidFill>
            </a:endParaRPr>
          </a:p>
          <a:p>
            <a:pPr marL="533400" indent="-533400" algn="l" eaLnBrk="1" hangingPunct="1"/>
            <a:r>
              <a:rPr lang="en-GB" sz="2400" smtClean="0">
                <a:solidFill>
                  <a:srgbClr val="0070C0"/>
                </a:solidFill>
              </a:rPr>
              <a:t>	</a:t>
            </a:r>
            <a:endParaRPr lang="it-IT" sz="2400" smtClean="0">
              <a:solidFill>
                <a:srgbClr val="0070C0"/>
              </a:solidFill>
            </a:endParaRPr>
          </a:p>
        </p:txBody>
      </p:sp>
      <p:sp>
        <p:nvSpPr>
          <p:cNvPr id="36867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36868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3687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6872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GB" sz="2400" b="1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GB" sz="2400" b="1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GB" sz="2400" b="1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GB" sz="2400" b="1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EVERGREEN PROJECT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GB" sz="2400" b="1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0070C0"/>
                </a:solidFill>
              </a:rPr>
              <a:t>GENERAL SUMMARY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GB" sz="700" smtClean="0">
                <a:solidFill>
                  <a:srgbClr val="0070C0"/>
                </a:solidFill>
              </a:rPr>
              <a:t>	</a:t>
            </a:r>
            <a:endParaRPr lang="it-IT" sz="700" smtClean="0">
              <a:solidFill>
                <a:srgbClr val="0070C0"/>
              </a:solidFill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512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126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614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6149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uppo 10"/>
          <p:cNvGrpSpPr>
            <a:grpSpLocks/>
          </p:cNvGrpSpPr>
          <p:nvPr/>
        </p:nvGrpSpPr>
        <p:grpSpPr bwMode="auto">
          <a:xfrm>
            <a:off x="1258888" y="1220788"/>
            <a:ext cx="6553200" cy="5376862"/>
            <a:chOff x="1259632" y="1221037"/>
            <a:chExt cx="6552728" cy="5376315"/>
          </a:xfrm>
        </p:grpSpPr>
        <p:pic>
          <p:nvPicPr>
            <p:cNvPr id="61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59632" y="5445224"/>
              <a:ext cx="6552728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59632" y="1221037"/>
              <a:ext cx="6552189" cy="422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717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173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125538"/>
            <a:ext cx="8497887" cy="43211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Technical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GB" sz="2400" b="1" u="sng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B1: Demonstration of the performances of traditional pesticides for the control of bacterial and nematode diseases of plants important for the EU (M0-M6)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B2: Demonstration of the qualitative and quantitative yields of extraction process for the recovery of high quality </a:t>
            </a:r>
            <a:r>
              <a:rPr lang="en-GB" sz="2400" dirty="0" err="1" smtClean="0">
                <a:solidFill>
                  <a:srgbClr val="0070C0"/>
                </a:solidFill>
              </a:rPr>
              <a:t>polyphenolic</a:t>
            </a:r>
            <a:r>
              <a:rPr lang="en-GB" sz="2400" dirty="0" smtClean="0">
                <a:solidFill>
                  <a:srgbClr val="0070C0"/>
                </a:solidFill>
              </a:rPr>
              <a:t> molecules from not edible vegetable biomass and waste at laboratory scale (M3-M15)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B3: Demonstration of the biological and of the chemical stability of the crude </a:t>
            </a:r>
            <a:r>
              <a:rPr lang="en-GB" sz="2400" dirty="0" err="1" smtClean="0">
                <a:solidFill>
                  <a:srgbClr val="0070C0"/>
                </a:solidFill>
              </a:rPr>
              <a:t>polyphenolic</a:t>
            </a:r>
            <a:r>
              <a:rPr lang="en-GB" sz="2400" dirty="0" smtClean="0">
                <a:solidFill>
                  <a:srgbClr val="0070C0"/>
                </a:solidFill>
              </a:rPr>
              <a:t> extracts and of their fractions, recovered from not edible vegetable biomass and waste, at laboratory scale (M3-M15)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GB" sz="700" dirty="0" smtClean="0">
                <a:solidFill>
                  <a:srgbClr val="0070C0"/>
                </a:solidFill>
              </a:rPr>
              <a:t>	</a:t>
            </a:r>
            <a:endParaRPr lang="it-IT" sz="7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pic>
        <p:nvPicPr>
          <p:cNvPr id="819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197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125538"/>
            <a:ext cx="8497887" cy="43211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defRPr/>
            </a:pPr>
            <a:r>
              <a:rPr lang="en-GB" sz="2400" b="1" u="sng" dirty="0" smtClean="0">
                <a:solidFill>
                  <a:srgbClr val="0070C0"/>
                </a:solidFill>
              </a:rPr>
              <a:t>Technical Actions carried out </a:t>
            </a:r>
            <a:br>
              <a:rPr lang="en-GB" sz="2400" b="1" u="sng" dirty="0" smtClean="0">
                <a:solidFill>
                  <a:srgbClr val="0070C0"/>
                </a:solidFill>
              </a:rPr>
            </a:br>
            <a:r>
              <a:rPr lang="en-GB" sz="2400" b="1" u="sng" dirty="0" smtClean="0">
                <a:solidFill>
                  <a:srgbClr val="0070C0"/>
                </a:solidFill>
              </a:rPr>
              <a:t>by each partner in the last six months</a:t>
            </a:r>
            <a:r>
              <a:rPr lang="it-IT" sz="2400" b="1" u="sng" dirty="0" smtClean="0">
                <a:solidFill>
                  <a:srgbClr val="0070C0"/>
                </a:solidFill>
              </a:rPr>
              <a:t> </a:t>
            </a:r>
            <a:endParaRPr lang="en-GB" sz="2400" b="1" u="sng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C1: Monitoring on the environmental impact of copper compounds and </a:t>
            </a:r>
            <a:r>
              <a:rPr lang="en-GB" sz="2400" dirty="0" err="1" smtClean="0">
                <a:solidFill>
                  <a:srgbClr val="0070C0"/>
                </a:solidFill>
              </a:rPr>
              <a:t>nematicides</a:t>
            </a:r>
            <a:r>
              <a:rPr lang="en-GB" sz="2400" dirty="0" smtClean="0">
                <a:solidFill>
                  <a:srgbClr val="0070C0"/>
                </a:solidFill>
              </a:rPr>
              <a:t> for the </a:t>
            </a:r>
            <a:r>
              <a:rPr lang="en-GB" sz="2400" dirty="0" err="1" smtClean="0">
                <a:solidFill>
                  <a:srgbClr val="0070C0"/>
                </a:solidFill>
              </a:rPr>
              <a:t>cropdefence</a:t>
            </a:r>
            <a:r>
              <a:rPr lang="en-GB" sz="2400" dirty="0" smtClean="0">
                <a:solidFill>
                  <a:srgbClr val="0070C0"/>
                </a:solidFill>
              </a:rPr>
              <a:t> against </a:t>
            </a:r>
            <a:r>
              <a:rPr lang="en-GB" sz="2400" dirty="0" err="1" smtClean="0">
                <a:solidFill>
                  <a:srgbClr val="0070C0"/>
                </a:solidFill>
              </a:rPr>
              <a:t>phytopathogenic</a:t>
            </a:r>
            <a:r>
              <a:rPr lang="en-GB" sz="2400" dirty="0" smtClean="0">
                <a:solidFill>
                  <a:srgbClr val="0070C0"/>
                </a:solidFill>
              </a:rPr>
              <a:t> bacteria and Nematodes (M0-M6)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 C2: Monitoring of the absence of side effects for the high quality standardised </a:t>
            </a:r>
            <a:r>
              <a:rPr lang="en-GB" sz="2400" dirty="0" err="1" smtClean="0">
                <a:solidFill>
                  <a:srgbClr val="0070C0"/>
                </a:solidFill>
              </a:rPr>
              <a:t>polyphenolic</a:t>
            </a:r>
            <a:r>
              <a:rPr lang="en-GB" sz="2400" dirty="0" smtClean="0">
                <a:solidFill>
                  <a:srgbClr val="0070C0"/>
                </a:solidFill>
              </a:rPr>
              <a:t> preparations on common targets of any living organism at laboratory level (M3-M15)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en-GB" sz="2400" b="1" dirty="0" smtClean="0">
              <a:solidFill>
                <a:srgbClr val="0070C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GB" sz="700" dirty="0" smtClean="0">
                <a:solidFill>
                  <a:srgbClr val="0070C0"/>
                </a:solidFill>
              </a:rPr>
              <a:t>	</a:t>
            </a:r>
            <a:endParaRPr lang="it-IT" sz="7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85875"/>
            <a:ext cx="8497887" cy="4321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GB" sz="2800" b="1" smtClean="0">
                <a:solidFill>
                  <a:srgbClr val="0070C0"/>
                </a:solidFill>
              </a:rPr>
              <a:t>AGENDA</a:t>
            </a:r>
          </a:p>
          <a:p>
            <a:pPr marL="533400" indent="-533400" algn="l" eaLnBrk="1" hangingPunct="1"/>
            <a:r>
              <a:rPr lang="en-GB" sz="2800" b="1" smtClean="0">
                <a:solidFill>
                  <a:srgbClr val="0070C0"/>
                </a:solidFill>
              </a:rPr>
              <a:t>09:40</a:t>
            </a:r>
            <a:r>
              <a:rPr lang="en-GB" sz="2800" smtClean="0">
                <a:solidFill>
                  <a:srgbClr val="0070C0"/>
                </a:solidFill>
              </a:rPr>
              <a:t>	[All] Presentation of Partners</a:t>
            </a:r>
          </a:p>
          <a:p>
            <a:pPr marL="533400" indent="-533400" algn="l" eaLnBrk="1" hangingPunct="1"/>
            <a:endParaRPr lang="en-GB" sz="2800" smtClean="0">
              <a:solidFill>
                <a:srgbClr val="0070C0"/>
              </a:solidFill>
            </a:endParaRP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DISPAA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ASTRA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CEBAS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INSTM</a:t>
            </a:r>
          </a:p>
          <a:p>
            <a:pPr marL="533400" indent="-533400" eaLnBrk="1" hangingPunct="1"/>
            <a:r>
              <a:rPr lang="en-GB" sz="2800" smtClean="0">
                <a:solidFill>
                  <a:srgbClr val="0070C0"/>
                </a:solidFill>
              </a:rPr>
              <a:t>MONDOVERDE</a:t>
            </a:r>
            <a:endParaRPr lang="it-IT" sz="2800" smtClean="0">
              <a:solidFill>
                <a:srgbClr val="0070C0"/>
              </a:solidFill>
            </a:endParaRPr>
          </a:p>
          <a:p>
            <a:pPr marL="533400" indent="-533400" algn="l" eaLnBrk="1" hangingPunct="1"/>
            <a:r>
              <a:rPr lang="en-GB" sz="2400" smtClean="0">
                <a:solidFill>
                  <a:srgbClr val="0070C0"/>
                </a:solidFill>
              </a:rPr>
              <a:t>	</a:t>
            </a:r>
            <a:endParaRPr lang="it-IT" sz="2400" smtClean="0">
              <a:solidFill>
                <a:srgbClr val="0070C0"/>
              </a:solidFill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922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224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125538"/>
            <a:ext cx="8497887" cy="4321175"/>
          </a:xfrm>
        </p:spPr>
        <p:txBody>
          <a:bodyPr/>
          <a:lstStyle/>
          <a:p>
            <a:pPr>
              <a:defRPr/>
            </a:pPr>
            <a:r>
              <a:rPr lang="en-GB" sz="2000" b="1" u="sng" dirty="0" smtClean="0">
                <a:solidFill>
                  <a:srgbClr val="0070C0"/>
                </a:solidFill>
              </a:rPr>
              <a:t>Dissemination actions</a:t>
            </a:r>
          </a:p>
          <a:p>
            <a:pPr marL="533400" indent="-533400" algn="l" eaLnBrk="1" hangingPunct="1">
              <a:defRPr/>
            </a:pPr>
            <a:endParaRPr lang="it-IT" sz="20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D1 Website </a:t>
            </a:r>
            <a:r>
              <a:rPr lang="it-IT" sz="2000" dirty="0" err="1" smtClean="0">
                <a:solidFill>
                  <a:srgbClr val="0070C0"/>
                </a:solidFill>
              </a:rPr>
              <a:t>creation</a:t>
            </a:r>
            <a:endParaRPr lang="it-IT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D2 </a:t>
            </a:r>
            <a:r>
              <a:rPr lang="it-IT" sz="2000" dirty="0" err="1" smtClean="0">
                <a:solidFill>
                  <a:srgbClr val="0070C0"/>
                </a:solidFill>
              </a:rPr>
              <a:t>Notice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boards</a:t>
            </a:r>
            <a:endParaRPr lang="it-IT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D3 Demonstration workshop in Italy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D4 Demonstration workshop in Spain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D5 </a:t>
            </a:r>
            <a:r>
              <a:rPr lang="it-IT" sz="2000" dirty="0" err="1" smtClean="0">
                <a:solidFill>
                  <a:srgbClr val="0070C0"/>
                </a:solidFill>
              </a:rPr>
              <a:t>Diffusion</a:t>
            </a:r>
            <a:r>
              <a:rPr lang="it-IT" sz="2000" dirty="0" smtClean="0">
                <a:solidFill>
                  <a:srgbClr val="0070C0"/>
                </a:solidFill>
              </a:rPr>
              <a:t> material </a:t>
            </a:r>
            <a:r>
              <a:rPr lang="it-IT" sz="2000" dirty="0" err="1" smtClean="0">
                <a:solidFill>
                  <a:srgbClr val="0070C0"/>
                </a:solidFill>
              </a:rPr>
              <a:t>preparation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D6 </a:t>
            </a:r>
            <a:r>
              <a:rPr lang="it-IT" sz="2000" dirty="0" err="1" smtClean="0">
                <a:solidFill>
                  <a:srgbClr val="0070C0"/>
                </a:solidFill>
              </a:rPr>
              <a:t>Layman</a:t>
            </a:r>
            <a:r>
              <a:rPr lang="it-IT" sz="2000" dirty="0" smtClean="0">
                <a:solidFill>
                  <a:srgbClr val="0070C0"/>
                </a:solidFill>
              </a:rPr>
              <a:t>'s report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D7 Articles and press releases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D8 Networking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D11 International conferences and fairs</a:t>
            </a:r>
          </a:p>
          <a:p>
            <a:pPr algn="l">
              <a:defRPr/>
            </a:pPr>
            <a:r>
              <a:rPr lang="fr-FR" sz="2000" dirty="0" smtClean="0">
                <a:solidFill>
                  <a:srgbClr val="0070C0"/>
                </a:solidFill>
              </a:rPr>
              <a:t>D12 Digital supports for international diffusion</a:t>
            </a:r>
          </a:p>
          <a:p>
            <a:pPr algn="l"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D13 </a:t>
            </a:r>
            <a:r>
              <a:rPr lang="it-IT" sz="2000" dirty="0" err="1" smtClean="0">
                <a:solidFill>
                  <a:srgbClr val="0070C0"/>
                </a:solidFill>
              </a:rPr>
              <a:t>Networking</a:t>
            </a:r>
            <a:endParaRPr lang="it-IT" sz="2000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D14 </a:t>
            </a:r>
            <a:r>
              <a:rPr lang="it-IT" sz="2000" dirty="0" err="1" smtClean="0">
                <a:solidFill>
                  <a:srgbClr val="0070C0"/>
                </a:solidFill>
              </a:rPr>
              <a:t>Layman</a:t>
            </a:r>
            <a:r>
              <a:rPr lang="it-IT" sz="2000" dirty="0" smtClean="0">
                <a:solidFill>
                  <a:srgbClr val="0070C0"/>
                </a:solidFill>
              </a:rPr>
              <a:t>'s report</a:t>
            </a:r>
          </a:p>
          <a:p>
            <a:pPr algn="l">
              <a:defRPr/>
            </a:pPr>
            <a:r>
              <a:rPr lang="it-IT" sz="2000" dirty="0" smtClean="0">
                <a:solidFill>
                  <a:srgbClr val="0070C0"/>
                </a:solidFill>
              </a:rPr>
              <a:t>D15 </a:t>
            </a:r>
            <a:r>
              <a:rPr lang="it-IT" sz="2000" dirty="0" err="1" smtClean="0">
                <a:solidFill>
                  <a:srgbClr val="0070C0"/>
                </a:solidFill>
              </a:rPr>
              <a:t>After-LIFE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Communication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Plan</a:t>
            </a:r>
            <a:endParaRPr lang="it-IT" sz="20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33400" indent="-533400" algn="l" eaLnBrk="1" hangingPunct="1"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	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-214313" y="3143250"/>
            <a:ext cx="84978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GB">
                <a:effectLst/>
              </a:rPr>
              <a:t>	</a:t>
            </a:r>
            <a:endParaRPr lang="it-IT" i="1">
              <a:effectLst/>
            </a:endParaRP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781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>
                <a:effectLst/>
              </a:rPr>
              <a:t> </a:t>
            </a:r>
            <a:endParaRPr lang="it-IT" sz="2000">
              <a:effectLst/>
            </a:endParaRP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900113" y="12858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>
              <a:spcBef>
                <a:spcPct val="50000"/>
              </a:spcBef>
            </a:pPr>
            <a:endParaRPr lang="it-IT" sz="2400" b="1">
              <a:solidFill>
                <a:srgbClr val="0070C0"/>
              </a:solidFill>
              <a:effectLst/>
            </a:endParaRPr>
          </a:p>
          <a:p>
            <a:pPr lvl="1"/>
            <a:r>
              <a:rPr lang="en-GB" sz="2400" b="1">
                <a:solidFill>
                  <a:srgbClr val="0070C0"/>
                </a:solidFill>
                <a:effectLst/>
              </a:rPr>
              <a:t> </a:t>
            </a:r>
            <a:endParaRPr lang="en-GB" sz="2400" b="1" i="1" u="sng">
              <a:solidFill>
                <a:srgbClr val="0070C0"/>
              </a:solidFill>
              <a:effectLst/>
            </a:endParaRPr>
          </a:p>
          <a:p>
            <a:r>
              <a:rPr lang="en-GB" sz="2000" b="1" i="1" u="sng">
                <a:effectLst/>
              </a:rPr>
              <a:t/>
            </a:r>
            <a:br>
              <a:rPr lang="en-GB" sz="2000" b="1" i="1" u="sng">
                <a:effectLst/>
              </a:rPr>
            </a:br>
            <a:endParaRPr lang="it-IT" sz="2000" b="1" i="1" u="sng">
              <a:effectLst/>
            </a:endParaRPr>
          </a:p>
        </p:txBody>
      </p:sp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1524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47813" y="188913"/>
            <a:ext cx="5832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BE" sz="2800" b="1" kern="0" dirty="0">
                <a:solidFill>
                  <a:srgbClr val="336699"/>
                </a:solidFill>
                <a:effectLst/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LIFE13 ENV/IT/461 EVERGREEN</a:t>
            </a:r>
            <a: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fr-BE" sz="1600" b="1" kern="0" dirty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E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nvironmentally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friendly </a:t>
            </a:r>
            <a:r>
              <a:rPr lang="en-GB" sz="1600" b="1" dirty="0" err="1">
                <a:solidFill>
                  <a:srgbClr val="0070C0"/>
                </a:solidFill>
                <a:effectLst/>
                <a:latin typeface="Tahoma" pitchFamily="34" charset="0"/>
              </a:rPr>
              <a:t>biomolecules</a:t>
            </a:r>
            <a:r>
              <a:rPr lang="en-GB" sz="1600" b="1" dirty="0">
                <a:solidFill>
                  <a:srgbClr val="0070C0"/>
                </a:solidFill>
                <a:effectLst/>
                <a:latin typeface="Tahoma" pitchFamily="34" charset="0"/>
              </a:rPr>
              <a:t> from agricultural wastes as substitutes of pesticides for plant diseases control</a:t>
            </a:r>
            <a:endParaRPr lang="fr-BE" sz="1600" b="1" dirty="0">
              <a:solidFill>
                <a:srgbClr val="0070C0"/>
              </a:solidFill>
              <a:effectLst/>
              <a:latin typeface="Tahoma" pitchFamily="34" charset="0"/>
            </a:endParaRPr>
          </a:p>
          <a:p>
            <a:pPr algn="ctr" eaLnBrk="0" hangingPunct="0">
              <a:defRPr/>
            </a:pPr>
            <a:endParaRPr lang="it-IT" sz="2800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248" name="Picture 6" descr="W:\CGS\Progetti in corso\LIFE\LIFE13\EVERGREEN (pesticides- Teglia)\Loghi\Logo Ever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115888"/>
            <a:ext cx="1646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11635</TotalTime>
  <Words>1376</Words>
  <Application>Microsoft Office PowerPoint</Application>
  <PresentationFormat>Presentazione su schermo (4:3)</PresentationFormat>
  <Paragraphs>670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1" baseType="lpstr">
      <vt:lpstr>Arial</vt:lpstr>
      <vt:lpstr>Calibri</vt:lpstr>
      <vt:lpstr>Tahoma</vt:lpstr>
      <vt:lpstr>Wingdings</vt:lpstr>
      <vt:lpstr>ＭＳ Ｐゴシック</vt:lpstr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Lisa</dc:creator>
  <cp:lastModifiedBy>Matteo</cp:lastModifiedBy>
  <cp:revision>340</cp:revision>
  <dcterms:created xsi:type="dcterms:W3CDTF">2004-07-28T07:26:18Z</dcterms:created>
  <dcterms:modified xsi:type="dcterms:W3CDTF">2015-04-28T07:10:57Z</dcterms:modified>
</cp:coreProperties>
</file>