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9" r:id="rId11"/>
  </p:sldMasterIdLst>
  <p:notesMasterIdLst>
    <p:notesMasterId r:id="rId125"/>
  </p:notesMasterIdLst>
  <p:sldIdLst>
    <p:sldId id="377" r:id="rId12"/>
    <p:sldId id="378" r:id="rId13"/>
    <p:sldId id="389" r:id="rId14"/>
    <p:sldId id="468" r:id="rId15"/>
    <p:sldId id="455" r:id="rId16"/>
    <p:sldId id="478" r:id="rId17"/>
    <p:sldId id="475" r:id="rId18"/>
    <p:sldId id="476" r:id="rId19"/>
    <p:sldId id="491" r:id="rId20"/>
    <p:sldId id="494" r:id="rId21"/>
    <p:sldId id="495" r:id="rId22"/>
    <p:sldId id="482" r:id="rId23"/>
    <p:sldId id="477" r:id="rId24"/>
    <p:sldId id="458" r:id="rId25"/>
    <p:sldId id="459" r:id="rId26"/>
    <p:sldId id="466" r:id="rId27"/>
    <p:sldId id="460" r:id="rId28"/>
    <p:sldId id="483" r:id="rId29"/>
    <p:sldId id="461" r:id="rId30"/>
    <p:sldId id="462" r:id="rId31"/>
    <p:sldId id="481" r:id="rId32"/>
    <p:sldId id="469" r:id="rId33"/>
    <p:sldId id="480" r:id="rId34"/>
    <p:sldId id="490" r:id="rId35"/>
    <p:sldId id="473" r:id="rId36"/>
    <p:sldId id="484" r:id="rId37"/>
    <p:sldId id="492" r:id="rId38"/>
    <p:sldId id="324" r:id="rId39"/>
    <p:sldId id="329" r:id="rId40"/>
    <p:sldId id="331" r:id="rId41"/>
    <p:sldId id="306" r:id="rId42"/>
    <p:sldId id="493" r:id="rId43"/>
    <p:sldId id="496" r:id="rId44"/>
    <p:sldId id="486" r:id="rId45"/>
    <p:sldId id="485" r:id="rId46"/>
    <p:sldId id="488" r:id="rId47"/>
    <p:sldId id="489" r:id="rId48"/>
    <p:sldId id="379" r:id="rId49"/>
    <p:sldId id="380" r:id="rId50"/>
    <p:sldId id="337" r:id="rId51"/>
    <p:sldId id="333" r:id="rId52"/>
    <p:sldId id="310" r:id="rId53"/>
    <p:sldId id="311" r:id="rId54"/>
    <p:sldId id="274" r:id="rId55"/>
    <p:sldId id="275" r:id="rId56"/>
    <p:sldId id="285" r:id="rId57"/>
    <p:sldId id="450" r:id="rId58"/>
    <p:sldId id="497" r:id="rId59"/>
    <p:sldId id="446" r:id="rId60"/>
    <p:sldId id="447" r:id="rId61"/>
    <p:sldId id="338" r:id="rId62"/>
    <p:sldId id="396" r:id="rId63"/>
    <p:sldId id="498" r:id="rId64"/>
    <p:sldId id="425" r:id="rId65"/>
    <p:sldId id="427" r:id="rId66"/>
    <p:sldId id="499" r:id="rId67"/>
    <p:sldId id="500" r:id="rId68"/>
    <p:sldId id="501" r:id="rId69"/>
    <p:sldId id="502" r:id="rId70"/>
    <p:sldId id="453" r:id="rId71"/>
    <p:sldId id="504" r:id="rId72"/>
    <p:sldId id="454" r:id="rId73"/>
    <p:sldId id="503" r:id="rId74"/>
    <p:sldId id="428" r:id="rId75"/>
    <p:sldId id="429" r:id="rId76"/>
    <p:sldId id="436" r:id="rId77"/>
    <p:sldId id="430" r:id="rId78"/>
    <p:sldId id="431" r:id="rId79"/>
    <p:sldId id="432" r:id="rId80"/>
    <p:sldId id="433" r:id="rId81"/>
    <p:sldId id="398" r:id="rId82"/>
    <p:sldId id="399" r:id="rId83"/>
    <p:sldId id="400" r:id="rId84"/>
    <p:sldId id="422" r:id="rId85"/>
    <p:sldId id="353" r:id="rId86"/>
    <p:sldId id="354" r:id="rId87"/>
    <p:sldId id="362" r:id="rId88"/>
    <p:sldId id="372" r:id="rId89"/>
    <p:sldId id="352" r:id="rId90"/>
    <p:sldId id="360" r:id="rId91"/>
    <p:sldId id="361" r:id="rId92"/>
    <p:sldId id="359" r:id="rId93"/>
    <p:sldId id="367" r:id="rId94"/>
    <p:sldId id="334" r:id="rId95"/>
    <p:sldId id="369" r:id="rId96"/>
    <p:sldId id="366" r:id="rId97"/>
    <p:sldId id="374" r:id="rId98"/>
    <p:sldId id="376" r:id="rId99"/>
    <p:sldId id="451" r:id="rId100"/>
    <p:sldId id="445" r:id="rId101"/>
    <p:sldId id="388" r:id="rId102"/>
    <p:sldId id="452" r:id="rId103"/>
    <p:sldId id="384" r:id="rId104"/>
    <p:sldId id="487" r:id="rId105"/>
    <p:sldId id="443" r:id="rId106"/>
    <p:sldId id="385" r:id="rId107"/>
    <p:sldId id="387" r:id="rId108"/>
    <p:sldId id="401" r:id="rId109"/>
    <p:sldId id="403" r:id="rId110"/>
    <p:sldId id="404" r:id="rId111"/>
    <p:sldId id="405" r:id="rId112"/>
    <p:sldId id="406" r:id="rId113"/>
    <p:sldId id="407" r:id="rId114"/>
    <p:sldId id="408" r:id="rId115"/>
    <p:sldId id="391" r:id="rId116"/>
    <p:sldId id="392" r:id="rId117"/>
    <p:sldId id="412" r:id="rId118"/>
    <p:sldId id="413" r:id="rId119"/>
    <p:sldId id="393" r:id="rId120"/>
    <p:sldId id="394" r:id="rId121"/>
    <p:sldId id="418" r:id="rId122"/>
    <p:sldId id="409" r:id="rId123"/>
    <p:sldId id="402" r:id="rId12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70" d="100"/>
          <a:sy n="70" d="100"/>
        </p:scale>
        <p:origin x="-193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510"/>
    </p:cViewPr>
  </p:sorterViewPr>
  <p:notesViewPr>
    <p:cSldViewPr>
      <p:cViewPr varScale="1">
        <p:scale>
          <a:sx n="53" d="100"/>
          <a:sy n="53" d="100"/>
        </p:scale>
        <p:origin x="-282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6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slide" Target="slides/slide73.xml"/><Relationship Id="rId89" Type="http://schemas.openxmlformats.org/officeDocument/2006/relationships/slide" Target="slides/slide78.xml"/><Relationship Id="rId112" Type="http://schemas.openxmlformats.org/officeDocument/2006/relationships/slide" Target="slides/slide101.xml"/><Relationship Id="rId16" Type="http://schemas.openxmlformats.org/officeDocument/2006/relationships/slide" Target="slides/slide5.xml"/><Relationship Id="rId107" Type="http://schemas.openxmlformats.org/officeDocument/2006/relationships/slide" Target="slides/slide9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102" Type="http://schemas.openxmlformats.org/officeDocument/2006/relationships/slide" Target="slides/slide91.xml"/><Relationship Id="rId123" Type="http://schemas.openxmlformats.org/officeDocument/2006/relationships/slide" Target="slides/slide112.xml"/><Relationship Id="rId12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9.xml"/><Relationship Id="rId95" Type="http://schemas.openxmlformats.org/officeDocument/2006/relationships/slide" Target="slides/slide84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113" Type="http://schemas.openxmlformats.org/officeDocument/2006/relationships/slide" Target="slides/slide102.xml"/><Relationship Id="rId118" Type="http://schemas.openxmlformats.org/officeDocument/2006/relationships/slide" Target="slides/slide107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59" Type="http://schemas.openxmlformats.org/officeDocument/2006/relationships/slide" Target="slides/slide48.xml"/><Relationship Id="rId103" Type="http://schemas.openxmlformats.org/officeDocument/2006/relationships/slide" Target="slides/slide92.xml"/><Relationship Id="rId108" Type="http://schemas.openxmlformats.org/officeDocument/2006/relationships/slide" Target="slides/slide97.xml"/><Relationship Id="rId124" Type="http://schemas.openxmlformats.org/officeDocument/2006/relationships/slide" Target="slides/slide113.xml"/><Relationship Id="rId129" Type="http://schemas.openxmlformats.org/officeDocument/2006/relationships/tableStyles" Target="tableStyles.xml"/><Relationship Id="rId54" Type="http://schemas.openxmlformats.org/officeDocument/2006/relationships/slide" Target="slides/slide43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91" Type="http://schemas.openxmlformats.org/officeDocument/2006/relationships/slide" Target="slides/slide80.xml"/><Relationship Id="rId96" Type="http://schemas.openxmlformats.org/officeDocument/2006/relationships/slide" Target="slides/slide8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49" Type="http://schemas.openxmlformats.org/officeDocument/2006/relationships/slide" Target="slides/slide38.xml"/><Relationship Id="rId114" Type="http://schemas.openxmlformats.org/officeDocument/2006/relationships/slide" Target="slides/slide103.xml"/><Relationship Id="rId119" Type="http://schemas.openxmlformats.org/officeDocument/2006/relationships/slide" Target="slides/slide108.xml"/><Relationship Id="rId44" Type="http://schemas.openxmlformats.org/officeDocument/2006/relationships/slide" Target="slides/slide33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109" Type="http://schemas.openxmlformats.org/officeDocument/2006/relationships/slide" Target="slides/slide9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slide" Target="slides/slide86.xml"/><Relationship Id="rId104" Type="http://schemas.openxmlformats.org/officeDocument/2006/relationships/slide" Target="slides/slide93.xml"/><Relationship Id="rId120" Type="http://schemas.openxmlformats.org/officeDocument/2006/relationships/slide" Target="slides/slide109.xml"/><Relationship Id="rId12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slide" Target="slides/slide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slide" Target="slides/slide76.xml"/><Relationship Id="rId110" Type="http://schemas.openxmlformats.org/officeDocument/2006/relationships/slide" Target="slides/slide99.xml"/><Relationship Id="rId115" Type="http://schemas.openxmlformats.org/officeDocument/2006/relationships/slide" Target="slides/slide104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56" Type="http://schemas.openxmlformats.org/officeDocument/2006/relationships/slide" Target="slides/slide45.xml"/><Relationship Id="rId77" Type="http://schemas.openxmlformats.org/officeDocument/2006/relationships/slide" Target="slides/slide66.xml"/><Relationship Id="rId100" Type="http://schemas.openxmlformats.org/officeDocument/2006/relationships/slide" Target="slides/slide89.xml"/><Relationship Id="rId105" Type="http://schemas.openxmlformats.org/officeDocument/2006/relationships/slide" Target="slides/slide94.xml"/><Relationship Id="rId12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93" Type="http://schemas.openxmlformats.org/officeDocument/2006/relationships/slide" Target="slides/slide82.xml"/><Relationship Id="rId98" Type="http://schemas.openxmlformats.org/officeDocument/2006/relationships/slide" Target="slides/slide87.xml"/><Relationship Id="rId121" Type="http://schemas.openxmlformats.org/officeDocument/2006/relationships/slide" Target="slides/slide110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4.xml"/><Relationship Id="rId46" Type="http://schemas.openxmlformats.org/officeDocument/2006/relationships/slide" Target="slides/slide35.xml"/><Relationship Id="rId67" Type="http://schemas.openxmlformats.org/officeDocument/2006/relationships/slide" Target="slides/slide56.xml"/><Relationship Id="rId116" Type="http://schemas.openxmlformats.org/officeDocument/2006/relationships/slide" Target="slides/slide10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62" Type="http://schemas.openxmlformats.org/officeDocument/2006/relationships/slide" Target="slides/slide51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111" Type="http://schemas.openxmlformats.org/officeDocument/2006/relationships/slide" Target="slides/slide100.xml"/><Relationship Id="rId15" Type="http://schemas.openxmlformats.org/officeDocument/2006/relationships/slide" Target="slides/slide4.xml"/><Relationship Id="rId36" Type="http://schemas.openxmlformats.org/officeDocument/2006/relationships/slide" Target="slides/slide25.xml"/><Relationship Id="rId57" Type="http://schemas.openxmlformats.org/officeDocument/2006/relationships/slide" Target="slides/slide46.xml"/><Relationship Id="rId106" Type="http://schemas.openxmlformats.org/officeDocument/2006/relationships/slide" Target="slides/slide95.xml"/><Relationship Id="rId12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52" Type="http://schemas.openxmlformats.org/officeDocument/2006/relationships/slide" Target="slides/slide41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94" Type="http://schemas.openxmlformats.org/officeDocument/2006/relationships/slide" Target="slides/slide83.xml"/><Relationship Id="rId99" Type="http://schemas.openxmlformats.org/officeDocument/2006/relationships/slide" Target="slides/slide88.xml"/><Relationship Id="rId101" Type="http://schemas.openxmlformats.org/officeDocument/2006/relationships/slide" Target="slides/slide90.xml"/><Relationship Id="rId122" Type="http://schemas.openxmlformats.org/officeDocument/2006/relationships/slide" Target="slides/slide11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tteo\Desktop\Dropbox\Antipeptidi%20LIFE\Articolo%20VIPs\Documenti%20VIPs\Base%20dati\Grafici\Crescite%20in%20viv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title>
      <c:tx>
        <c:rich>
          <a:bodyPr/>
          <a:lstStyle/>
          <a:p>
            <a:pPr>
              <a:defRPr sz="1400"/>
            </a:pPr>
            <a:r>
              <a:rPr lang="en-US" sz="1400"/>
              <a:t>Bacterial Growth Rate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'Malaga 2015'!$A$2</c:f>
              <c:strCache>
                <c:ptCount val="1"/>
                <c:pt idx="0">
                  <c:v>WT</c:v>
                </c:pt>
              </c:strCache>
            </c:strRef>
          </c:tx>
          <c:invertIfNegative val="0"/>
          <c:errBars>
            <c:errBarType val="both"/>
            <c:errValType val="percentage"/>
            <c:noEndCap val="0"/>
            <c:val val="40"/>
          </c:errBars>
          <c:cat>
            <c:numRef>
              <c:f>'Malaga 2015'!$B$1:$C$1</c:f>
              <c:numCache>
                <c:formatCode>General</c:formatCode>
                <c:ptCount val="2"/>
                <c:pt idx="0">
                  <c:v>7</c:v>
                </c:pt>
                <c:pt idx="1">
                  <c:v>14</c:v>
                </c:pt>
              </c:numCache>
            </c:numRef>
          </c:cat>
          <c:val>
            <c:numRef>
              <c:f>'Malaga 2015'!$B$2:$C$2</c:f>
              <c:numCache>
                <c:formatCode>General</c:formatCode>
                <c:ptCount val="2"/>
                <c:pt idx="0">
                  <c:v>2596014.4927536235</c:v>
                </c:pt>
                <c:pt idx="1">
                  <c:v>17895222.80937453</c:v>
                </c:pt>
              </c:numCache>
            </c:numRef>
          </c:val>
        </c:ser>
        <c:ser>
          <c:idx val="1"/>
          <c:order val="1"/>
          <c:tx>
            <c:strRef>
              <c:f>'Malaga 2015'!$A$3</c:f>
              <c:strCache>
                <c:ptCount val="1"/>
                <c:pt idx="0">
                  <c:v>WT + AP17</c:v>
                </c:pt>
              </c:strCache>
            </c:strRef>
          </c:tx>
          <c:invertIfNegative val="0"/>
          <c:errBars>
            <c:errBarType val="both"/>
            <c:errValType val="percentage"/>
            <c:noEndCap val="0"/>
            <c:val val="55"/>
          </c:errBars>
          <c:cat>
            <c:numRef>
              <c:f>'Malaga 2015'!$B$1:$C$1</c:f>
              <c:numCache>
                <c:formatCode>General</c:formatCode>
                <c:ptCount val="2"/>
                <c:pt idx="0">
                  <c:v>7</c:v>
                </c:pt>
                <c:pt idx="1">
                  <c:v>14</c:v>
                </c:pt>
              </c:numCache>
            </c:numRef>
          </c:cat>
          <c:val>
            <c:numRef>
              <c:f>'Malaga 2015'!$B$3:$C$3</c:f>
              <c:numCache>
                <c:formatCode>General</c:formatCode>
                <c:ptCount val="2"/>
                <c:pt idx="0">
                  <c:v>13361.285915253044</c:v>
                </c:pt>
                <c:pt idx="1">
                  <c:v>25000</c:v>
                </c:pt>
              </c:numCache>
            </c:numRef>
          </c:val>
        </c:ser>
        <c:ser>
          <c:idx val="2"/>
          <c:order val="2"/>
          <c:tx>
            <c:strRef>
              <c:f>'Malaga 2015'!$A$4</c:f>
              <c:strCache>
                <c:ptCount val="1"/>
                <c:pt idx="0">
                  <c:v>WT + LI27</c:v>
                </c:pt>
              </c:strCache>
            </c:strRef>
          </c:tx>
          <c:invertIfNegative val="0"/>
          <c:errBars>
            <c:errBarType val="both"/>
            <c:errValType val="percentage"/>
            <c:noEndCap val="0"/>
            <c:val val="70"/>
          </c:errBars>
          <c:cat>
            <c:numRef>
              <c:f>'Malaga 2015'!$B$1:$C$1</c:f>
              <c:numCache>
                <c:formatCode>General</c:formatCode>
                <c:ptCount val="2"/>
                <c:pt idx="0">
                  <c:v>7</c:v>
                </c:pt>
                <c:pt idx="1">
                  <c:v>14</c:v>
                </c:pt>
              </c:numCache>
            </c:numRef>
          </c:cat>
          <c:val>
            <c:numRef>
              <c:f>'Malaga 2015'!$B$4:$C$4</c:f>
              <c:numCache>
                <c:formatCode>General</c:formatCode>
                <c:ptCount val="2"/>
                <c:pt idx="0">
                  <c:v>15000</c:v>
                </c:pt>
                <c:pt idx="1">
                  <c:v>190000</c:v>
                </c:pt>
              </c:numCache>
            </c:numRef>
          </c:val>
        </c:ser>
        <c:ser>
          <c:idx val="3"/>
          <c:order val="3"/>
          <c:tx>
            <c:strRef>
              <c:f>'Malaga 2015'!$A$5</c:f>
              <c:strCache>
                <c:ptCount val="1"/>
                <c:pt idx="0">
                  <c:v>ΔhrpA</c:v>
                </c:pt>
              </c:strCache>
            </c:strRef>
          </c:tx>
          <c:invertIfNegative val="0"/>
          <c:errBars>
            <c:errBarType val="both"/>
            <c:errValType val="percentage"/>
            <c:noEndCap val="0"/>
            <c:val val="25"/>
          </c:errBars>
          <c:cat>
            <c:numRef>
              <c:f>'Malaga 2015'!$B$1:$C$1</c:f>
              <c:numCache>
                <c:formatCode>General</c:formatCode>
                <c:ptCount val="2"/>
                <c:pt idx="0">
                  <c:v>7</c:v>
                </c:pt>
                <c:pt idx="1">
                  <c:v>14</c:v>
                </c:pt>
              </c:numCache>
            </c:numRef>
          </c:cat>
          <c:val>
            <c:numRef>
              <c:f>'Malaga 2015'!$B$5:$C$5</c:f>
              <c:numCache>
                <c:formatCode>General</c:formatCode>
                <c:ptCount val="2"/>
                <c:pt idx="0">
                  <c:v>13361.285915253044</c:v>
                </c:pt>
                <c:pt idx="1">
                  <c:v>26000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5229696"/>
        <c:axId val="68728448"/>
      </c:barChart>
      <c:catAx>
        <c:axId val="1552296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Day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68728448"/>
        <c:crosses val="autoZero"/>
        <c:auto val="1"/>
        <c:lblAlgn val="ctr"/>
        <c:lblOffset val="100"/>
        <c:noMultiLvlLbl val="0"/>
      </c:catAx>
      <c:valAx>
        <c:axId val="68728448"/>
        <c:scaling>
          <c:logBase val="10"/>
          <c:orientation val="minMax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CFU/(ml mg)</a:t>
                </a:r>
              </a:p>
            </c:rich>
          </c:tx>
          <c:layout/>
          <c:overlay val="0"/>
        </c:title>
        <c:numFmt formatCode="0.00E+00" sourceLinked="0"/>
        <c:majorTickMark val="out"/>
        <c:minorTickMark val="none"/>
        <c:tickLblPos val="nextTo"/>
        <c:crossAx val="15522969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spPr>
    <a:solidFill>
      <a:schemeClr val="bg1"/>
    </a:solidFill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21AED0-8C54-49B0-95E3-78A6DDCE2057}" type="datetimeFigureOut">
              <a:rPr lang="it-IT" smtClean="0"/>
              <a:t>11/11/2015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FA90D-00F8-4298-BB14-AF939F2165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3328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FA90D-00F8-4298-BB14-AF939F2165E7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4421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9937854-D647-44B1-B2CB-987943E35755}" type="slidenum">
              <a:rPr lang="it-IT" sz="1200">
                <a:solidFill>
                  <a:prstClr val="black"/>
                </a:solidFill>
              </a:rPr>
              <a:pPr algn="r"/>
              <a:t>97</a:t>
            </a:fld>
            <a:endParaRPr lang="it-IT" sz="1200">
              <a:solidFill>
                <a:prstClr val="black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/>
            <a:fld id="{201D09CD-A219-45C5-8032-38C96A9014C0}" type="slidenum">
              <a:rPr lang="it-IT" altLang="it-IT">
                <a:solidFill>
                  <a:srgbClr val="000000"/>
                </a:solidFill>
                <a:latin typeface="Calibri" panose="020F0502020204030204" pitchFamily="34" charset="0"/>
                <a:ea typeface="Arial Unicode MS" panose="020B0604020202020204" pitchFamily="34" charset="-128"/>
              </a:rPr>
              <a:pPr eaLnBrk="1" hangingPunct="1"/>
              <a:t>98</a:t>
            </a:fld>
            <a:endParaRPr lang="it-IT" altLang="it-IT">
              <a:solidFill>
                <a:srgbClr val="000000"/>
              </a:solidFill>
              <a:latin typeface="Calibri" panose="020F050202020403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49155" name="Text Box 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/>
            <a:fld id="{9B0E43FC-1359-468F-B36C-9F944464D29E}" type="slidenum">
              <a:rPr lang="it-IT" altLang="it-IT" sz="12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pPr algn="r" eaLnBrk="1" hangingPunct="1"/>
              <a:t>98</a:t>
            </a:fld>
            <a:endParaRPr lang="it-IT" altLang="it-IT" sz="12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9156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915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it-IT" altLang="it-IT" dirty="0" smtClean="0">
              <a:latin typeface="Calibri" panose="020F050202020403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348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Forest Stewardship Council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C6AA0-480C-44F5-94E5-69AB64B55182}" type="slidenum">
              <a:rPr lang="it-IT" smtClean="0">
                <a:solidFill>
                  <a:prstClr val="black"/>
                </a:solidFill>
              </a:rPr>
              <a:pPr/>
              <a:t>105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10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DPPH (1,1-diphenyl-2-picrylhydrazyl) in methanol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6C6AA0-480C-44F5-94E5-69AB64B55182}" type="slidenum">
              <a:rPr lang="it-IT" smtClean="0">
                <a:solidFill>
                  <a:prstClr val="black"/>
                </a:solidFill>
              </a:rPr>
              <a:pPr/>
              <a:t>111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381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10DA-96E5-4849-B96B-C5CA5AAB01FF}" type="datetimeFigureOut">
              <a:rPr lang="it-IT" smtClean="0"/>
              <a:t>11/11/2015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C1FF-A660-4EE1-AFAC-C7D72A0AA4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7947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10DA-96E5-4849-B96B-C5CA5AAB01FF}" type="datetimeFigureOut">
              <a:rPr lang="it-IT" smtClean="0"/>
              <a:t>11/11/2015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C1FF-A660-4EE1-AFAC-C7D72A0AA4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778176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157E7F-D05E-4246-B631-0320D964AD6E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2862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C59FF8-2448-40A1-AD16-C027C8BBBEA5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35798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401104-4DC5-4841-A6B0-E2E0D7CE6B33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54514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3B204A-9DC9-4331-8072-7B8D477FBB43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5068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3B0A14-27BD-443C-916A-1EC4F48A2019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85808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87474D-1C05-4D9C-A314-A7B3AE275735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83453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45E31D-3EA4-4555-B526-0550A8F5030A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06821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CBC848-4528-40CE-A847-38F1EAA8D60E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75839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A6B099-7DE7-4F68-B4E6-90BB6F63F81C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80328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E0B7EC-54C1-43AB-A2C2-DFD17BAF33FF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640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10DA-96E5-4849-B96B-C5CA5AAB01FF}" type="datetimeFigureOut">
              <a:rPr lang="it-IT" smtClean="0"/>
              <a:t>11/11/2015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C1FF-A660-4EE1-AFAC-C7D72A0AA4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528837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475B44-B5A5-460B-A040-30784DBA8059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7867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543F239-4F6D-4415-AABE-C07CC782C1B5}" type="slidenum">
              <a:rPr lang="en-US">
                <a:solidFill>
                  <a:srgbClr val="000000"/>
                </a:solidFill>
              </a:rPr>
              <a:pPr/>
              <a:t>‹N›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82436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10DA-96E5-4849-B96B-C5CA5AAB01F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C1FF-A660-4EE1-AFAC-C7D72A0AA4E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6161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10DA-96E5-4849-B96B-C5CA5AAB01F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C1FF-A660-4EE1-AFAC-C7D72A0AA4E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41366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10DA-96E5-4849-B96B-C5CA5AAB01F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C1FF-A660-4EE1-AFAC-C7D72A0AA4E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04370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10DA-96E5-4849-B96B-C5CA5AAB01F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C1FF-A660-4EE1-AFAC-C7D72A0AA4E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93563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10DA-96E5-4849-B96B-C5CA5AAB01F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C1FF-A660-4EE1-AFAC-C7D72A0AA4E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01799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10DA-96E5-4849-B96B-C5CA5AAB01F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C1FF-A660-4EE1-AFAC-C7D72A0AA4E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29542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10DA-96E5-4849-B96B-C5CA5AAB01F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C1FF-A660-4EE1-AFAC-C7D72A0AA4E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72948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10DA-96E5-4849-B96B-C5CA5AAB01F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C1FF-A660-4EE1-AFAC-C7D72A0AA4E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432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B9D77-302B-4900-95C5-68B7E1BF9B7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249-E16A-4B5C-B6D9-6938CD83680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8472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10DA-96E5-4849-B96B-C5CA5AAB01F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C1FF-A660-4EE1-AFAC-C7D72A0AA4E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02607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10DA-96E5-4849-B96B-C5CA5AAB01F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C1FF-A660-4EE1-AFAC-C7D72A0AA4E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55931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10DA-96E5-4849-B96B-C5CA5AAB01F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C1FF-A660-4EE1-AFAC-C7D72A0AA4E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520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B9D77-302B-4900-95C5-68B7E1BF9B7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249-E16A-4B5C-B6D9-6938CD83680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705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B9D77-302B-4900-95C5-68B7E1BF9B7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249-E16A-4B5C-B6D9-6938CD83680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0456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B9D77-302B-4900-95C5-68B7E1BF9B7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249-E16A-4B5C-B6D9-6938CD83680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735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B9D77-302B-4900-95C5-68B7E1BF9B7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249-E16A-4B5C-B6D9-6938CD83680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1460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B9D77-302B-4900-95C5-68B7E1BF9B7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249-E16A-4B5C-B6D9-6938CD83680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522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B9D77-302B-4900-95C5-68B7E1BF9B7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249-E16A-4B5C-B6D9-6938CD83680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911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B9D77-302B-4900-95C5-68B7E1BF9B7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249-E16A-4B5C-B6D9-6938CD83680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834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10DA-96E5-4849-B96B-C5CA5AAB01FF}" type="datetimeFigureOut">
              <a:rPr lang="it-IT" smtClean="0"/>
              <a:t>11/11/2015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C1FF-A660-4EE1-AFAC-C7D72A0AA4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46697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B9D77-302B-4900-95C5-68B7E1BF9B7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249-E16A-4B5C-B6D9-6938CD83680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461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B9D77-302B-4900-95C5-68B7E1BF9B7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249-E16A-4B5C-B6D9-6938CD83680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1544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B9D77-302B-4900-95C5-68B7E1BF9B7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C8249-E16A-4B5C-B6D9-6938CD83680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6319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4E68-ADC6-4C0E-89CB-41B7B7456856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93D4-B8BE-4B2D-AEF2-7F8E15E80188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9091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4E68-ADC6-4C0E-89CB-41B7B7456856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93D4-B8BE-4B2D-AEF2-7F8E15E80188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7247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4E68-ADC6-4C0E-89CB-41B7B7456856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93D4-B8BE-4B2D-AEF2-7F8E15E80188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1460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4E68-ADC6-4C0E-89CB-41B7B7456856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93D4-B8BE-4B2D-AEF2-7F8E15E80188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8526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4E68-ADC6-4C0E-89CB-41B7B7456856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93D4-B8BE-4B2D-AEF2-7F8E15E80188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1424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4E68-ADC6-4C0E-89CB-41B7B7456856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93D4-B8BE-4B2D-AEF2-7F8E15E80188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9920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4E68-ADC6-4C0E-89CB-41B7B7456856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93D4-B8BE-4B2D-AEF2-7F8E15E80188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651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10DA-96E5-4849-B96B-C5CA5AAB01FF}" type="datetimeFigureOut">
              <a:rPr lang="it-IT" smtClean="0"/>
              <a:t>11/11/2015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C1FF-A660-4EE1-AFAC-C7D72A0AA4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04431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4E68-ADC6-4C0E-89CB-41B7B7456856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93D4-B8BE-4B2D-AEF2-7F8E15E80188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9602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4E68-ADC6-4C0E-89CB-41B7B7456856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93D4-B8BE-4B2D-AEF2-7F8E15E80188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237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4E68-ADC6-4C0E-89CB-41B7B7456856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93D4-B8BE-4B2D-AEF2-7F8E15E80188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813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4E68-ADC6-4C0E-89CB-41B7B7456856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893D4-B8BE-4B2D-AEF2-7F8E15E80188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5136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E3E00-59F5-4F36-8493-238F50E6EA3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EA3C0-AE56-4B40-955A-989093BC4D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8417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D6C84-2F9F-4320-A7D5-4D06F438148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545A2-33E4-4393-84BC-224181B135F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9297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05EBA-CEC8-432A-8F66-25EEF925BB8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EE0F3-4390-4D9F-A943-4C8BF611BE9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3923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138B7-2648-4326-AEEA-8AEAFC2734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06BEA-F87F-486D-8BFC-1A1A3A61432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7473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B2CA9-61B5-4496-91CE-AFC64895275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AECAF-3F8F-44DA-867D-86ACE861D71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6229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56787-1BD2-4A92-833E-2395971EE1B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FA967-AB12-40A2-8180-D69E9BF195A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706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10DA-96E5-4849-B96B-C5CA5AAB01FF}" type="datetimeFigureOut">
              <a:rPr lang="it-IT" smtClean="0"/>
              <a:t>11/11/2015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C1FF-A660-4EE1-AFAC-C7D72A0AA4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08441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D5A4D-4246-45D9-8AB8-BE9441BC6A0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F9288-7D91-4D20-AAC5-F6C5D848E8A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8339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9A194-4CD7-40AD-9744-FF893EDB63F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27884-D545-45F6-88B0-03CCB1279A3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3642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E5DB6-9800-4859-A224-9723C6C8AF1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0714A-E8B3-41C2-B929-C83E8CCFCA7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0998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B4E74-5B30-402E-80E0-59EC3509334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0919C-EB1C-4D85-8859-AFC8A943C3D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6176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07CB5-B65E-4C71-9EF1-DEB50AA7BFD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B0077-977D-45E9-AF17-90515B3437C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7434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FABC5-A844-4027-A1DE-328258EAB53F}" type="slidenum">
              <a:rPr lang="en-GB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075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40CAE-49B5-4701-B133-0EC3488E5CF5}" type="slidenum">
              <a:rPr lang="en-GB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9264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489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1668B-D70D-4BF3-9A02-CDA786645AD7}" type="slidenum">
              <a:rPr lang="en-GB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7528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1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39735" y="1981200"/>
            <a:ext cx="381846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4DC89C-82DC-477B-97FA-68A740C6312B}" type="slidenum">
              <a:rPr lang="en-GB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6735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1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378" y="1535113"/>
            <a:ext cx="404142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4325BB-3A7C-4607-B954-5604CFA22C80}" type="slidenum">
              <a:rPr lang="en-GB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127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10DA-96E5-4849-B96B-C5CA5AAB01FF}" type="datetimeFigureOut">
              <a:rPr lang="it-IT" smtClean="0"/>
              <a:t>11/11/2015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C1FF-A660-4EE1-AFAC-C7D72A0AA4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73245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B3B37-9DE3-4479-9422-29E89BCB995B}" type="slidenum">
              <a:rPr lang="en-GB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1605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7B952-0A8B-4297-966C-235B97A09504}" type="slidenum">
              <a:rPr lang="en-GB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3556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8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756" y="273053"/>
            <a:ext cx="5111044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48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EA142-BE3D-4907-AF41-BE816FCE730C}" type="slidenum">
              <a:rPr lang="en-GB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1747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111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11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F4342-BB1E-4A42-A499-0744886C6EC2}" type="slidenum">
              <a:rPr lang="en-GB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34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705DB-E5D1-4F94-A449-F1CFFC22CE8C}" type="slidenum">
              <a:rPr lang="en-GB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9677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93834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BCC8A-FDF5-4819-9FFD-0E74896E8B0F}" type="slidenum">
              <a:rPr lang="en-GB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0626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8EABA4-5177-4031-BDEB-B7AF43FA3E5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72B2C8-E5FC-420D-9157-312AE29565B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1307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8EABA4-5177-4031-BDEB-B7AF43FA3E5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72B2C8-E5FC-420D-9157-312AE29565B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0841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8EABA4-5177-4031-BDEB-B7AF43FA3E5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72B2C8-E5FC-420D-9157-312AE29565B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4440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8EABA4-5177-4031-BDEB-B7AF43FA3E5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72B2C8-E5FC-420D-9157-312AE29565B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478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10DA-96E5-4849-B96B-C5CA5AAB01FF}" type="datetimeFigureOut">
              <a:rPr lang="it-IT" smtClean="0"/>
              <a:t>11/11/2015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C1FF-A660-4EE1-AFAC-C7D72A0AA4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420473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8EABA4-5177-4031-BDEB-B7AF43FA3E5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72B2C8-E5FC-420D-9157-312AE29565B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342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8EABA4-5177-4031-BDEB-B7AF43FA3E5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72B2C8-E5FC-420D-9157-312AE29565B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9916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8EABA4-5177-4031-BDEB-B7AF43FA3E5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72B2C8-E5FC-420D-9157-312AE29565B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5628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8EABA4-5177-4031-BDEB-B7AF43FA3E5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72B2C8-E5FC-420D-9157-312AE29565B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1107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8EABA4-5177-4031-BDEB-B7AF43FA3E5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72B2C8-E5FC-420D-9157-312AE29565B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8098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8EABA4-5177-4031-BDEB-B7AF43FA3E5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72B2C8-E5FC-420D-9157-312AE29565B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90338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8EABA4-5177-4031-BDEB-B7AF43FA3E5D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72B2C8-E5FC-420D-9157-312AE29565B0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7759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E467FC-62F7-4CCF-9B45-D4D0227DFEB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3129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F2565-0D63-4D57-8E6D-2B80508F6F6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4644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5F9AD-BEAF-4F99-BB75-7604BDCE622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85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10DA-96E5-4849-B96B-C5CA5AAB01FF}" type="datetimeFigureOut">
              <a:rPr lang="it-IT" smtClean="0"/>
              <a:t>11/11/2015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C1FF-A660-4EE1-AFAC-C7D72A0AA4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03247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6D987-2BC3-43CB-B26F-89CCB5EACA9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9969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2EA33-A989-4ECC-9CC1-3BCAA4A405E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8923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5E7BE1-CFCF-42A9-BF05-4F2128002F8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3947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493B5-45EA-4956-8E40-25EA9AA8C0B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4163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733F7-8F6B-4B6D-B045-E19E642FFED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9439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5F4BB-B6C1-4DCB-BCF5-99ACD118352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5898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48A43-5AFB-4526-9029-1789AD15F30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41162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BFC45-CC19-41AA-80DD-5D75A347C90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0147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10DA-96E5-4849-B96B-C5CA5AAB01F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C1FF-A660-4EE1-AFAC-C7D72A0AA4E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9057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10DA-96E5-4849-B96B-C5CA5AAB01F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C1FF-A660-4EE1-AFAC-C7D72A0AA4E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5129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10DA-96E5-4849-B96B-C5CA5AAB01FF}" type="datetimeFigureOut">
              <a:rPr lang="it-IT" smtClean="0"/>
              <a:t>11/11/2015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C1FF-A660-4EE1-AFAC-C7D72A0AA4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86415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10DA-96E5-4849-B96B-C5CA5AAB01F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C1FF-A660-4EE1-AFAC-C7D72A0AA4E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9600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10DA-96E5-4849-B96B-C5CA5AAB01F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C1FF-A660-4EE1-AFAC-C7D72A0AA4E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3580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10DA-96E5-4849-B96B-C5CA5AAB01F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C1FF-A660-4EE1-AFAC-C7D72A0AA4E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4028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10DA-96E5-4849-B96B-C5CA5AAB01F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C1FF-A660-4EE1-AFAC-C7D72A0AA4E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9782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10DA-96E5-4849-B96B-C5CA5AAB01F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C1FF-A660-4EE1-AFAC-C7D72A0AA4E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9213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10DA-96E5-4849-B96B-C5CA5AAB01F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C1FF-A660-4EE1-AFAC-C7D72A0AA4E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856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10DA-96E5-4849-B96B-C5CA5AAB01F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C1FF-A660-4EE1-AFAC-C7D72A0AA4E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8735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10DA-96E5-4849-B96B-C5CA5AAB01F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C1FF-A660-4EE1-AFAC-C7D72A0AA4E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4818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10DA-96E5-4849-B96B-C5CA5AAB01F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C1FF-A660-4EE1-AFAC-C7D72A0AA4E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3680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E3E00-59F5-4F36-8493-238F50E6EA3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EA3C0-AE56-4B40-955A-989093BC4D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463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10DA-96E5-4849-B96B-C5CA5AAB01FF}" type="datetimeFigureOut">
              <a:rPr lang="it-IT" smtClean="0"/>
              <a:t>11/11/2015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C1FF-A660-4EE1-AFAC-C7D72A0AA4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144585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D6C84-2F9F-4320-A7D5-4D06F438148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545A2-33E4-4393-84BC-224181B135F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2173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105EBA-CEC8-432A-8F66-25EEF925BB8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EE0F3-4390-4D9F-A943-4C8BF611BE9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32914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138B7-2648-4326-AEEA-8AEAFC2734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06BEA-F87F-486D-8BFC-1A1A3A61432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96145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B2CA9-61B5-4496-91CE-AFC64895275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AECAF-3F8F-44DA-867D-86ACE861D71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20858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56787-1BD2-4A92-833E-2395971EE1B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FA967-AB12-40A2-8180-D69E9BF195A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1169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D5A4D-4246-45D9-8AB8-BE9441BC6A0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F9288-7D91-4D20-AAC5-F6C5D848E8A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78662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9A194-4CD7-40AD-9744-FF893EDB63F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27884-D545-45F6-88B0-03CCB1279A3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059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E5DB6-9800-4859-A224-9723C6C8AF1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0714A-E8B3-41C2-B929-C83E8CCFCA7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70401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B4E74-5B30-402E-80E0-59EC3509334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0919C-EB1C-4D85-8859-AFC8A943C3D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05593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07CB5-B65E-4C71-9EF1-DEB50AA7BFD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B0077-977D-45E9-AF17-90515B3437C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373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1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710DA-96E5-4849-B96B-C5CA5AAB01FF}" type="datetimeFigureOut">
              <a:rPr lang="it-IT" smtClean="0"/>
              <a:t>11/11/2015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1C1FF-A660-4EE1-AFAC-C7D72A0AA4E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2939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E31D08-4327-464E-A959-F13049E27A2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15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710DA-96E5-4849-B96B-C5CA5AAB01F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1C1FF-A660-4EE1-AFAC-C7D72A0AA4E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84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B9D77-302B-4900-95C5-68B7E1BF9B7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C8249-E16A-4B5C-B6D9-6938CD83680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348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84E68-ADC6-4C0E-89CB-41B7B7456856}" type="datetimeFigureOut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893D4-B8BE-4B2D-AEF2-7F8E15E80188}" type="slidenum">
              <a:rPr lang="it-IT" smtClean="0">
                <a:solidFill>
                  <a:prstClr val="white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3175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AA6A31C-ADB8-4732-B971-1F10FB8E40F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15AD0E8-6ABB-4EB3-82AA-216EDF664B1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619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ES" smtClean="0"/>
              <a:t>Haga clic para modificar el estilo de texto del patrón</a:t>
            </a:r>
          </a:p>
          <a:p>
            <a:pPr lvl="1"/>
            <a:r>
              <a:rPr lang="en-GB" altLang="es-ES" smtClean="0"/>
              <a:t>Segundo nivel</a:t>
            </a:r>
          </a:p>
          <a:p>
            <a:pPr lvl="2"/>
            <a:r>
              <a:rPr lang="en-GB" altLang="es-ES" smtClean="0"/>
              <a:t>Tercer nivel</a:t>
            </a:r>
          </a:p>
          <a:p>
            <a:pPr lvl="3"/>
            <a:r>
              <a:rPr lang="en-GB" altLang="es-ES" smtClean="0"/>
              <a:t>Cuarto nivel</a:t>
            </a:r>
          </a:p>
          <a:p>
            <a:pPr lvl="4"/>
            <a:r>
              <a:rPr lang="en-GB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7235B4-B2CB-445D-B8A0-D13D314D1CA7}" type="slidenum">
              <a:rPr lang="en-GB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007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8EABA4-5177-4031-BDEB-B7AF43FA3E5D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11/11/2015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072B2C8-E5FC-420D-9157-312AE29565B0}" type="slidenum">
              <a:rPr lang="it-IT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223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BFB151-446E-4D66-A851-A8AB583ADC9F}" type="slidenum">
              <a:rPr 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653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710DA-96E5-4849-B96B-C5CA5AAB01F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1C1FF-A660-4EE1-AFAC-C7D72A0AA4E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814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AA6A31C-ADB8-4732-B971-1F10FB8E40F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11/11/2015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15AD0E8-6ABB-4EB3-82AA-216EDF664B1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321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6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3.png"/><Relationship Id="rId3" Type="http://schemas.openxmlformats.org/officeDocument/2006/relationships/image" Target="../media/image210.png"/><Relationship Id="rId7" Type="http://schemas.openxmlformats.org/officeDocument/2006/relationships/image" Target="../media/image214.jpeg"/><Relationship Id="rId12" Type="http://schemas.openxmlformats.org/officeDocument/2006/relationships/image" Target="../media/image16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13.png"/><Relationship Id="rId11" Type="http://schemas.openxmlformats.org/officeDocument/2006/relationships/image" Target="../media/image119.png"/><Relationship Id="rId5" Type="http://schemas.openxmlformats.org/officeDocument/2006/relationships/image" Target="../media/image212.jpeg"/><Relationship Id="rId10" Type="http://schemas.openxmlformats.org/officeDocument/2006/relationships/image" Target="../media/image118.png"/><Relationship Id="rId4" Type="http://schemas.openxmlformats.org/officeDocument/2006/relationships/image" Target="../media/image211.emf"/><Relationship Id="rId9" Type="http://schemas.openxmlformats.org/officeDocument/2006/relationships/image" Target="../media/image5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5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5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jpeg"/><Relationship Id="rId13" Type="http://schemas.openxmlformats.org/officeDocument/2006/relationships/image" Target="../media/image225.png"/><Relationship Id="rId3" Type="http://schemas.openxmlformats.org/officeDocument/2006/relationships/image" Target="../media/image215.jpeg"/><Relationship Id="rId7" Type="http://schemas.openxmlformats.org/officeDocument/2006/relationships/image" Target="../media/image219.jpeg"/><Relationship Id="rId12" Type="http://schemas.openxmlformats.org/officeDocument/2006/relationships/image" Target="../media/image224.png"/><Relationship Id="rId17" Type="http://schemas.openxmlformats.org/officeDocument/2006/relationships/image" Target="../media/image22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18.jpeg"/><Relationship Id="rId11" Type="http://schemas.openxmlformats.org/officeDocument/2006/relationships/image" Target="../media/image223.png"/><Relationship Id="rId5" Type="http://schemas.openxmlformats.org/officeDocument/2006/relationships/image" Target="../media/image217.jpeg"/><Relationship Id="rId15" Type="http://schemas.openxmlformats.org/officeDocument/2006/relationships/image" Target="../media/image227.png"/><Relationship Id="rId10" Type="http://schemas.openxmlformats.org/officeDocument/2006/relationships/image" Target="../media/image222.jpeg"/><Relationship Id="rId4" Type="http://schemas.openxmlformats.org/officeDocument/2006/relationships/image" Target="../media/image216.jpeg"/><Relationship Id="rId9" Type="http://schemas.openxmlformats.org/officeDocument/2006/relationships/image" Target="../media/image221.jpeg"/><Relationship Id="rId14" Type="http://schemas.openxmlformats.org/officeDocument/2006/relationships/image" Target="../media/image226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31.emf"/><Relationship Id="rId7" Type="http://schemas.openxmlformats.org/officeDocument/2006/relationships/image" Target="../media/image4.png"/><Relationship Id="rId12" Type="http://schemas.openxmlformats.org/officeDocument/2006/relationships/image" Target="../media/image3.pn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34.png"/><Relationship Id="rId11" Type="http://schemas.openxmlformats.org/officeDocument/2006/relationships/image" Target="../media/image16.png"/><Relationship Id="rId5" Type="http://schemas.openxmlformats.org/officeDocument/2006/relationships/image" Target="../media/image233.png"/><Relationship Id="rId10" Type="http://schemas.openxmlformats.org/officeDocument/2006/relationships/image" Target="../media/image119.png"/><Relationship Id="rId4" Type="http://schemas.openxmlformats.org/officeDocument/2006/relationships/image" Target="../media/image232.png"/><Relationship Id="rId9" Type="http://schemas.openxmlformats.org/officeDocument/2006/relationships/image" Target="../media/image118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235.emf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5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37.png"/><Relationship Id="rId7" Type="http://schemas.openxmlformats.org/officeDocument/2006/relationships/image" Target="../media/image119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7" Type="http://schemas.openxmlformats.org/officeDocument/2006/relationships/image" Target="../media/image229.png"/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40.jpeg"/><Relationship Id="rId5" Type="http://schemas.openxmlformats.org/officeDocument/2006/relationships/image" Target="../media/image228.jpeg"/><Relationship Id="rId4" Type="http://schemas.openxmlformats.org/officeDocument/2006/relationships/image" Target="../media/image2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6.png"/><Relationship Id="rId7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42.png"/><Relationship Id="rId7" Type="http://schemas.openxmlformats.org/officeDocument/2006/relationships/image" Target="../media/image119.png"/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5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44.emf"/><Relationship Id="rId7" Type="http://schemas.openxmlformats.org/officeDocument/2006/relationships/image" Target="../media/image119.png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46.png"/><Relationship Id="rId7" Type="http://schemas.openxmlformats.org/officeDocument/2006/relationships/image" Target="../media/image119.png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1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1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1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4.png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1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6.png"/><Relationship Id="rId4" Type="http://schemas.openxmlformats.org/officeDocument/2006/relationships/oleObject" Target="../embeddings/oleObject3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jpeg"/><Relationship Id="rId2" Type="http://schemas.openxmlformats.org/officeDocument/2006/relationships/hyperlink" Target="http://life-evergreen.com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1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7.png"/><Relationship Id="rId4" Type="http://schemas.openxmlformats.org/officeDocument/2006/relationships/oleObject" Target="../embeddings/oleObject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0.png"/><Relationship Id="rId7" Type="http://schemas.openxmlformats.org/officeDocument/2006/relationships/image" Target="../media/image1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2.jpeg"/><Relationship Id="rId10" Type="http://schemas.openxmlformats.org/officeDocument/2006/relationships/image" Target="../media/image17.jpeg"/><Relationship Id="rId4" Type="http://schemas.openxmlformats.org/officeDocument/2006/relationships/image" Target="../media/image41.png"/><Relationship Id="rId9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17.jpeg"/><Relationship Id="rId3" Type="http://schemas.microsoft.com/office/2007/relationships/hdphoto" Target="../media/hdphoto1.wdp"/><Relationship Id="rId7" Type="http://schemas.openxmlformats.org/officeDocument/2006/relationships/image" Target="../media/image48.png"/><Relationship Id="rId12" Type="http://schemas.openxmlformats.org/officeDocument/2006/relationships/image" Target="../media/image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3.png"/><Relationship Id="rId5" Type="http://schemas.openxmlformats.org/officeDocument/2006/relationships/image" Target="../media/image46.png"/><Relationship Id="rId10" Type="http://schemas.openxmlformats.org/officeDocument/2006/relationships/image" Target="../media/image16.png"/><Relationship Id="rId4" Type="http://schemas.openxmlformats.org/officeDocument/2006/relationships/image" Target="../media/image45.png"/><Relationship Id="rId9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6.png"/><Relationship Id="rId7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2.wdp"/><Relationship Id="rId7" Type="http://schemas.openxmlformats.org/officeDocument/2006/relationships/image" Target="../media/image3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55.png"/><Relationship Id="rId9" Type="http://schemas.openxmlformats.org/officeDocument/2006/relationships/image" Target="../media/image1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2.wdp"/><Relationship Id="rId7" Type="http://schemas.openxmlformats.org/officeDocument/2006/relationships/image" Target="../media/image3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55.png"/><Relationship Id="rId9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2.wdp"/><Relationship Id="rId7" Type="http://schemas.openxmlformats.org/officeDocument/2006/relationships/image" Target="../media/image3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56.png"/><Relationship Id="rId9" Type="http://schemas.openxmlformats.org/officeDocument/2006/relationships/image" Target="../media/image1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58.png"/><Relationship Id="rId7" Type="http://schemas.openxmlformats.org/officeDocument/2006/relationships/image" Target="../media/image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16.png"/><Relationship Id="rId7" Type="http://schemas.openxmlformats.org/officeDocument/2006/relationships/image" Target="../media/image5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6.png"/><Relationship Id="rId7" Type="http://schemas.openxmlformats.org/officeDocument/2006/relationships/image" Target="../media/image6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6.png"/><Relationship Id="rId7" Type="http://schemas.openxmlformats.org/officeDocument/2006/relationships/image" Target="../media/image6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6.png"/><Relationship Id="rId7" Type="http://schemas.openxmlformats.org/officeDocument/2006/relationships/image" Target="../media/image6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6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70.jpe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5.jpeg"/><Relationship Id="rId7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4.png"/><Relationship Id="rId7" Type="http://schemas.openxmlformats.org/officeDocument/2006/relationships/image" Target="../media/image80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83.png"/><Relationship Id="rId7" Type="http://schemas.openxmlformats.org/officeDocument/2006/relationships/image" Target="../media/image4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87.jpeg"/><Relationship Id="rId7" Type="http://schemas.openxmlformats.org/officeDocument/2006/relationships/image" Target="../media/image4.png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6.png"/><Relationship Id="rId7" Type="http://schemas.openxmlformats.org/officeDocument/2006/relationships/image" Target="../media/image88.png"/><Relationship Id="rId12" Type="http://schemas.openxmlformats.org/officeDocument/2006/relationships/image" Target="../media/image9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jpeg"/><Relationship Id="rId11" Type="http://schemas.openxmlformats.org/officeDocument/2006/relationships/image" Target="../media/image91.png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openxmlformats.org/officeDocument/2006/relationships/image" Target="../media/image9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94.emf"/><Relationship Id="rId7" Type="http://schemas.openxmlformats.org/officeDocument/2006/relationships/image" Target="../media/image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95.pn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97.png"/><Relationship Id="rId7" Type="http://schemas.openxmlformats.org/officeDocument/2006/relationships/image" Target="../media/image4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9.png"/><Relationship Id="rId7" Type="http://schemas.openxmlformats.org/officeDocument/2006/relationships/image" Target="../media/image16.png"/><Relationship Id="rId12" Type="http://schemas.openxmlformats.org/officeDocument/2006/relationships/image" Target="../media/image11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101.png"/><Relationship Id="rId10" Type="http://schemas.openxmlformats.org/officeDocument/2006/relationships/image" Target="../media/image17.jpeg"/><Relationship Id="rId4" Type="http://schemas.openxmlformats.org/officeDocument/2006/relationships/image" Target="../media/image100.png"/><Relationship Id="rId9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03.jpeg"/><Relationship Id="rId7" Type="http://schemas.openxmlformats.org/officeDocument/2006/relationships/image" Target="../media/image4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0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95.png"/><Relationship Id="rId7" Type="http://schemas.openxmlformats.org/officeDocument/2006/relationships/image" Target="../media/image4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95.png"/><Relationship Id="rId7" Type="http://schemas.openxmlformats.org/officeDocument/2006/relationships/image" Target="../media/image4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5.png"/><Relationship Id="rId7" Type="http://schemas.openxmlformats.org/officeDocument/2006/relationships/image" Target="../media/image17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5.png"/><Relationship Id="rId7" Type="http://schemas.openxmlformats.org/officeDocument/2006/relationships/image" Target="../media/image17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0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2.png"/><Relationship Id="rId7" Type="http://schemas.openxmlformats.org/officeDocument/2006/relationships/image" Target="../media/image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10" Type="http://schemas.openxmlformats.org/officeDocument/2006/relationships/image" Target="../media/image17.jpeg"/><Relationship Id="rId4" Type="http://schemas.openxmlformats.org/officeDocument/2006/relationships/image" Target="../media/image113.png"/><Relationship Id="rId9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16.jpeg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9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5.png"/><Relationship Id="rId9" Type="http://schemas.openxmlformats.org/officeDocument/2006/relationships/image" Target="../media/image9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5.png"/><Relationship Id="rId9" Type="http://schemas.openxmlformats.org/officeDocument/2006/relationships/image" Target="../media/image95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5.png"/><Relationship Id="rId7" Type="http://schemas.openxmlformats.org/officeDocument/2006/relationships/image" Target="../media/image119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1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5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5.jpeg"/><Relationship Id="rId7" Type="http://schemas.openxmlformats.org/officeDocument/2006/relationships/image" Target="../media/image119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7.jpeg"/><Relationship Id="rId7" Type="http://schemas.openxmlformats.org/officeDocument/2006/relationships/image" Target="../media/image119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18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.png"/><Relationship Id="rId3" Type="http://schemas.openxmlformats.org/officeDocument/2006/relationships/image" Target="../media/image133.png"/><Relationship Id="rId7" Type="http://schemas.openxmlformats.org/officeDocument/2006/relationships/image" Target="../media/image4.png"/><Relationship Id="rId12" Type="http://schemas.openxmlformats.org/officeDocument/2006/relationships/image" Target="../media/image137.jpe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11" Type="http://schemas.openxmlformats.org/officeDocument/2006/relationships/image" Target="../media/image16.png"/><Relationship Id="rId5" Type="http://schemas.openxmlformats.org/officeDocument/2006/relationships/image" Target="../media/image135.png"/><Relationship Id="rId10" Type="http://schemas.openxmlformats.org/officeDocument/2006/relationships/image" Target="../media/image119.png"/><Relationship Id="rId4" Type="http://schemas.openxmlformats.org/officeDocument/2006/relationships/image" Target="../media/image134.png"/><Relationship Id="rId9" Type="http://schemas.openxmlformats.org/officeDocument/2006/relationships/image" Target="../media/image118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0.png"/><Relationship Id="rId7" Type="http://schemas.openxmlformats.org/officeDocument/2006/relationships/image" Target="../media/image119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5" Type="http://schemas.openxmlformats.org/officeDocument/2006/relationships/image" Target="../media/image5.png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37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42.png"/><Relationship Id="rId7" Type="http://schemas.openxmlformats.org/officeDocument/2006/relationships/image" Target="../media/image118.pn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3.png"/><Relationship Id="rId5" Type="http://schemas.openxmlformats.org/officeDocument/2006/relationships/image" Target="../media/image4.png"/><Relationship Id="rId10" Type="http://schemas.openxmlformats.org/officeDocument/2006/relationships/image" Target="../media/image137.jpeg"/><Relationship Id="rId4" Type="http://schemas.openxmlformats.org/officeDocument/2006/relationships/image" Target="../media/image143.png"/><Relationship Id="rId9" Type="http://schemas.openxmlformats.org/officeDocument/2006/relationships/image" Target="../media/image16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45.png"/><Relationship Id="rId7" Type="http://schemas.openxmlformats.org/officeDocument/2006/relationships/image" Target="../media/image5.png"/><Relationship Id="rId12" Type="http://schemas.openxmlformats.org/officeDocument/2006/relationships/image" Target="../media/image3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37.jpeg"/><Relationship Id="rId5" Type="http://schemas.openxmlformats.org/officeDocument/2006/relationships/image" Target="../media/image147.png"/><Relationship Id="rId10" Type="http://schemas.openxmlformats.org/officeDocument/2006/relationships/image" Target="../media/image16.png"/><Relationship Id="rId4" Type="http://schemas.openxmlformats.org/officeDocument/2006/relationships/image" Target="../media/image146.png"/><Relationship Id="rId9" Type="http://schemas.openxmlformats.org/officeDocument/2006/relationships/image" Target="../media/image1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1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9.png"/><Relationship Id="rId7" Type="http://schemas.openxmlformats.org/officeDocument/2006/relationships/image" Target="../media/image11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5" Type="http://schemas.openxmlformats.org/officeDocument/2006/relationships/image" Target="../media/image5.png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37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50.jpeg"/><Relationship Id="rId7" Type="http://schemas.openxmlformats.org/officeDocument/2006/relationships/image" Target="../media/image5.png"/><Relationship Id="rId12" Type="http://schemas.openxmlformats.org/officeDocument/2006/relationships/image" Target="../media/image3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37.jpeg"/><Relationship Id="rId5" Type="http://schemas.openxmlformats.org/officeDocument/2006/relationships/image" Target="../media/image152.jpeg"/><Relationship Id="rId10" Type="http://schemas.openxmlformats.org/officeDocument/2006/relationships/image" Target="../media/image16.png"/><Relationship Id="rId4" Type="http://schemas.openxmlformats.org/officeDocument/2006/relationships/image" Target="../media/image151.jpeg"/><Relationship Id="rId9" Type="http://schemas.openxmlformats.org/officeDocument/2006/relationships/image" Target="../media/image119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7.jpeg"/><Relationship Id="rId3" Type="http://schemas.openxmlformats.org/officeDocument/2006/relationships/image" Target="../media/image154.png"/><Relationship Id="rId7" Type="http://schemas.openxmlformats.org/officeDocument/2006/relationships/chart" Target="../charts/chart1.xml"/><Relationship Id="rId12" Type="http://schemas.openxmlformats.org/officeDocument/2006/relationships/image" Target="../media/image16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6.jpeg"/><Relationship Id="rId11" Type="http://schemas.openxmlformats.org/officeDocument/2006/relationships/image" Target="../media/image119.png"/><Relationship Id="rId5" Type="http://schemas.openxmlformats.org/officeDocument/2006/relationships/image" Target="../media/image155.jpeg"/><Relationship Id="rId10" Type="http://schemas.openxmlformats.org/officeDocument/2006/relationships/image" Target="../media/image118.png"/><Relationship Id="rId4" Type="http://schemas.microsoft.com/office/2007/relationships/hdphoto" Target="../media/hdphoto3.wdp"/><Relationship Id="rId9" Type="http://schemas.openxmlformats.org/officeDocument/2006/relationships/image" Target="../media/image5.png"/><Relationship Id="rId14" Type="http://schemas.openxmlformats.org/officeDocument/2006/relationships/image" Target="../media/image3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8.png"/><Relationship Id="rId7" Type="http://schemas.openxmlformats.org/officeDocument/2006/relationships/image" Target="../media/image119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5" Type="http://schemas.openxmlformats.org/officeDocument/2006/relationships/image" Target="../media/image5.png"/><Relationship Id="rId10" Type="http://schemas.openxmlformats.org/officeDocument/2006/relationships/image" Target="../media/image3.png"/><Relationship Id="rId4" Type="http://schemas.openxmlformats.org/officeDocument/2006/relationships/image" Target="../media/image4.png"/><Relationship Id="rId9" Type="http://schemas.openxmlformats.org/officeDocument/2006/relationships/image" Target="../media/image137.jpe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15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5.png"/><Relationship Id="rId9" Type="http://schemas.openxmlformats.org/officeDocument/2006/relationships/image" Target="../media/image3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62.png"/><Relationship Id="rId7" Type="http://schemas.openxmlformats.org/officeDocument/2006/relationships/image" Target="../media/image118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3.png"/><Relationship Id="rId5" Type="http://schemas.openxmlformats.org/officeDocument/2006/relationships/image" Target="../media/image4.png"/><Relationship Id="rId10" Type="http://schemas.openxmlformats.org/officeDocument/2006/relationships/image" Target="../media/image137.jpeg"/><Relationship Id="rId4" Type="http://schemas.openxmlformats.org/officeDocument/2006/relationships/image" Target="../media/image163.png"/><Relationship Id="rId9" Type="http://schemas.openxmlformats.org/officeDocument/2006/relationships/image" Target="../media/image16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65.png"/><Relationship Id="rId7" Type="http://schemas.openxmlformats.org/officeDocument/2006/relationships/image" Target="../media/image5.png"/><Relationship Id="rId12" Type="http://schemas.openxmlformats.org/officeDocument/2006/relationships/image" Target="../media/image3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37.jpeg"/><Relationship Id="rId5" Type="http://schemas.openxmlformats.org/officeDocument/2006/relationships/image" Target="../media/image167.png"/><Relationship Id="rId10" Type="http://schemas.openxmlformats.org/officeDocument/2006/relationships/image" Target="../media/image16.png"/><Relationship Id="rId4" Type="http://schemas.openxmlformats.org/officeDocument/2006/relationships/image" Target="../media/image166.png"/><Relationship Id="rId9" Type="http://schemas.openxmlformats.org/officeDocument/2006/relationships/image" Target="../media/image119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7.jpeg"/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12" Type="http://schemas.openxmlformats.org/officeDocument/2006/relationships/image" Target="../media/image16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11" Type="http://schemas.openxmlformats.org/officeDocument/2006/relationships/image" Target="../media/image119.png"/><Relationship Id="rId5" Type="http://schemas.openxmlformats.org/officeDocument/2006/relationships/image" Target="../media/image171.png"/><Relationship Id="rId10" Type="http://schemas.openxmlformats.org/officeDocument/2006/relationships/image" Target="../media/image118.png"/><Relationship Id="rId4" Type="http://schemas.openxmlformats.org/officeDocument/2006/relationships/image" Target="../media/image170.png"/><Relationship Id="rId9" Type="http://schemas.openxmlformats.org/officeDocument/2006/relationships/image" Target="../media/image5.png"/><Relationship Id="rId14" Type="http://schemas.openxmlformats.org/officeDocument/2006/relationships/image" Target="../media/image3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7.png"/><Relationship Id="rId7" Type="http://schemas.openxmlformats.org/officeDocument/2006/relationships/image" Target="../media/image17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4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6.png"/><Relationship Id="rId7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0.jpeg"/><Relationship Id="rId4" Type="http://schemas.openxmlformats.org/officeDocument/2006/relationships/image" Target="../media/image179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5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5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4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84.jpeg"/><Relationship Id="rId7" Type="http://schemas.openxmlformats.org/officeDocument/2006/relationships/image" Target="../media/image118.pn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3.png"/><Relationship Id="rId4" Type="http://schemas.openxmlformats.org/officeDocument/2006/relationships/image" Target="../media/image185.jpeg"/><Relationship Id="rId9" Type="http://schemas.openxmlformats.org/officeDocument/2006/relationships/image" Target="../media/image16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5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4.png"/><Relationship Id="rId18" Type="http://schemas.openxmlformats.org/officeDocument/2006/relationships/image" Target="../media/image3.png"/><Relationship Id="rId3" Type="http://schemas.openxmlformats.org/officeDocument/2006/relationships/image" Target="../media/image187.png"/><Relationship Id="rId7" Type="http://schemas.openxmlformats.org/officeDocument/2006/relationships/image" Target="../media/image191.png"/><Relationship Id="rId12" Type="http://schemas.openxmlformats.org/officeDocument/2006/relationships/image" Target="../media/image196.jpe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1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0.png"/><Relationship Id="rId11" Type="http://schemas.openxmlformats.org/officeDocument/2006/relationships/image" Target="../media/image195.jpeg"/><Relationship Id="rId5" Type="http://schemas.openxmlformats.org/officeDocument/2006/relationships/image" Target="../media/image189.png"/><Relationship Id="rId15" Type="http://schemas.openxmlformats.org/officeDocument/2006/relationships/image" Target="../media/image118.png"/><Relationship Id="rId10" Type="http://schemas.openxmlformats.org/officeDocument/2006/relationships/image" Target="../media/image194.png"/><Relationship Id="rId4" Type="http://schemas.openxmlformats.org/officeDocument/2006/relationships/image" Target="../media/image188.png"/><Relationship Id="rId9" Type="http://schemas.openxmlformats.org/officeDocument/2006/relationships/image" Target="../media/image193.png"/><Relationship Id="rId14" Type="http://schemas.openxmlformats.org/officeDocument/2006/relationships/image" Target="../media/image5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00.jpeg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13" Type="http://schemas.openxmlformats.org/officeDocument/2006/relationships/image" Target="../media/image119.png"/><Relationship Id="rId3" Type="http://schemas.openxmlformats.org/officeDocument/2006/relationships/image" Target="../media/image202.png"/><Relationship Id="rId7" Type="http://schemas.openxmlformats.org/officeDocument/2006/relationships/image" Target="../media/image206.png"/><Relationship Id="rId12" Type="http://schemas.openxmlformats.org/officeDocument/2006/relationships/image" Target="../media/image118.pn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205.png"/><Relationship Id="rId11" Type="http://schemas.openxmlformats.org/officeDocument/2006/relationships/image" Target="../media/image5.png"/><Relationship Id="rId5" Type="http://schemas.openxmlformats.org/officeDocument/2006/relationships/image" Target="../media/image204.png"/><Relationship Id="rId15" Type="http://schemas.openxmlformats.org/officeDocument/2006/relationships/image" Target="../media/image3.png"/><Relationship Id="rId10" Type="http://schemas.openxmlformats.org/officeDocument/2006/relationships/image" Target="../media/image4.png"/><Relationship Id="rId4" Type="http://schemas.openxmlformats.org/officeDocument/2006/relationships/image" Target="../media/image203.png"/><Relationship Id="rId9" Type="http://schemas.openxmlformats.org/officeDocument/2006/relationships/image" Target="../media/image208.jpe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95308" y="1955879"/>
            <a:ext cx="8428704" cy="3993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endParaRPr lang="en-GB" sz="1100" b="1" smtClean="0">
              <a:solidFill>
                <a:schemeClr val="tx2">
                  <a:lumMod val="50000"/>
                </a:schemeClr>
              </a:solidFill>
              <a:latin typeface="Comic Sans MS" pitchFamily="66" charset="0"/>
              <a:ea typeface="Times New Roman"/>
            </a:endParaRPr>
          </a:p>
          <a:p>
            <a:pPr algn="ctr">
              <a:spcAft>
                <a:spcPts val="300"/>
              </a:spcAft>
            </a:pPr>
            <a:r>
              <a:rPr lang="it-IT" sz="2400" b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ea typeface="Times New Roman"/>
              </a:rPr>
              <a:t>Difesa </a:t>
            </a:r>
            <a:r>
              <a:rPr lang="it-IT" sz="2400" b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ea typeface="Times New Roman"/>
              </a:rPr>
              <a:t>innovativa delle piante dai loro patogeni,</a:t>
            </a:r>
          </a:p>
          <a:p>
            <a:pPr algn="ctr">
              <a:spcAft>
                <a:spcPts val="300"/>
              </a:spcAft>
            </a:pPr>
            <a:r>
              <a:rPr lang="it-IT" sz="2400" b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ea typeface="Times New Roman"/>
              </a:rPr>
              <a:t>nel rispetto dell’ambiente </a:t>
            </a:r>
            <a:r>
              <a:rPr lang="it-IT" sz="2400" b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ea typeface="Times New Roman"/>
              </a:rPr>
              <a:t>e </a:t>
            </a:r>
            <a:endParaRPr lang="it-IT" sz="2400" b="1" smtClean="0">
              <a:solidFill>
                <a:schemeClr val="tx2">
                  <a:lumMod val="50000"/>
                </a:schemeClr>
              </a:solidFill>
              <a:latin typeface="Comic Sans MS" pitchFamily="66" charset="0"/>
              <a:ea typeface="Times New Roman"/>
            </a:endParaRPr>
          </a:p>
          <a:p>
            <a:pPr algn="ctr">
              <a:spcAft>
                <a:spcPts val="300"/>
              </a:spcAft>
            </a:pPr>
            <a:r>
              <a:rPr lang="it-IT" sz="2400" b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ea typeface="Times New Roman"/>
              </a:rPr>
              <a:t>nell’ambito </a:t>
            </a:r>
            <a:r>
              <a:rPr lang="it-IT" sz="2400" b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ea typeface="Times New Roman"/>
              </a:rPr>
              <a:t>dell’economia ciclica</a:t>
            </a:r>
            <a:endParaRPr lang="it-IT" b="1" smtClean="0">
              <a:solidFill>
                <a:schemeClr val="tx2">
                  <a:lumMod val="50000"/>
                </a:schemeClr>
              </a:solidFill>
              <a:latin typeface="Comic Sans MS" pitchFamily="66" charset="0"/>
              <a:ea typeface="Times New Roman"/>
            </a:endParaRPr>
          </a:p>
          <a:p>
            <a:pPr algn="ctr">
              <a:spcAft>
                <a:spcPts val="300"/>
              </a:spcAft>
            </a:pPr>
            <a:endParaRPr lang="it-IT" b="1" smtClean="0">
              <a:solidFill>
                <a:schemeClr val="tx2">
                  <a:lumMod val="50000"/>
                </a:schemeClr>
              </a:solidFill>
              <a:latin typeface="Comic Sans MS" pitchFamily="66" charset="0"/>
              <a:ea typeface="Times New Roman"/>
            </a:endParaRPr>
          </a:p>
          <a:p>
            <a:pPr algn="ctr">
              <a:spcAft>
                <a:spcPts val="300"/>
              </a:spcAft>
            </a:pPr>
            <a:r>
              <a:rPr lang="it-IT" b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ea typeface="Times New Roman"/>
              </a:rPr>
              <a:t>ACCADEMIA </a:t>
            </a:r>
            <a:r>
              <a:rPr lang="it-IT" b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ea typeface="Times New Roman"/>
              </a:rPr>
              <a:t>DEI GEORGOFILI</a:t>
            </a:r>
          </a:p>
          <a:p>
            <a:pPr algn="ctr">
              <a:spcAft>
                <a:spcPts val="300"/>
              </a:spcAft>
            </a:pPr>
            <a:r>
              <a:rPr lang="it-IT" b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ea typeface="Times New Roman"/>
              </a:rPr>
              <a:t>Logge Uffizi Corti, FIRENZE</a:t>
            </a:r>
          </a:p>
          <a:p>
            <a:pPr algn="ctr">
              <a:spcAft>
                <a:spcPts val="300"/>
              </a:spcAft>
            </a:pPr>
            <a:r>
              <a:rPr lang="it-IT" b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ea typeface="Times New Roman"/>
              </a:rPr>
              <a:t>13 novembre 2015</a:t>
            </a:r>
          </a:p>
          <a:p>
            <a:pPr algn="ctr">
              <a:spcAft>
                <a:spcPts val="300"/>
              </a:spcAft>
            </a:pPr>
            <a:endParaRPr lang="en-GB" sz="1050" b="1" smtClean="0">
              <a:solidFill>
                <a:schemeClr val="tx2">
                  <a:lumMod val="50000"/>
                </a:schemeClr>
              </a:solidFill>
              <a:latin typeface="Comic Sans MS" pitchFamily="66" charset="0"/>
              <a:ea typeface="Times New Roman"/>
            </a:endParaRPr>
          </a:p>
          <a:p>
            <a:pPr algn="ctr">
              <a:spcAft>
                <a:spcPts val="300"/>
              </a:spcAft>
            </a:pPr>
            <a:r>
              <a:rPr lang="en-GB" b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ea typeface="Times New Roman"/>
              </a:rPr>
              <a:t>Stefania </a:t>
            </a:r>
            <a:r>
              <a:rPr lang="en-GB" b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ea typeface="Times New Roman"/>
              </a:rPr>
              <a:t>Tegli</a:t>
            </a:r>
            <a:endParaRPr lang="it-IT" b="1" smtClean="0">
              <a:solidFill>
                <a:schemeClr val="tx2">
                  <a:lumMod val="50000"/>
                </a:schemeClr>
              </a:solidFill>
              <a:effectLst/>
              <a:latin typeface="Comic Sans MS" pitchFamily="66" charset="0"/>
              <a:ea typeface="Times New Roman"/>
            </a:endParaRPr>
          </a:p>
          <a:p>
            <a:pPr algn="ctr"/>
            <a:r>
              <a:rPr lang="es-ES" sz="1400" b="1" i="1" smtClean="0">
                <a:solidFill>
                  <a:schemeClr val="tx2">
                    <a:lumMod val="50000"/>
                  </a:schemeClr>
                </a:solidFill>
                <a:effectLst/>
                <a:latin typeface="Comic Sans MS" pitchFamily="66" charset="0"/>
                <a:ea typeface="Times New Roman"/>
                <a:cs typeface="Times New Roman"/>
              </a:rPr>
              <a:t>Dipartimento di Scienze delle Produzioni Agroalimentari e dell’Ambiente</a:t>
            </a:r>
          </a:p>
          <a:p>
            <a:pPr algn="ctr"/>
            <a:r>
              <a:rPr lang="es-ES" sz="1400" b="1" i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Laboratorio di Patologia Vegetale Molecolare</a:t>
            </a:r>
            <a:endParaRPr lang="es-ES" sz="1400" b="1" i="1" smtClean="0">
              <a:solidFill>
                <a:schemeClr val="tx2">
                  <a:lumMod val="50000"/>
                </a:schemeClr>
              </a:solidFill>
              <a:effectLst/>
              <a:latin typeface="Comic Sans MS" pitchFamily="66" charset="0"/>
              <a:ea typeface="Times New Roman"/>
              <a:cs typeface="Times New Roman"/>
            </a:endParaRPr>
          </a:p>
          <a:p>
            <a:pPr algn="ctr"/>
            <a:r>
              <a:rPr lang="en-US" sz="1400" b="1" i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Università degli Studi di Firenze</a:t>
            </a:r>
            <a:endParaRPr lang="it-IT" sz="1400" b="1" i="1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684" y="29068"/>
            <a:ext cx="6105103" cy="210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uppo 5"/>
          <p:cNvGrpSpPr/>
          <p:nvPr/>
        </p:nvGrpSpPr>
        <p:grpSpPr>
          <a:xfrm>
            <a:off x="8200" y="5890423"/>
            <a:ext cx="9086850" cy="947336"/>
            <a:chOff x="8200" y="5890423"/>
            <a:chExt cx="9086850" cy="947336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49477" y="6239270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3676" y="6110681"/>
              <a:ext cx="650337" cy="727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0" y="5890423"/>
              <a:ext cx="9086850" cy="28382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mmagine 11" descr="http://aws.imagelinenetwork.com/agronotizie/materiali/ArticoliImg/accademia-georgofili-logo-colori.jp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104377"/>
              <a:ext cx="789106" cy="70899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25076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o 15"/>
          <p:cNvGrpSpPr/>
          <p:nvPr/>
        </p:nvGrpSpPr>
        <p:grpSpPr>
          <a:xfrm>
            <a:off x="3964" y="5717314"/>
            <a:ext cx="9086850" cy="1096063"/>
            <a:chOff x="3964" y="5717314"/>
            <a:chExt cx="9086850" cy="1096063"/>
          </a:xfrm>
        </p:grpSpPr>
        <p:grpSp>
          <p:nvGrpSpPr>
            <p:cNvPr id="17" name="Gruppo 16"/>
            <p:cNvGrpSpPr/>
            <p:nvPr/>
          </p:nvGrpSpPr>
          <p:grpSpPr>
            <a:xfrm>
              <a:off x="3964" y="5717314"/>
              <a:ext cx="9086850" cy="1024054"/>
              <a:chOff x="3964" y="5787376"/>
              <a:chExt cx="9086850" cy="1024054"/>
            </a:xfrm>
          </p:grpSpPr>
          <p:pic>
            <p:nvPicPr>
              <p:cNvPr id="19" name="Picture 2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4" y="5787376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6207016"/>
                <a:ext cx="856705" cy="487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938" y="6165304"/>
                <a:ext cx="780662" cy="574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0973" y="6084352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Rettangolo 22"/>
              <p:cNvSpPr/>
              <p:nvPr/>
            </p:nvSpPr>
            <p:spPr>
              <a:xfrm>
                <a:off x="2603074" y="6156593"/>
                <a:ext cx="390964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Accademia dei Georgofili</a:t>
                </a:r>
              </a:p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Firenze, 13 novembre 2015</a:t>
                </a:r>
                <a:endParaRPr lang="it-IT" sz="1600" b="1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18" name="Immagine 17" descr="http://aws.imagelinenetwork.com/agronotizie/materiali/ArticoliImg/accademia-georgofili-logo-colori.jp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014291"/>
              <a:ext cx="864096" cy="79908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CasellaDiTesto 1"/>
          <p:cNvSpPr txBox="1"/>
          <p:nvPr/>
        </p:nvSpPr>
        <p:spPr>
          <a:xfrm>
            <a:off x="395536" y="2331464"/>
            <a:ext cx="83819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smtClean="0"/>
              <a:t>Rame: malattie batteriche /fungine delle piante </a:t>
            </a:r>
          </a:p>
          <a:p>
            <a:pPr algn="ctr"/>
            <a:r>
              <a:rPr lang="it-IT" sz="3200" b="1" smtClean="0"/>
              <a:t>= </a:t>
            </a:r>
          </a:p>
          <a:p>
            <a:pPr algn="ctr"/>
            <a:r>
              <a:rPr lang="it-IT" sz="3200" b="1" smtClean="0"/>
              <a:t>Antibiotici: malattie batteriche Uomo e animali </a:t>
            </a:r>
            <a:endParaRPr lang="it-IT" sz="3200" b="1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110" y="260648"/>
            <a:ext cx="1496427" cy="1999481"/>
          </a:xfrm>
          <a:prstGeom prst="rect">
            <a:avLst/>
          </a:prstGeom>
          <a:noFill/>
          <a:ln w="38100">
            <a:solidFill>
              <a:srgbClr val="A5002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824" y="4064723"/>
            <a:ext cx="2055711" cy="1452509"/>
          </a:xfrm>
          <a:prstGeom prst="rect">
            <a:avLst/>
          </a:prstGeom>
          <a:noFill/>
          <a:ln w="38100">
            <a:solidFill>
              <a:srgbClr val="A5002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064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>
              <a:solidFill>
                <a:srgbClr val="000000"/>
              </a:solidFill>
            </a:endParaRPr>
          </a:p>
        </p:txBody>
      </p:sp>
      <p:pic>
        <p:nvPicPr>
          <p:cNvPr id="1025" name="Immagine 18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539874"/>
            <a:ext cx="5810250" cy="310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475656" y="3863809"/>
            <a:ext cx="619268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it-IT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Chromatograms of PHENOLEA </a:t>
            </a:r>
            <a:r>
              <a:rPr lang="es-ES" altLang="it-IT" sz="11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F. Peaks: 1. Hydroxytyrosol derivative; 2. Hydroxytyrosol; 3. Hydroxytyrosol glucoside;  4. Oleoside; 5. Esculin; 6. Demetyl elenolic acid diglucoside; 7. Elenolic acid glucoside; 8. Olivile; 9. Hydroxycinnamic  derivative; 10. Elenolic acid glucoside derivative; 11. β-OH-verbascoside; 12. Verbascoside;  13. Luteolin 7-O-glucoside; 14. Pinoresinol; 15. Verbascoside isomer; 16. Acetoxypinoresinol; 17. Oleuropein; 18. Oleuropein isomer.</a:t>
            </a:r>
            <a:endParaRPr lang="es-ES" altLang="it-IT" dirty="0">
              <a:solidFill>
                <a:srgbClr val="000000"/>
              </a:solidFill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35496" y="5520457"/>
            <a:ext cx="9086850" cy="932879"/>
            <a:chOff x="35496" y="5877272"/>
            <a:chExt cx="9086850" cy="932879"/>
          </a:xfrm>
        </p:grpSpPr>
        <p:grpSp>
          <p:nvGrpSpPr>
            <p:cNvPr id="14" name="Gruppo 13"/>
            <p:cNvGrpSpPr/>
            <p:nvPr/>
          </p:nvGrpSpPr>
          <p:grpSpPr>
            <a:xfrm>
              <a:off x="35496" y="5877272"/>
              <a:ext cx="9086850" cy="932879"/>
              <a:chOff x="35496" y="5877272"/>
              <a:chExt cx="9086850" cy="932879"/>
            </a:xfrm>
          </p:grpSpPr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247" y="6083073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2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5877272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5" name="Gruppo 14"/>
            <p:cNvGrpSpPr/>
            <p:nvPr/>
          </p:nvGrpSpPr>
          <p:grpSpPr>
            <a:xfrm>
              <a:off x="3199656" y="6190704"/>
              <a:ext cx="2664296" cy="500831"/>
              <a:chOff x="5724128" y="273348"/>
              <a:chExt cx="3816424" cy="796156"/>
            </a:xfrm>
          </p:grpSpPr>
          <p:pic>
            <p:nvPicPr>
              <p:cNvPr id="18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273348"/>
                <a:ext cx="2563267" cy="793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9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375" y="282352"/>
                <a:ext cx="1199177" cy="787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203008"/>
              <a:ext cx="856705" cy="48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983026" y="6167262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11164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7346633"/>
              </p:ext>
            </p:extLst>
          </p:nvPr>
        </p:nvGraphicFramePr>
        <p:xfrm>
          <a:off x="539503" y="2413000"/>
          <a:ext cx="8208961" cy="2698751"/>
        </p:xfrm>
        <a:graphic>
          <a:graphicData uri="http://schemas.openxmlformats.org/drawingml/2006/table">
            <a:tbl>
              <a:tblPr/>
              <a:tblGrid>
                <a:gridCol w="1745578"/>
                <a:gridCol w="1012163"/>
                <a:gridCol w="1012163"/>
                <a:gridCol w="1137479"/>
                <a:gridCol w="1024212"/>
                <a:gridCol w="1253154"/>
                <a:gridCol w="1024212"/>
              </a:tblGrid>
              <a:tr h="7360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>
                          <a:latin typeface="Calibri"/>
                          <a:ea typeface="Times New Roman"/>
                          <a:cs typeface="Times New Roman"/>
                        </a:rPr>
                        <a:t>PHENOLEA S mg/L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>
                          <a:latin typeface="Calibri"/>
                          <a:ea typeface="Times New Roman"/>
                          <a:cs typeface="Times New Roman"/>
                        </a:rPr>
                        <a:t>PHENOLEA F mg/L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latin typeface="Calibri"/>
                          <a:ea typeface="Times New Roman"/>
                          <a:cs typeface="Times New Roman"/>
                        </a:rPr>
                        <a:t>PHENOLEA OH-TYR mg/L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latin typeface="Calibri"/>
                          <a:ea typeface="Times New Roman"/>
                          <a:cs typeface="Times New Roman"/>
                        </a:rPr>
                        <a:t>PHENOLEA RED           mg/L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latin typeface="Calibri"/>
                          <a:ea typeface="Times New Roman"/>
                          <a:cs typeface="Times New Roman"/>
                        </a:rPr>
                        <a:t>PHENOLEA S   SPRAY DRIED mg/g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latin typeface="Calibri"/>
                          <a:ea typeface="Times New Roman"/>
                          <a:cs typeface="Times New Roman"/>
                        </a:rPr>
                        <a:t>PHENOLEA F   SPRAY DRIED mg/g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453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latin typeface="Calibri"/>
                          <a:ea typeface="Times New Roman"/>
                          <a:cs typeface="Times New Roman"/>
                        </a:rPr>
                        <a:t>Hydroxytyrosol der.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latin typeface="Calibri"/>
                          <a:ea typeface="Times New Roman"/>
                          <a:cs typeface="Times New Roman"/>
                        </a:rPr>
                        <a:t>4970.28</a:t>
                      </a:r>
                      <a:endParaRPr lang="it-IT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>
                          <a:latin typeface="Calibri"/>
                          <a:ea typeface="Times New Roman"/>
                          <a:cs typeface="Times New Roman"/>
                        </a:rPr>
                        <a:t>5566.87</a:t>
                      </a:r>
                      <a:endParaRPr lang="it-IT" sz="1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latin typeface="Calibri"/>
                          <a:ea typeface="Times New Roman"/>
                          <a:cs typeface="Times New Roman"/>
                        </a:rPr>
                        <a:t>28846.90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latin typeface="Calibri"/>
                          <a:ea typeface="Times New Roman"/>
                          <a:cs typeface="Times New Roman"/>
                        </a:rPr>
                        <a:t>6783.22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latin typeface="Calibri"/>
                          <a:ea typeface="Times New Roman"/>
                          <a:cs typeface="Times New Roman"/>
                        </a:rPr>
                        <a:t>15.30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latin typeface="Calibri"/>
                          <a:ea typeface="Times New Roman"/>
                          <a:cs typeface="Times New Roman"/>
                        </a:rPr>
                        <a:t>23.57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53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latin typeface="Calibri"/>
                          <a:ea typeface="Times New Roman"/>
                          <a:cs typeface="Times New Roman"/>
                        </a:rPr>
                        <a:t>Secoiridoid der.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latin typeface="Calibri"/>
                          <a:ea typeface="Times New Roman"/>
                          <a:cs typeface="Times New Roman"/>
                        </a:rPr>
                        <a:t>5320.60</a:t>
                      </a:r>
                      <a:endParaRPr lang="it-IT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latin typeface="Calibri"/>
                          <a:ea typeface="Times New Roman"/>
                          <a:cs typeface="Times New Roman"/>
                        </a:rPr>
                        <a:t>34536.40</a:t>
                      </a:r>
                      <a:endParaRPr lang="it-IT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latin typeface="Calibri"/>
                          <a:ea typeface="Times New Roman"/>
                          <a:cs typeface="Times New Roman"/>
                        </a:rPr>
                        <a:t>33.33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latin typeface="Calibri"/>
                          <a:ea typeface="Times New Roman"/>
                          <a:cs typeface="Times New Roman"/>
                        </a:rPr>
                        <a:t>89.99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53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latin typeface="Calibri"/>
                          <a:ea typeface="Times New Roman"/>
                          <a:cs typeface="Times New Roman"/>
                        </a:rPr>
                        <a:t>Elenolic acid der.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latin typeface="Calibri"/>
                          <a:ea typeface="Times New Roman"/>
                          <a:cs typeface="Times New Roman"/>
                        </a:rPr>
                        <a:t>1729.83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latin typeface="Calibri"/>
                          <a:ea typeface="Times New Roman"/>
                          <a:cs typeface="Times New Roman"/>
                        </a:rPr>
                        <a:t>5201.12</a:t>
                      </a:r>
                      <a:endParaRPr lang="it-IT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latin typeface="Calibri"/>
                          <a:ea typeface="Times New Roman"/>
                          <a:cs typeface="Times New Roman"/>
                        </a:rPr>
                        <a:t>2248.80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latin typeface="Calibri"/>
                          <a:ea typeface="Times New Roman"/>
                          <a:cs typeface="Times New Roman"/>
                        </a:rPr>
                        <a:t>1458.75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latin typeface="Calibri"/>
                          <a:ea typeface="Times New Roman"/>
                          <a:cs typeface="Times New Roman"/>
                        </a:rPr>
                        <a:t>12.46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latin typeface="Calibri"/>
                          <a:ea typeface="Times New Roman"/>
                          <a:cs typeface="Times New Roman"/>
                        </a:rPr>
                        <a:t>17.81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53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Calibri"/>
                          <a:ea typeface="Times New Roman"/>
                          <a:cs typeface="Times New Roman"/>
                        </a:rPr>
                        <a:t>Hydroxycinnamic der.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latin typeface="Calibri"/>
                          <a:ea typeface="Times New Roman"/>
                          <a:cs typeface="Times New Roman"/>
                        </a:rPr>
                        <a:t>1041.90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latin typeface="Calibri"/>
                          <a:ea typeface="Times New Roman"/>
                          <a:cs typeface="Times New Roman"/>
                        </a:rPr>
                        <a:t>1237.20</a:t>
                      </a:r>
                      <a:endParaRPr lang="it-IT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latin typeface="Calibri"/>
                          <a:ea typeface="Times New Roman"/>
                          <a:cs typeface="Times New Roman"/>
                        </a:rPr>
                        <a:t>424.16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latin typeface="Calibri"/>
                          <a:ea typeface="Times New Roman"/>
                          <a:cs typeface="Times New Roman"/>
                        </a:rPr>
                        <a:t>996.90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latin typeface="Calibri"/>
                          <a:ea typeface="Times New Roman"/>
                          <a:cs typeface="Times New Roman"/>
                        </a:rPr>
                        <a:t>4.45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latin typeface="Calibri"/>
                          <a:ea typeface="Times New Roman"/>
                          <a:cs typeface="Times New Roman"/>
                        </a:rPr>
                        <a:t>6.14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53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latin typeface="Calibri"/>
                          <a:ea typeface="Times New Roman"/>
                          <a:cs typeface="Times New Roman"/>
                        </a:rPr>
                        <a:t>Flavonoids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latin typeface="Calibri"/>
                          <a:ea typeface="Times New Roman"/>
                          <a:cs typeface="Times New Roman"/>
                        </a:rPr>
                        <a:t>705.98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latin typeface="Calibri"/>
                          <a:ea typeface="Times New Roman"/>
                          <a:cs typeface="Times New Roman"/>
                        </a:rPr>
                        <a:t>579.57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it-IT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latin typeface="Calibri"/>
                          <a:ea typeface="Times New Roman"/>
                          <a:cs typeface="Times New Roman"/>
                        </a:rPr>
                        <a:t>72.56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latin typeface="Calibri"/>
                          <a:ea typeface="Times New Roman"/>
                          <a:cs typeface="Times New Roman"/>
                        </a:rPr>
                        <a:t>3.83</a:t>
                      </a:r>
                      <a:endParaRPr lang="it-IT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latin typeface="Calibri"/>
                          <a:ea typeface="Times New Roman"/>
                          <a:cs typeface="Times New Roman"/>
                        </a:rPr>
                        <a:t>5.53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53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latin typeface="Calibri"/>
                          <a:ea typeface="Times New Roman"/>
                          <a:cs typeface="Times New Roman"/>
                        </a:rPr>
                        <a:t>Coumarins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latin typeface="Calibri"/>
                          <a:ea typeface="Times New Roman"/>
                          <a:cs typeface="Times New Roman"/>
                        </a:rPr>
                        <a:t>73.60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latin typeface="Calibri"/>
                          <a:ea typeface="Times New Roman"/>
                          <a:cs typeface="Times New Roman"/>
                        </a:rPr>
                        <a:t>149.80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it-IT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latin typeface="Calibri"/>
                          <a:ea typeface="Times New Roman"/>
                          <a:cs typeface="Times New Roman"/>
                        </a:rPr>
                        <a:t>0.22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latin typeface="Calibri"/>
                          <a:ea typeface="Times New Roman"/>
                          <a:cs typeface="Times New Roman"/>
                        </a:rPr>
                        <a:t>0.30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53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latin typeface="Calibri"/>
                          <a:ea typeface="Times New Roman"/>
                          <a:cs typeface="Times New Roman"/>
                        </a:rPr>
                        <a:t>Lignans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latin typeface="Calibri"/>
                          <a:ea typeface="Times New Roman"/>
                          <a:cs typeface="Times New Roman"/>
                        </a:rPr>
                        <a:t>traces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latin typeface="Calibri"/>
                          <a:ea typeface="Times New Roman"/>
                          <a:cs typeface="Times New Roman"/>
                        </a:rPr>
                        <a:t>2355.94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latin typeface="Calibri"/>
                          <a:ea typeface="Times New Roman"/>
                          <a:cs typeface="Times New Roman"/>
                        </a:rPr>
                        <a:t>4.34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>
                          <a:latin typeface="Calibri"/>
                          <a:ea typeface="Times New Roman"/>
                          <a:cs typeface="Times New Roman"/>
                        </a:rPr>
                        <a:t>7.92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53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>
                          <a:latin typeface="Calibri"/>
                          <a:ea typeface="Times New Roman"/>
                          <a:cs typeface="Times New Roman"/>
                        </a:rPr>
                        <a:t>TOTAL POLYPHENOLS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>
                          <a:latin typeface="Calibri"/>
                          <a:ea typeface="Times New Roman"/>
                          <a:cs typeface="Times New Roman"/>
                        </a:rPr>
                        <a:t>13842.19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>
                          <a:latin typeface="Calibri"/>
                          <a:ea typeface="Times New Roman"/>
                          <a:cs typeface="Times New Roman"/>
                        </a:rPr>
                        <a:t>49626.90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>
                          <a:latin typeface="Calibri"/>
                          <a:ea typeface="Times New Roman"/>
                          <a:cs typeface="Times New Roman"/>
                        </a:rPr>
                        <a:t>31519.86</a:t>
                      </a:r>
                      <a:endParaRPr lang="it-IT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latin typeface="Calibri"/>
                          <a:ea typeface="Times New Roman"/>
                          <a:cs typeface="Times New Roman"/>
                        </a:rPr>
                        <a:t>9311.43</a:t>
                      </a:r>
                      <a:endParaRPr lang="it-IT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latin typeface="Calibri"/>
                          <a:ea typeface="Times New Roman"/>
                          <a:cs typeface="Times New Roman"/>
                        </a:rPr>
                        <a:t>73.93</a:t>
                      </a:r>
                      <a:endParaRPr lang="it-IT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latin typeface="Calibri"/>
                          <a:ea typeface="Times New Roman"/>
                          <a:cs typeface="Times New Roman"/>
                        </a:rPr>
                        <a:t>151.26</a:t>
                      </a:r>
                      <a:endParaRPr lang="it-IT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774" marR="4177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335" name="Rectangle 1"/>
          <p:cNvSpPr>
            <a:spLocks noChangeArrowheads="1"/>
          </p:cNvSpPr>
          <p:nvPr/>
        </p:nvSpPr>
        <p:spPr bwMode="auto">
          <a:xfrm>
            <a:off x="899592" y="1527682"/>
            <a:ext cx="73802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5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it-IT" sz="1600" b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HPLC/DAD quantitative analyses of the different </a:t>
            </a:r>
            <a:r>
              <a:rPr lang="en-US" altLang="it-IT" sz="1600" b="1" i="1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Olea</a:t>
            </a:r>
            <a:r>
              <a:rPr lang="en-US" altLang="it-IT" sz="1600" b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altLang="it-IT" sz="1600" b="1" smtClean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altLang="it-IT" sz="1600" b="1" smtClean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fractions </a:t>
            </a:r>
            <a:r>
              <a:rPr lang="en-US" altLang="it-IT" sz="1600" b="1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and spray dried.</a:t>
            </a:r>
            <a:endParaRPr lang="it-IT" altLang="it-IT" sz="1600" b="1" dirty="0">
              <a:solidFill>
                <a:srgbClr val="000000"/>
              </a:solidFill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8200" y="260648"/>
            <a:ext cx="9086850" cy="932879"/>
            <a:chOff x="35496" y="5877272"/>
            <a:chExt cx="9086850" cy="932879"/>
          </a:xfrm>
        </p:grpSpPr>
        <p:grpSp>
          <p:nvGrpSpPr>
            <p:cNvPr id="12" name="Gruppo 11"/>
            <p:cNvGrpSpPr/>
            <p:nvPr/>
          </p:nvGrpSpPr>
          <p:grpSpPr>
            <a:xfrm>
              <a:off x="35496" y="5877272"/>
              <a:ext cx="9086850" cy="932879"/>
              <a:chOff x="35496" y="5877272"/>
              <a:chExt cx="9086850" cy="932879"/>
            </a:xfrm>
          </p:grpSpPr>
          <p:pic>
            <p:nvPicPr>
              <p:cNvPr id="18" name="Picture 2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247" y="6083073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2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5877272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3" name="Gruppo 12"/>
            <p:cNvGrpSpPr/>
            <p:nvPr/>
          </p:nvGrpSpPr>
          <p:grpSpPr>
            <a:xfrm>
              <a:off x="3199656" y="6190704"/>
              <a:ext cx="2664296" cy="500831"/>
              <a:chOff x="5724128" y="273348"/>
              <a:chExt cx="3816424" cy="796156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273348"/>
                <a:ext cx="2563267" cy="793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7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375" y="282352"/>
                <a:ext cx="1199177" cy="787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203008"/>
              <a:ext cx="856705" cy="48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83026" y="6167262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81260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asellaDiTesto 4"/>
          <p:cNvSpPr txBox="1">
            <a:spLocks noChangeArrowheads="1"/>
          </p:cNvSpPr>
          <p:nvPr/>
        </p:nvSpPr>
        <p:spPr bwMode="auto">
          <a:xfrm>
            <a:off x="467544" y="1609055"/>
            <a:ext cx="27609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 b="1" err="1">
                <a:solidFill>
                  <a:srgbClr val="000000"/>
                </a:solidFill>
              </a:rPr>
              <a:t>Cynara</a:t>
            </a:r>
            <a:r>
              <a:rPr lang="it-IT" altLang="it-IT" sz="2400" b="1">
                <a:solidFill>
                  <a:srgbClr val="000000"/>
                </a:solidFill>
              </a:rPr>
              <a:t> </a:t>
            </a:r>
            <a:r>
              <a:rPr lang="it-IT" altLang="it-IT" sz="2400" b="1" smtClean="0">
                <a:solidFill>
                  <a:srgbClr val="000000"/>
                </a:solidFill>
              </a:rPr>
              <a:t>Active</a:t>
            </a:r>
            <a:r>
              <a:rPr lang="it-IT" altLang="it-IT" sz="2400" b="1" baseline="30000" smtClean="0">
                <a:solidFill>
                  <a:srgbClr val="000000"/>
                </a:solidFill>
              </a:rPr>
              <a:t>R</a:t>
            </a:r>
            <a:endParaRPr lang="it-IT" altLang="it-IT" sz="2400" dirty="0">
              <a:solidFill>
                <a:srgbClr val="000000"/>
              </a:solidFill>
            </a:endParaRPr>
          </a:p>
        </p:txBody>
      </p:sp>
      <p:grpSp>
        <p:nvGrpSpPr>
          <p:cNvPr id="13315" name="Gruppo 133"/>
          <p:cNvGrpSpPr>
            <a:grpSpLocks noChangeAspect="1"/>
          </p:cNvGrpSpPr>
          <p:nvPr/>
        </p:nvGrpSpPr>
        <p:grpSpPr bwMode="auto">
          <a:xfrm>
            <a:off x="684214" y="2060575"/>
            <a:ext cx="7777162" cy="4622800"/>
            <a:chOff x="8785151" y="9289282"/>
            <a:chExt cx="14401600" cy="9289032"/>
          </a:xfrm>
        </p:grpSpPr>
        <p:sp>
          <p:nvSpPr>
            <p:cNvPr id="54" name="Freccia circolare in su 53"/>
            <p:cNvSpPr/>
            <p:nvPr/>
          </p:nvSpPr>
          <p:spPr>
            <a:xfrm>
              <a:off x="17930564" y="15914736"/>
              <a:ext cx="4535961" cy="1441842"/>
            </a:xfrm>
            <a:prstGeom prst="curvedUpArrow">
              <a:avLst/>
            </a:prstGeom>
            <a:solidFill>
              <a:srgbClr val="BBE0E3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it-IT" kern="0">
                <a:solidFill>
                  <a:srgbClr val="000000"/>
                </a:solidFill>
              </a:endParaRPr>
            </a:p>
          </p:txBody>
        </p:sp>
        <p:pic>
          <p:nvPicPr>
            <p:cNvPr id="55" name="Picture 1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6634156" y="9289282"/>
              <a:ext cx="2513444" cy="1537539"/>
            </a:xfrm>
            <a:prstGeom prst="rect">
              <a:avLst/>
            </a:prstGeom>
            <a:noFill/>
            <a:ln w="25400" algn="ctr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6" name="Freccia circolare a destra 55"/>
            <p:cNvSpPr/>
            <p:nvPr/>
          </p:nvSpPr>
          <p:spPr>
            <a:xfrm>
              <a:off x="8785151" y="10801302"/>
              <a:ext cx="1655051" cy="3457868"/>
            </a:xfrm>
            <a:prstGeom prst="curvedRightArrow">
              <a:avLst/>
            </a:prstGeom>
            <a:solidFill>
              <a:srgbClr val="BBE0E3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it-IT" kern="0">
                <a:solidFill>
                  <a:srgbClr val="000000"/>
                </a:solidFill>
              </a:endParaRPr>
            </a:p>
          </p:txBody>
        </p:sp>
        <p:pic>
          <p:nvPicPr>
            <p:cNvPr id="57" name="Picture 18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722915" y="9936836"/>
              <a:ext cx="2231235" cy="2232940"/>
            </a:xfrm>
            <a:prstGeom prst="rect">
              <a:avLst/>
            </a:prstGeom>
            <a:noFill/>
            <a:ln w="25400">
              <a:solidFill>
                <a:srgbClr val="BBE0E3"/>
              </a:solidFill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320" name="Picture 18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3263" y="11665546"/>
              <a:ext cx="11177086" cy="6912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" name="Picture 2" descr="C:\Users\manuela\Desktop\Tutto_11-4-2011\01.Progetti\03.Progetti BIOTECH\CYNARA\ALTRO\FOTO\Foto Manuela 16-3-2011\Membrane\DSCN2983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832117" y="10440842"/>
              <a:ext cx="2378220" cy="1783161"/>
            </a:xfrm>
            <a:prstGeom prst="rect">
              <a:avLst/>
            </a:prstGeom>
            <a:noFill/>
            <a:ln w="25400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0" name="Freccia circolare a destra 59"/>
            <p:cNvSpPr/>
            <p:nvPr/>
          </p:nvSpPr>
          <p:spPr>
            <a:xfrm>
              <a:off x="14185383" y="11305308"/>
              <a:ext cx="576182" cy="2016026"/>
            </a:xfrm>
            <a:prstGeom prst="curvedRightArrow">
              <a:avLst/>
            </a:prstGeom>
            <a:solidFill>
              <a:srgbClr val="BBE0E3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it-IT" kern="0">
                <a:solidFill>
                  <a:srgbClr val="000000"/>
                </a:solidFill>
              </a:endParaRPr>
            </a:p>
          </p:txBody>
        </p:sp>
        <p:sp>
          <p:nvSpPr>
            <p:cNvPr id="61" name="Freccia circolare a destra 60"/>
            <p:cNvSpPr/>
            <p:nvPr/>
          </p:nvSpPr>
          <p:spPr>
            <a:xfrm flipH="1">
              <a:off x="17210337" y="11235130"/>
              <a:ext cx="646734" cy="2012837"/>
            </a:xfrm>
            <a:prstGeom prst="curvedRightArrow">
              <a:avLst/>
            </a:prstGeom>
            <a:solidFill>
              <a:srgbClr val="BBE0E3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it-IT" kern="0">
                <a:solidFill>
                  <a:srgbClr val="000000"/>
                </a:solidFill>
              </a:endParaRPr>
            </a:p>
          </p:txBody>
        </p:sp>
        <p:pic>
          <p:nvPicPr>
            <p:cNvPr id="62" name="Immagine 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1026071" y="13008723"/>
              <a:ext cx="2160680" cy="2762466"/>
            </a:xfrm>
            <a:prstGeom prst="rect">
              <a:avLst/>
            </a:prstGeom>
            <a:noFill/>
            <a:ln w="25400">
              <a:solidFill>
                <a:srgbClr val="BBE0E3"/>
              </a:solidFill>
              <a:miter lim="800000"/>
              <a:headEnd/>
              <a:tailEnd/>
            </a:ln>
            <a:effectLst>
              <a:outerShdw dist="38100" dir="2700000" rotWithShape="0">
                <a:srgbClr val="808080">
                  <a:alpha val="42999"/>
                </a:srgbClr>
              </a:outerShdw>
            </a:effectLst>
          </p:spPr>
        </p:pic>
        <p:sp>
          <p:nvSpPr>
            <p:cNvPr id="63" name="Freccia curva 62"/>
            <p:cNvSpPr/>
            <p:nvPr/>
          </p:nvSpPr>
          <p:spPr>
            <a:xfrm>
              <a:off x="18650791" y="11235130"/>
              <a:ext cx="934825" cy="1512020"/>
            </a:xfrm>
            <a:prstGeom prst="bentArrow">
              <a:avLst/>
            </a:prstGeom>
            <a:solidFill>
              <a:srgbClr val="BBE0E3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it-IT" kern="0">
                <a:solidFill>
                  <a:srgbClr val="000000"/>
                </a:solidFill>
              </a:endParaRPr>
            </a:p>
          </p:txBody>
        </p:sp>
        <p:pic>
          <p:nvPicPr>
            <p:cNvPr id="13326" name="Picture 2" descr="C:\Users\manuela\Desktop\Tutto_11-4-2011\01.Progetti\03.Progetti BIOTECH\CYNARA\ALTRO\FOTO\Foto Manuela 16-3-2011\Materia prima\DSCN2953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9247" y="15625986"/>
              <a:ext cx="2520280" cy="1889161"/>
            </a:xfrm>
            <a:prstGeom prst="rect">
              <a:avLst/>
            </a:prstGeom>
            <a:noFill/>
            <a:ln w="25400">
              <a:solidFill>
                <a:srgbClr val="BBE0E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uppo 17"/>
          <p:cNvGrpSpPr/>
          <p:nvPr/>
        </p:nvGrpSpPr>
        <p:grpSpPr>
          <a:xfrm>
            <a:off x="35496" y="263873"/>
            <a:ext cx="9086850" cy="932879"/>
            <a:chOff x="35496" y="5877272"/>
            <a:chExt cx="9086850" cy="932879"/>
          </a:xfrm>
        </p:grpSpPr>
        <p:grpSp>
          <p:nvGrpSpPr>
            <p:cNvPr id="19" name="Gruppo 18"/>
            <p:cNvGrpSpPr/>
            <p:nvPr/>
          </p:nvGrpSpPr>
          <p:grpSpPr>
            <a:xfrm>
              <a:off x="35496" y="5877272"/>
              <a:ext cx="9086850" cy="932879"/>
              <a:chOff x="35496" y="5877272"/>
              <a:chExt cx="9086850" cy="932879"/>
            </a:xfrm>
          </p:grpSpPr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247" y="6083073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20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5877272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0" name="Gruppo 19"/>
            <p:cNvGrpSpPr/>
            <p:nvPr/>
          </p:nvGrpSpPr>
          <p:grpSpPr>
            <a:xfrm>
              <a:off x="3199656" y="6190704"/>
              <a:ext cx="2664296" cy="500831"/>
              <a:chOff x="5724128" y="273348"/>
              <a:chExt cx="3816424" cy="796156"/>
            </a:xfrm>
          </p:grpSpPr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273348"/>
                <a:ext cx="2563267" cy="793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3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375" y="282352"/>
                <a:ext cx="1199177" cy="787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203008"/>
              <a:ext cx="856705" cy="48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983026" y="6167262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1017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rea di disegno 181"/>
          <p:cNvGrpSpPr>
            <a:grpSpLocks/>
          </p:cNvGrpSpPr>
          <p:nvPr/>
        </p:nvGrpSpPr>
        <p:grpSpPr bwMode="auto">
          <a:xfrm>
            <a:off x="1403648" y="620688"/>
            <a:ext cx="5760640" cy="3312368"/>
            <a:chOff x="0" y="0"/>
            <a:chExt cx="51301" cy="27044"/>
          </a:xfrm>
        </p:grpSpPr>
        <p:sp>
          <p:nvSpPr>
            <p:cNvPr id="6" name="AutoShape 175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51301" cy="27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7" name="Line 6"/>
            <p:cNvSpPr>
              <a:spLocks noChangeShapeType="1"/>
            </p:cNvSpPr>
            <p:nvPr/>
          </p:nvSpPr>
          <p:spPr bwMode="auto">
            <a:xfrm>
              <a:off x="3168" y="12560"/>
              <a:ext cx="46768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48996" y="12865"/>
              <a:ext cx="2305" cy="1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altLang="it-IT" sz="6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min</a:t>
              </a:r>
              <a:endParaRPr lang="es-ES" altLang="it-IT">
                <a:solidFill>
                  <a:srgbClr val="000000"/>
                </a:solidFill>
              </a:endParaRPr>
            </a:p>
          </p:txBody>
        </p:sp>
        <p:sp>
          <p:nvSpPr>
            <p:cNvPr id="9" name="Line 8"/>
            <p:cNvSpPr>
              <a:spLocks noChangeShapeType="1"/>
            </p:cNvSpPr>
            <p:nvPr/>
          </p:nvSpPr>
          <p:spPr bwMode="auto">
            <a:xfrm>
              <a:off x="4064" y="12560"/>
              <a:ext cx="6" cy="1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5911" y="12560"/>
              <a:ext cx="13" cy="1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7785" y="12560"/>
              <a:ext cx="12" cy="1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>
              <a:off x="9652" y="12560"/>
              <a:ext cx="6" cy="29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9499" y="12852"/>
              <a:ext cx="1029" cy="1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altLang="it-IT" sz="6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5</a:t>
              </a:r>
              <a:endParaRPr lang="es-ES" altLang="it-IT">
                <a:solidFill>
                  <a:srgbClr val="000000"/>
                </a:solidFill>
              </a:endParaRPr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>
              <a:off x="11499" y="12560"/>
              <a:ext cx="19" cy="1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>
              <a:off x="13366" y="12560"/>
              <a:ext cx="19" cy="1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" name="Line 15"/>
            <p:cNvSpPr>
              <a:spLocks noChangeShapeType="1"/>
            </p:cNvSpPr>
            <p:nvPr/>
          </p:nvSpPr>
          <p:spPr bwMode="auto">
            <a:xfrm>
              <a:off x="15220" y="12560"/>
              <a:ext cx="20" cy="1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>
              <a:off x="17094" y="12560"/>
              <a:ext cx="12" cy="1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>
              <a:off x="18954" y="12560"/>
              <a:ext cx="26" cy="29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18662" y="12852"/>
              <a:ext cx="1861" cy="1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altLang="it-IT" sz="6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10</a:t>
              </a:r>
              <a:endParaRPr lang="es-ES" altLang="it-IT">
                <a:solidFill>
                  <a:srgbClr val="000000"/>
                </a:solidFill>
              </a:endParaRPr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>
              <a:off x="20815" y="12560"/>
              <a:ext cx="13" cy="1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>
              <a:off x="22682" y="12560"/>
              <a:ext cx="19" cy="1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22" name="Line 21"/>
            <p:cNvSpPr>
              <a:spLocks noChangeShapeType="1"/>
            </p:cNvSpPr>
            <p:nvPr/>
          </p:nvSpPr>
          <p:spPr bwMode="auto">
            <a:xfrm>
              <a:off x="24542" y="12560"/>
              <a:ext cx="7" cy="1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23" name="Line 22"/>
            <p:cNvSpPr>
              <a:spLocks noChangeShapeType="1"/>
            </p:cNvSpPr>
            <p:nvPr/>
          </p:nvSpPr>
          <p:spPr bwMode="auto">
            <a:xfrm>
              <a:off x="26403" y="12560"/>
              <a:ext cx="13" cy="1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>
              <a:off x="28276" y="12560"/>
              <a:ext cx="6" cy="29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27978" y="12852"/>
              <a:ext cx="1867" cy="1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altLang="it-IT" sz="6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15</a:t>
              </a:r>
              <a:endParaRPr lang="es-ES" altLang="it-IT">
                <a:solidFill>
                  <a:srgbClr val="000000"/>
                </a:solidFill>
              </a:endParaRPr>
            </a:p>
          </p:txBody>
        </p:sp>
        <p:sp>
          <p:nvSpPr>
            <p:cNvPr id="26" name="Line 25"/>
            <p:cNvSpPr>
              <a:spLocks noChangeShapeType="1"/>
            </p:cNvSpPr>
            <p:nvPr/>
          </p:nvSpPr>
          <p:spPr bwMode="auto">
            <a:xfrm>
              <a:off x="30130" y="12560"/>
              <a:ext cx="7" cy="1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27" name="Line 26"/>
            <p:cNvSpPr>
              <a:spLocks noChangeShapeType="1"/>
            </p:cNvSpPr>
            <p:nvPr/>
          </p:nvSpPr>
          <p:spPr bwMode="auto">
            <a:xfrm>
              <a:off x="31997" y="12560"/>
              <a:ext cx="13" cy="1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28" name="Line 27"/>
            <p:cNvSpPr>
              <a:spLocks noChangeShapeType="1"/>
            </p:cNvSpPr>
            <p:nvPr/>
          </p:nvSpPr>
          <p:spPr bwMode="auto">
            <a:xfrm>
              <a:off x="33864" y="12560"/>
              <a:ext cx="6" cy="1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29" name="Line 28"/>
            <p:cNvSpPr>
              <a:spLocks noChangeShapeType="1"/>
            </p:cNvSpPr>
            <p:nvPr/>
          </p:nvSpPr>
          <p:spPr bwMode="auto">
            <a:xfrm>
              <a:off x="35718" y="12560"/>
              <a:ext cx="13" cy="1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30" name="Line 29"/>
            <p:cNvSpPr>
              <a:spLocks noChangeShapeType="1"/>
            </p:cNvSpPr>
            <p:nvPr/>
          </p:nvSpPr>
          <p:spPr bwMode="auto">
            <a:xfrm>
              <a:off x="37585" y="12560"/>
              <a:ext cx="13" cy="29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auto">
            <a:xfrm>
              <a:off x="37293" y="12852"/>
              <a:ext cx="1886" cy="1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altLang="it-IT" sz="6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  <a:endParaRPr lang="es-ES" altLang="it-IT">
                <a:solidFill>
                  <a:srgbClr val="000000"/>
                </a:solidFill>
              </a:endParaRPr>
            </a:p>
          </p:txBody>
        </p:sp>
        <p:sp>
          <p:nvSpPr>
            <p:cNvPr id="32" name="Line 31"/>
            <p:cNvSpPr>
              <a:spLocks noChangeShapeType="1"/>
            </p:cNvSpPr>
            <p:nvPr/>
          </p:nvSpPr>
          <p:spPr bwMode="auto">
            <a:xfrm>
              <a:off x="39439" y="12560"/>
              <a:ext cx="19" cy="1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33" name="Line 32"/>
            <p:cNvSpPr>
              <a:spLocks noChangeShapeType="1"/>
            </p:cNvSpPr>
            <p:nvPr/>
          </p:nvSpPr>
          <p:spPr bwMode="auto">
            <a:xfrm>
              <a:off x="41306" y="12560"/>
              <a:ext cx="13" cy="1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34" name="Line 33"/>
            <p:cNvSpPr>
              <a:spLocks noChangeShapeType="1"/>
            </p:cNvSpPr>
            <p:nvPr/>
          </p:nvSpPr>
          <p:spPr bwMode="auto">
            <a:xfrm>
              <a:off x="43180" y="12560"/>
              <a:ext cx="12" cy="1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35" name="Line 34"/>
            <p:cNvSpPr>
              <a:spLocks noChangeShapeType="1"/>
            </p:cNvSpPr>
            <p:nvPr/>
          </p:nvSpPr>
          <p:spPr bwMode="auto">
            <a:xfrm>
              <a:off x="45027" y="12560"/>
              <a:ext cx="19" cy="1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36" name="Line 35"/>
            <p:cNvSpPr>
              <a:spLocks noChangeShapeType="1"/>
            </p:cNvSpPr>
            <p:nvPr/>
          </p:nvSpPr>
          <p:spPr bwMode="auto">
            <a:xfrm>
              <a:off x="46901" y="12560"/>
              <a:ext cx="12" cy="29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46621" y="12852"/>
              <a:ext cx="1880" cy="1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altLang="it-IT" sz="6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25</a:t>
              </a:r>
              <a:endParaRPr lang="es-ES" altLang="it-IT">
                <a:solidFill>
                  <a:srgbClr val="000000"/>
                </a:solidFill>
              </a:endParaRPr>
            </a:p>
          </p:txBody>
        </p:sp>
        <p:sp>
          <p:nvSpPr>
            <p:cNvPr id="38" name="Line 37"/>
            <p:cNvSpPr>
              <a:spLocks noChangeShapeType="1"/>
            </p:cNvSpPr>
            <p:nvPr/>
          </p:nvSpPr>
          <p:spPr bwMode="auto">
            <a:xfrm>
              <a:off x="48755" y="12560"/>
              <a:ext cx="6" cy="14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39" name="Line 38"/>
            <p:cNvSpPr>
              <a:spLocks noChangeShapeType="1"/>
            </p:cNvSpPr>
            <p:nvPr/>
          </p:nvSpPr>
          <p:spPr bwMode="auto">
            <a:xfrm flipV="1">
              <a:off x="3168" y="1060"/>
              <a:ext cx="13" cy="115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40" name="Rectangle 39"/>
            <p:cNvSpPr>
              <a:spLocks noChangeArrowheads="1"/>
            </p:cNvSpPr>
            <p:nvPr/>
          </p:nvSpPr>
          <p:spPr bwMode="auto">
            <a:xfrm>
              <a:off x="0" y="1060"/>
              <a:ext cx="2730" cy="1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altLang="it-IT" sz="6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mAU</a:t>
              </a:r>
              <a:endParaRPr lang="es-ES" altLang="it-IT">
                <a:solidFill>
                  <a:srgbClr val="000000"/>
                </a:solidFill>
              </a:endParaRPr>
            </a:p>
          </p:txBody>
        </p:sp>
        <p:sp>
          <p:nvSpPr>
            <p:cNvPr id="41" name="Line 40"/>
            <p:cNvSpPr>
              <a:spLocks noChangeShapeType="1"/>
            </p:cNvSpPr>
            <p:nvPr/>
          </p:nvSpPr>
          <p:spPr bwMode="auto">
            <a:xfrm flipH="1">
              <a:off x="3028" y="12338"/>
              <a:ext cx="140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42" name="Line 41"/>
            <p:cNvSpPr>
              <a:spLocks noChangeShapeType="1"/>
            </p:cNvSpPr>
            <p:nvPr/>
          </p:nvSpPr>
          <p:spPr bwMode="auto">
            <a:xfrm flipH="1">
              <a:off x="2889" y="11938"/>
              <a:ext cx="279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43" name="Rectangle 42"/>
            <p:cNvSpPr>
              <a:spLocks noChangeArrowheads="1"/>
            </p:cNvSpPr>
            <p:nvPr/>
          </p:nvSpPr>
          <p:spPr bwMode="auto">
            <a:xfrm>
              <a:off x="933" y="11658"/>
              <a:ext cx="1797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altLang="it-IT" sz="6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0</a:t>
              </a:r>
              <a:endParaRPr lang="es-ES" altLang="it-IT">
                <a:solidFill>
                  <a:srgbClr val="000000"/>
                </a:solidFill>
              </a:endParaRPr>
            </a:p>
          </p:txBody>
        </p:sp>
        <p:sp>
          <p:nvSpPr>
            <p:cNvPr id="44" name="Line 43"/>
            <p:cNvSpPr>
              <a:spLocks noChangeShapeType="1"/>
            </p:cNvSpPr>
            <p:nvPr/>
          </p:nvSpPr>
          <p:spPr bwMode="auto">
            <a:xfrm flipH="1">
              <a:off x="3028" y="11557"/>
              <a:ext cx="140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45" name="Line 44"/>
            <p:cNvSpPr>
              <a:spLocks noChangeShapeType="1"/>
            </p:cNvSpPr>
            <p:nvPr/>
          </p:nvSpPr>
          <p:spPr bwMode="auto">
            <a:xfrm flipH="1">
              <a:off x="3028" y="11156"/>
              <a:ext cx="140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46" name="Line 45"/>
            <p:cNvSpPr>
              <a:spLocks noChangeShapeType="1"/>
            </p:cNvSpPr>
            <p:nvPr/>
          </p:nvSpPr>
          <p:spPr bwMode="auto">
            <a:xfrm flipH="1">
              <a:off x="3028" y="10750"/>
              <a:ext cx="14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47" name="Line 46"/>
            <p:cNvSpPr>
              <a:spLocks noChangeShapeType="1"/>
            </p:cNvSpPr>
            <p:nvPr/>
          </p:nvSpPr>
          <p:spPr bwMode="auto">
            <a:xfrm flipH="1">
              <a:off x="2889" y="10363"/>
              <a:ext cx="279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48" name="Rectangle 47"/>
            <p:cNvSpPr>
              <a:spLocks noChangeArrowheads="1"/>
            </p:cNvSpPr>
            <p:nvPr/>
          </p:nvSpPr>
          <p:spPr bwMode="auto">
            <a:xfrm>
              <a:off x="933" y="10071"/>
              <a:ext cx="1797" cy="1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altLang="it-IT" sz="6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  <a:endParaRPr lang="es-ES" altLang="it-IT">
                <a:solidFill>
                  <a:srgbClr val="000000"/>
                </a:solidFill>
              </a:endParaRPr>
            </a:p>
          </p:txBody>
        </p:sp>
        <p:sp>
          <p:nvSpPr>
            <p:cNvPr id="49" name="Line 48"/>
            <p:cNvSpPr>
              <a:spLocks noChangeShapeType="1"/>
            </p:cNvSpPr>
            <p:nvPr/>
          </p:nvSpPr>
          <p:spPr bwMode="auto">
            <a:xfrm flipH="1">
              <a:off x="3028" y="9969"/>
              <a:ext cx="14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50" name="Line 49"/>
            <p:cNvSpPr>
              <a:spLocks noChangeShapeType="1"/>
            </p:cNvSpPr>
            <p:nvPr/>
          </p:nvSpPr>
          <p:spPr bwMode="auto">
            <a:xfrm flipH="1">
              <a:off x="3028" y="9582"/>
              <a:ext cx="140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51" name="Line 50"/>
            <p:cNvSpPr>
              <a:spLocks noChangeShapeType="1"/>
            </p:cNvSpPr>
            <p:nvPr/>
          </p:nvSpPr>
          <p:spPr bwMode="auto">
            <a:xfrm flipH="1">
              <a:off x="3028" y="9182"/>
              <a:ext cx="140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52" name="Line 51"/>
            <p:cNvSpPr>
              <a:spLocks noChangeShapeType="1"/>
            </p:cNvSpPr>
            <p:nvPr/>
          </p:nvSpPr>
          <p:spPr bwMode="auto">
            <a:xfrm flipH="1">
              <a:off x="2889" y="8794"/>
              <a:ext cx="279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53" name="Rectangle 52"/>
            <p:cNvSpPr>
              <a:spLocks noChangeArrowheads="1"/>
            </p:cNvSpPr>
            <p:nvPr/>
          </p:nvSpPr>
          <p:spPr bwMode="auto">
            <a:xfrm>
              <a:off x="933" y="8502"/>
              <a:ext cx="1797" cy="1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altLang="it-IT" sz="6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40</a:t>
              </a:r>
              <a:endParaRPr lang="es-ES" altLang="it-IT">
                <a:solidFill>
                  <a:srgbClr val="000000"/>
                </a:solidFill>
              </a:endParaRPr>
            </a:p>
          </p:txBody>
        </p:sp>
        <p:sp>
          <p:nvSpPr>
            <p:cNvPr id="54" name="Line 53"/>
            <p:cNvSpPr>
              <a:spLocks noChangeShapeType="1"/>
            </p:cNvSpPr>
            <p:nvPr/>
          </p:nvSpPr>
          <p:spPr bwMode="auto">
            <a:xfrm flipH="1">
              <a:off x="3028" y="8401"/>
              <a:ext cx="140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55" name="Line 54"/>
            <p:cNvSpPr>
              <a:spLocks noChangeShapeType="1"/>
            </p:cNvSpPr>
            <p:nvPr/>
          </p:nvSpPr>
          <p:spPr bwMode="auto">
            <a:xfrm flipH="1">
              <a:off x="3028" y="8007"/>
              <a:ext cx="140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56" name="Line 55"/>
            <p:cNvSpPr>
              <a:spLocks noChangeShapeType="1"/>
            </p:cNvSpPr>
            <p:nvPr/>
          </p:nvSpPr>
          <p:spPr bwMode="auto">
            <a:xfrm flipH="1">
              <a:off x="3028" y="7613"/>
              <a:ext cx="14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57" name="Line 56"/>
            <p:cNvSpPr>
              <a:spLocks noChangeShapeType="1"/>
            </p:cNvSpPr>
            <p:nvPr/>
          </p:nvSpPr>
          <p:spPr bwMode="auto">
            <a:xfrm flipH="1">
              <a:off x="2889" y="7213"/>
              <a:ext cx="279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58" name="Rectangle 57"/>
            <p:cNvSpPr>
              <a:spLocks noChangeArrowheads="1"/>
            </p:cNvSpPr>
            <p:nvPr/>
          </p:nvSpPr>
          <p:spPr bwMode="auto">
            <a:xfrm>
              <a:off x="933" y="6934"/>
              <a:ext cx="1797" cy="1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altLang="it-IT" sz="6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60</a:t>
              </a:r>
              <a:endParaRPr lang="es-ES" altLang="it-IT">
                <a:solidFill>
                  <a:srgbClr val="000000"/>
                </a:solidFill>
              </a:endParaRPr>
            </a:p>
          </p:txBody>
        </p:sp>
        <p:sp>
          <p:nvSpPr>
            <p:cNvPr id="59" name="Line 58"/>
            <p:cNvSpPr>
              <a:spLocks noChangeShapeType="1"/>
            </p:cNvSpPr>
            <p:nvPr/>
          </p:nvSpPr>
          <p:spPr bwMode="auto">
            <a:xfrm flipH="1">
              <a:off x="3028" y="6826"/>
              <a:ext cx="140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60" name="Line 59"/>
            <p:cNvSpPr>
              <a:spLocks noChangeShapeType="1"/>
            </p:cNvSpPr>
            <p:nvPr/>
          </p:nvSpPr>
          <p:spPr bwMode="auto">
            <a:xfrm flipH="1">
              <a:off x="3028" y="6445"/>
              <a:ext cx="140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61" name="Line 60"/>
            <p:cNvSpPr>
              <a:spLocks noChangeShapeType="1"/>
            </p:cNvSpPr>
            <p:nvPr/>
          </p:nvSpPr>
          <p:spPr bwMode="auto">
            <a:xfrm flipH="1">
              <a:off x="3028" y="6038"/>
              <a:ext cx="14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62" name="Line 61"/>
            <p:cNvSpPr>
              <a:spLocks noChangeShapeType="1"/>
            </p:cNvSpPr>
            <p:nvPr/>
          </p:nvSpPr>
          <p:spPr bwMode="auto">
            <a:xfrm flipH="1">
              <a:off x="2889" y="5651"/>
              <a:ext cx="279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63" name="Rectangle 62"/>
            <p:cNvSpPr>
              <a:spLocks noChangeArrowheads="1"/>
            </p:cNvSpPr>
            <p:nvPr/>
          </p:nvSpPr>
          <p:spPr bwMode="auto">
            <a:xfrm>
              <a:off x="933" y="5359"/>
              <a:ext cx="1797" cy="1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altLang="it-IT" sz="6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80</a:t>
              </a:r>
              <a:endParaRPr lang="es-ES" altLang="it-IT">
                <a:solidFill>
                  <a:srgbClr val="000000"/>
                </a:solidFill>
              </a:endParaRPr>
            </a:p>
          </p:txBody>
        </p:sp>
        <p:sp>
          <p:nvSpPr>
            <p:cNvPr id="64" name="Line 63"/>
            <p:cNvSpPr>
              <a:spLocks noChangeShapeType="1"/>
            </p:cNvSpPr>
            <p:nvPr/>
          </p:nvSpPr>
          <p:spPr bwMode="auto">
            <a:xfrm flipH="1">
              <a:off x="3028" y="5257"/>
              <a:ext cx="140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65" name="Line 64"/>
            <p:cNvSpPr>
              <a:spLocks noChangeShapeType="1"/>
            </p:cNvSpPr>
            <p:nvPr/>
          </p:nvSpPr>
          <p:spPr bwMode="auto">
            <a:xfrm flipH="1">
              <a:off x="3028" y="4857"/>
              <a:ext cx="14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66" name="Line 65"/>
            <p:cNvSpPr>
              <a:spLocks noChangeShapeType="1"/>
            </p:cNvSpPr>
            <p:nvPr/>
          </p:nvSpPr>
          <p:spPr bwMode="auto">
            <a:xfrm flipH="1">
              <a:off x="3028" y="4464"/>
              <a:ext cx="140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67" name="Line 66"/>
            <p:cNvSpPr>
              <a:spLocks noChangeShapeType="1"/>
            </p:cNvSpPr>
            <p:nvPr/>
          </p:nvSpPr>
          <p:spPr bwMode="auto">
            <a:xfrm flipH="1">
              <a:off x="2889" y="4083"/>
              <a:ext cx="279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68" name="Rectangle 67"/>
            <p:cNvSpPr>
              <a:spLocks noChangeArrowheads="1"/>
            </p:cNvSpPr>
            <p:nvPr/>
          </p:nvSpPr>
          <p:spPr bwMode="auto">
            <a:xfrm>
              <a:off x="933" y="3784"/>
              <a:ext cx="1784" cy="1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altLang="it-IT" sz="6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100</a:t>
              </a:r>
              <a:endParaRPr lang="es-ES" altLang="it-IT">
                <a:solidFill>
                  <a:srgbClr val="000000"/>
                </a:solidFill>
              </a:endParaRPr>
            </a:p>
          </p:txBody>
        </p:sp>
        <p:sp>
          <p:nvSpPr>
            <p:cNvPr id="69" name="Line 68"/>
            <p:cNvSpPr>
              <a:spLocks noChangeShapeType="1"/>
            </p:cNvSpPr>
            <p:nvPr/>
          </p:nvSpPr>
          <p:spPr bwMode="auto">
            <a:xfrm flipH="1">
              <a:off x="3028" y="3683"/>
              <a:ext cx="140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70" name="Line 69"/>
            <p:cNvSpPr>
              <a:spLocks noChangeShapeType="1"/>
            </p:cNvSpPr>
            <p:nvPr/>
          </p:nvSpPr>
          <p:spPr bwMode="auto">
            <a:xfrm flipH="1">
              <a:off x="3028" y="3282"/>
              <a:ext cx="14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71" name="Line 70"/>
            <p:cNvSpPr>
              <a:spLocks noChangeShapeType="1"/>
            </p:cNvSpPr>
            <p:nvPr/>
          </p:nvSpPr>
          <p:spPr bwMode="auto">
            <a:xfrm flipH="1">
              <a:off x="3028" y="2901"/>
              <a:ext cx="14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72" name="Line 71"/>
            <p:cNvSpPr>
              <a:spLocks noChangeShapeType="1"/>
            </p:cNvSpPr>
            <p:nvPr/>
          </p:nvSpPr>
          <p:spPr bwMode="auto">
            <a:xfrm flipH="1">
              <a:off x="2889" y="2501"/>
              <a:ext cx="279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73" name="Rectangle 72"/>
            <p:cNvSpPr>
              <a:spLocks noChangeArrowheads="1"/>
            </p:cNvSpPr>
            <p:nvPr/>
          </p:nvSpPr>
          <p:spPr bwMode="auto">
            <a:xfrm>
              <a:off x="933" y="2216"/>
              <a:ext cx="1784" cy="1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altLang="it-IT" sz="6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120</a:t>
              </a:r>
              <a:endParaRPr lang="es-ES" altLang="it-IT">
                <a:solidFill>
                  <a:srgbClr val="000000"/>
                </a:solidFill>
              </a:endParaRPr>
            </a:p>
          </p:txBody>
        </p:sp>
        <p:sp>
          <p:nvSpPr>
            <p:cNvPr id="74" name="Line 73"/>
            <p:cNvSpPr>
              <a:spLocks noChangeShapeType="1"/>
            </p:cNvSpPr>
            <p:nvPr/>
          </p:nvSpPr>
          <p:spPr bwMode="auto">
            <a:xfrm flipH="1">
              <a:off x="3028" y="2114"/>
              <a:ext cx="140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75" name="Line 74"/>
            <p:cNvSpPr>
              <a:spLocks noChangeShapeType="1"/>
            </p:cNvSpPr>
            <p:nvPr/>
          </p:nvSpPr>
          <p:spPr bwMode="auto">
            <a:xfrm flipH="1">
              <a:off x="3028" y="1727"/>
              <a:ext cx="140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76" name="Line 75"/>
            <p:cNvSpPr>
              <a:spLocks noChangeShapeType="1"/>
            </p:cNvSpPr>
            <p:nvPr/>
          </p:nvSpPr>
          <p:spPr bwMode="auto">
            <a:xfrm flipH="1">
              <a:off x="3028" y="1327"/>
              <a:ext cx="140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77" name="Freeform 76"/>
            <p:cNvSpPr>
              <a:spLocks/>
            </p:cNvSpPr>
            <p:nvPr/>
          </p:nvSpPr>
          <p:spPr bwMode="auto">
            <a:xfrm>
              <a:off x="3162" y="11880"/>
              <a:ext cx="6337" cy="108"/>
            </a:xfrm>
            <a:custGeom>
              <a:avLst/>
              <a:gdLst>
                <a:gd name="T0" fmla="*/ 10284 w 493"/>
                <a:gd name="T1" fmla="*/ 2699 h 8"/>
                <a:gd name="T2" fmla="*/ 21853 w 493"/>
                <a:gd name="T3" fmla="*/ 1349 h 8"/>
                <a:gd name="T4" fmla="*/ 32136 w 493"/>
                <a:gd name="T5" fmla="*/ 0 h 8"/>
                <a:gd name="T6" fmla="*/ 43706 w 493"/>
                <a:gd name="T7" fmla="*/ 1349 h 8"/>
                <a:gd name="T8" fmla="*/ 55275 w 493"/>
                <a:gd name="T9" fmla="*/ 2699 h 8"/>
                <a:gd name="T10" fmla="*/ 65558 w 493"/>
                <a:gd name="T11" fmla="*/ 2699 h 8"/>
                <a:gd name="T12" fmla="*/ 78413 w 493"/>
                <a:gd name="T13" fmla="*/ 2699 h 8"/>
                <a:gd name="T14" fmla="*/ 88696 w 493"/>
                <a:gd name="T15" fmla="*/ 2699 h 8"/>
                <a:gd name="T16" fmla="*/ 100266 w 493"/>
                <a:gd name="T17" fmla="*/ 2699 h 8"/>
                <a:gd name="T18" fmla="*/ 110549 w 493"/>
                <a:gd name="T19" fmla="*/ 2699 h 8"/>
                <a:gd name="T20" fmla="*/ 122118 w 493"/>
                <a:gd name="T21" fmla="*/ 4048 h 8"/>
                <a:gd name="T22" fmla="*/ 133687 w 493"/>
                <a:gd name="T23" fmla="*/ 2699 h 8"/>
                <a:gd name="T24" fmla="*/ 143971 w 493"/>
                <a:gd name="T25" fmla="*/ 5398 h 8"/>
                <a:gd name="T26" fmla="*/ 155540 w 493"/>
                <a:gd name="T27" fmla="*/ 2699 h 8"/>
                <a:gd name="T28" fmla="*/ 167109 w 493"/>
                <a:gd name="T29" fmla="*/ 2699 h 8"/>
                <a:gd name="T30" fmla="*/ 177393 w 493"/>
                <a:gd name="T31" fmla="*/ 2699 h 8"/>
                <a:gd name="T32" fmla="*/ 188962 w 493"/>
                <a:gd name="T33" fmla="*/ 4048 h 8"/>
                <a:gd name="T34" fmla="*/ 200531 w 493"/>
                <a:gd name="T35" fmla="*/ 4048 h 8"/>
                <a:gd name="T36" fmla="*/ 210815 w 493"/>
                <a:gd name="T37" fmla="*/ 4048 h 8"/>
                <a:gd name="T38" fmla="*/ 222384 w 493"/>
                <a:gd name="T39" fmla="*/ 2699 h 8"/>
                <a:gd name="T40" fmla="*/ 233953 w 493"/>
                <a:gd name="T41" fmla="*/ 2699 h 8"/>
                <a:gd name="T42" fmla="*/ 244237 w 493"/>
                <a:gd name="T43" fmla="*/ 2699 h 8"/>
                <a:gd name="T44" fmla="*/ 255806 w 493"/>
                <a:gd name="T45" fmla="*/ 4048 h 8"/>
                <a:gd name="T46" fmla="*/ 267375 w 493"/>
                <a:gd name="T47" fmla="*/ 4048 h 8"/>
                <a:gd name="T48" fmla="*/ 278944 w 493"/>
                <a:gd name="T49" fmla="*/ 4048 h 8"/>
                <a:gd name="T50" fmla="*/ 289228 w 493"/>
                <a:gd name="T51" fmla="*/ 4048 h 8"/>
                <a:gd name="T52" fmla="*/ 300797 w 493"/>
                <a:gd name="T53" fmla="*/ 4048 h 8"/>
                <a:gd name="T54" fmla="*/ 312366 w 493"/>
                <a:gd name="T55" fmla="*/ 4048 h 8"/>
                <a:gd name="T56" fmla="*/ 322650 w 493"/>
                <a:gd name="T57" fmla="*/ 4048 h 8"/>
                <a:gd name="T58" fmla="*/ 334219 w 493"/>
                <a:gd name="T59" fmla="*/ 4048 h 8"/>
                <a:gd name="T60" fmla="*/ 345788 w 493"/>
                <a:gd name="T61" fmla="*/ 4048 h 8"/>
                <a:gd name="T62" fmla="*/ 356071 w 493"/>
                <a:gd name="T63" fmla="*/ 4048 h 8"/>
                <a:gd name="T64" fmla="*/ 367641 w 493"/>
                <a:gd name="T65" fmla="*/ 5398 h 8"/>
                <a:gd name="T66" fmla="*/ 379210 w 493"/>
                <a:gd name="T67" fmla="*/ 5398 h 8"/>
                <a:gd name="T68" fmla="*/ 389493 w 493"/>
                <a:gd name="T69" fmla="*/ 4048 h 8"/>
                <a:gd name="T70" fmla="*/ 401062 w 493"/>
                <a:gd name="T71" fmla="*/ 4048 h 8"/>
                <a:gd name="T72" fmla="*/ 411346 w 493"/>
                <a:gd name="T73" fmla="*/ 4048 h 8"/>
                <a:gd name="T74" fmla="*/ 422915 w 493"/>
                <a:gd name="T75" fmla="*/ 5398 h 8"/>
                <a:gd name="T76" fmla="*/ 434484 w 493"/>
                <a:gd name="T77" fmla="*/ 4048 h 8"/>
                <a:gd name="T78" fmla="*/ 444768 w 493"/>
                <a:gd name="T79" fmla="*/ 5398 h 8"/>
                <a:gd name="T80" fmla="*/ 457622 w 493"/>
                <a:gd name="T81" fmla="*/ 4048 h 8"/>
                <a:gd name="T82" fmla="*/ 467906 w 493"/>
                <a:gd name="T83" fmla="*/ 5398 h 8"/>
                <a:gd name="T84" fmla="*/ 479475 w 493"/>
                <a:gd name="T85" fmla="*/ 5398 h 8"/>
                <a:gd name="T86" fmla="*/ 489759 w 493"/>
                <a:gd name="T87" fmla="*/ 6747 h 8"/>
                <a:gd name="T88" fmla="*/ 501328 w 493"/>
                <a:gd name="T89" fmla="*/ 8096 h 8"/>
                <a:gd name="T90" fmla="*/ 512897 w 493"/>
                <a:gd name="T91" fmla="*/ 10795 h 8"/>
                <a:gd name="T92" fmla="*/ 523181 w 493"/>
                <a:gd name="T93" fmla="*/ 10795 h 8"/>
                <a:gd name="T94" fmla="*/ 534750 w 493"/>
                <a:gd name="T95" fmla="*/ 10795 h 8"/>
                <a:gd name="T96" fmla="*/ 546319 w 493"/>
                <a:gd name="T97" fmla="*/ 10795 h 8"/>
                <a:gd name="T98" fmla="*/ 556603 w 493"/>
                <a:gd name="T99" fmla="*/ 10795 h 8"/>
                <a:gd name="T100" fmla="*/ 568172 w 493"/>
                <a:gd name="T101" fmla="*/ 9446 h 8"/>
                <a:gd name="T102" fmla="*/ 579741 w 493"/>
                <a:gd name="T103" fmla="*/ 9446 h 8"/>
                <a:gd name="T104" fmla="*/ 590024 w 493"/>
                <a:gd name="T105" fmla="*/ 9446 h 8"/>
                <a:gd name="T106" fmla="*/ 601594 w 493"/>
                <a:gd name="T107" fmla="*/ 9446 h 8"/>
                <a:gd name="T108" fmla="*/ 613163 w 493"/>
                <a:gd name="T109" fmla="*/ 8096 h 8"/>
                <a:gd name="T110" fmla="*/ 623446 w 493"/>
                <a:gd name="T111" fmla="*/ 8096 h 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93"/>
                <a:gd name="T169" fmla="*/ 0 h 8"/>
                <a:gd name="T170" fmla="*/ 493 w 493"/>
                <a:gd name="T171" fmla="*/ 8 h 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93" h="8">
                  <a:moveTo>
                    <a:pt x="0" y="2"/>
                  </a:moveTo>
                  <a:lnTo>
                    <a:pt x="2" y="2"/>
                  </a:lnTo>
                  <a:lnTo>
                    <a:pt x="3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1" y="2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4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7" y="1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4" y="1"/>
                  </a:lnTo>
                  <a:lnTo>
                    <a:pt x="35" y="1"/>
                  </a:lnTo>
                  <a:lnTo>
                    <a:pt x="36" y="1"/>
                  </a:lnTo>
                  <a:lnTo>
                    <a:pt x="37" y="1"/>
                  </a:lnTo>
                  <a:lnTo>
                    <a:pt x="38" y="1"/>
                  </a:lnTo>
                  <a:lnTo>
                    <a:pt x="39" y="1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2" y="2"/>
                  </a:lnTo>
                  <a:lnTo>
                    <a:pt x="43" y="2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7" y="2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50" y="2"/>
                  </a:lnTo>
                  <a:lnTo>
                    <a:pt x="51" y="2"/>
                  </a:lnTo>
                  <a:lnTo>
                    <a:pt x="53" y="2"/>
                  </a:lnTo>
                  <a:lnTo>
                    <a:pt x="54" y="2"/>
                  </a:lnTo>
                  <a:lnTo>
                    <a:pt x="56" y="2"/>
                  </a:lnTo>
                  <a:lnTo>
                    <a:pt x="57" y="2"/>
                  </a:lnTo>
                  <a:lnTo>
                    <a:pt x="58" y="2"/>
                  </a:lnTo>
                  <a:lnTo>
                    <a:pt x="59" y="2"/>
                  </a:lnTo>
                  <a:lnTo>
                    <a:pt x="61" y="2"/>
                  </a:lnTo>
                  <a:lnTo>
                    <a:pt x="62" y="2"/>
                  </a:lnTo>
                  <a:lnTo>
                    <a:pt x="63" y="2"/>
                  </a:lnTo>
                  <a:lnTo>
                    <a:pt x="64" y="2"/>
                  </a:lnTo>
                  <a:lnTo>
                    <a:pt x="65" y="2"/>
                  </a:lnTo>
                  <a:lnTo>
                    <a:pt x="66" y="2"/>
                  </a:lnTo>
                  <a:lnTo>
                    <a:pt x="67" y="2"/>
                  </a:lnTo>
                  <a:lnTo>
                    <a:pt x="68" y="2"/>
                  </a:lnTo>
                  <a:lnTo>
                    <a:pt x="69" y="2"/>
                  </a:lnTo>
                  <a:lnTo>
                    <a:pt x="70" y="2"/>
                  </a:lnTo>
                  <a:lnTo>
                    <a:pt x="71" y="2"/>
                  </a:lnTo>
                  <a:lnTo>
                    <a:pt x="72" y="2"/>
                  </a:lnTo>
                  <a:lnTo>
                    <a:pt x="73" y="2"/>
                  </a:lnTo>
                  <a:lnTo>
                    <a:pt x="74" y="2"/>
                  </a:lnTo>
                  <a:lnTo>
                    <a:pt x="76" y="2"/>
                  </a:lnTo>
                  <a:lnTo>
                    <a:pt x="77" y="2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4" y="2"/>
                  </a:lnTo>
                  <a:lnTo>
                    <a:pt x="85" y="2"/>
                  </a:lnTo>
                  <a:lnTo>
                    <a:pt x="86" y="2"/>
                  </a:lnTo>
                  <a:lnTo>
                    <a:pt x="87" y="3"/>
                  </a:lnTo>
                  <a:lnTo>
                    <a:pt x="88" y="3"/>
                  </a:lnTo>
                  <a:lnTo>
                    <a:pt x="89" y="3"/>
                  </a:lnTo>
                  <a:lnTo>
                    <a:pt x="90" y="3"/>
                  </a:lnTo>
                  <a:lnTo>
                    <a:pt x="91" y="3"/>
                  </a:lnTo>
                  <a:lnTo>
                    <a:pt x="92" y="3"/>
                  </a:lnTo>
                  <a:lnTo>
                    <a:pt x="93" y="3"/>
                  </a:lnTo>
                  <a:lnTo>
                    <a:pt x="94" y="3"/>
                  </a:lnTo>
                  <a:lnTo>
                    <a:pt x="95" y="3"/>
                  </a:lnTo>
                  <a:lnTo>
                    <a:pt x="96" y="3"/>
                  </a:lnTo>
                  <a:lnTo>
                    <a:pt x="97" y="2"/>
                  </a:lnTo>
                  <a:lnTo>
                    <a:pt x="98" y="2"/>
                  </a:lnTo>
                  <a:lnTo>
                    <a:pt x="99" y="2"/>
                  </a:lnTo>
                  <a:lnTo>
                    <a:pt x="100" y="2"/>
                  </a:lnTo>
                  <a:lnTo>
                    <a:pt x="101" y="2"/>
                  </a:lnTo>
                  <a:lnTo>
                    <a:pt x="102" y="2"/>
                  </a:lnTo>
                  <a:lnTo>
                    <a:pt x="104" y="2"/>
                  </a:lnTo>
                  <a:lnTo>
                    <a:pt x="105" y="2"/>
                  </a:lnTo>
                  <a:lnTo>
                    <a:pt x="107" y="2"/>
                  </a:lnTo>
                  <a:lnTo>
                    <a:pt x="108" y="3"/>
                  </a:lnTo>
                  <a:lnTo>
                    <a:pt x="110" y="3"/>
                  </a:lnTo>
                  <a:lnTo>
                    <a:pt x="110" y="4"/>
                  </a:lnTo>
                  <a:lnTo>
                    <a:pt x="112" y="4"/>
                  </a:lnTo>
                  <a:lnTo>
                    <a:pt x="113" y="4"/>
                  </a:lnTo>
                  <a:lnTo>
                    <a:pt x="115" y="4"/>
                  </a:lnTo>
                  <a:lnTo>
                    <a:pt x="116" y="4"/>
                  </a:lnTo>
                  <a:lnTo>
                    <a:pt x="117" y="4"/>
                  </a:lnTo>
                  <a:lnTo>
                    <a:pt x="118" y="3"/>
                  </a:lnTo>
                  <a:lnTo>
                    <a:pt x="119" y="3"/>
                  </a:lnTo>
                  <a:lnTo>
                    <a:pt x="120" y="2"/>
                  </a:lnTo>
                  <a:lnTo>
                    <a:pt x="121" y="2"/>
                  </a:lnTo>
                  <a:lnTo>
                    <a:pt x="122" y="2"/>
                  </a:lnTo>
                  <a:lnTo>
                    <a:pt x="123" y="2"/>
                  </a:lnTo>
                  <a:lnTo>
                    <a:pt x="124" y="2"/>
                  </a:lnTo>
                  <a:lnTo>
                    <a:pt x="125" y="2"/>
                  </a:lnTo>
                  <a:lnTo>
                    <a:pt x="126" y="2"/>
                  </a:lnTo>
                  <a:lnTo>
                    <a:pt x="127" y="2"/>
                  </a:lnTo>
                  <a:lnTo>
                    <a:pt x="128" y="2"/>
                  </a:lnTo>
                  <a:lnTo>
                    <a:pt x="129" y="2"/>
                  </a:lnTo>
                  <a:lnTo>
                    <a:pt x="130" y="2"/>
                  </a:lnTo>
                  <a:lnTo>
                    <a:pt x="131" y="2"/>
                  </a:lnTo>
                  <a:lnTo>
                    <a:pt x="132" y="2"/>
                  </a:lnTo>
                  <a:lnTo>
                    <a:pt x="133" y="2"/>
                  </a:lnTo>
                  <a:lnTo>
                    <a:pt x="135" y="2"/>
                  </a:lnTo>
                  <a:lnTo>
                    <a:pt x="136" y="2"/>
                  </a:lnTo>
                  <a:lnTo>
                    <a:pt x="138" y="2"/>
                  </a:lnTo>
                  <a:lnTo>
                    <a:pt x="139" y="2"/>
                  </a:lnTo>
                  <a:lnTo>
                    <a:pt x="140" y="2"/>
                  </a:lnTo>
                  <a:lnTo>
                    <a:pt x="141" y="2"/>
                  </a:lnTo>
                  <a:lnTo>
                    <a:pt x="142" y="2"/>
                  </a:lnTo>
                  <a:lnTo>
                    <a:pt x="143" y="3"/>
                  </a:lnTo>
                  <a:lnTo>
                    <a:pt x="144" y="3"/>
                  </a:lnTo>
                  <a:lnTo>
                    <a:pt x="145" y="3"/>
                  </a:lnTo>
                  <a:lnTo>
                    <a:pt x="146" y="3"/>
                  </a:lnTo>
                  <a:lnTo>
                    <a:pt x="147" y="3"/>
                  </a:lnTo>
                  <a:lnTo>
                    <a:pt x="148" y="3"/>
                  </a:lnTo>
                  <a:lnTo>
                    <a:pt x="149" y="3"/>
                  </a:lnTo>
                  <a:lnTo>
                    <a:pt x="150" y="3"/>
                  </a:lnTo>
                  <a:lnTo>
                    <a:pt x="151" y="3"/>
                  </a:lnTo>
                  <a:lnTo>
                    <a:pt x="152" y="3"/>
                  </a:lnTo>
                  <a:lnTo>
                    <a:pt x="153" y="3"/>
                  </a:lnTo>
                  <a:lnTo>
                    <a:pt x="154" y="3"/>
                  </a:lnTo>
                  <a:lnTo>
                    <a:pt x="155" y="3"/>
                  </a:lnTo>
                  <a:lnTo>
                    <a:pt x="156" y="3"/>
                  </a:lnTo>
                  <a:lnTo>
                    <a:pt x="158" y="3"/>
                  </a:lnTo>
                  <a:lnTo>
                    <a:pt x="159" y="3"/>
                  </a:lnTo>
                  <a:lnTo>
                    <a:pt x="161" y="3"/>
                  </a:lnTo>
                  <a:lnTo>
                    <a:pt x="163" y="3"/>
                  </a:lnTo>
                  <a:lnTo>
                    <a:pt x="164" y="3"/>
                  </a:lnTo>
                  <a:lnTo>
                    <a:pt x="166" y="3"/>
                  </a:lnTo>
                  <a:lnTo>
                    <a:pt x="167" y="3"/>
                  </a:lnTo>
                  <a:lnTo>
                    <a:pt x="168" y="3"/>
                  </a:lnTo>
                  <a:lnTo>
                    <a:pt x="169" y="3"/>
                  </a:lnTo>
                  <a:lnTo>
                    <a:pt x="170" y="3"/>
                  </a:lnTo>
                  <a:lnTo>
                    <a:pt x="171" y="3"/>
                  </a:lnTo>
                  <a:lnTo>
                    <a:pt x="172" y="2"/>
                  </a:lnTo>
                  <a:lnTo>
                    <a:pt x="173" y="2"/>
                  </a:lnTo>
                  <a:lnTo>
                    <a:pt x="174" y="2"/>
                  </a:lnTo>
                  <a:lnTo>
                    <a:pt x="175" y="2"/>
                  </a:lnTo>
                  <a:lnTo>
                    <a:pt x="176" y="2"/>
                  </a:lnTo>
                  <a:lnTo>
                    <a:pt x="177" y="2"/>
                  </a:lnTo>
                  <a:lnTo>
                    <a:pt x="178" y="2"/>
                  </a:lnTo>
                  <a:lnTo>
                    <a:pt x="179" y="2"/>
                  </a:lnTo>
                  <a:lnTo>
                    <a:pt x="180" y="2"/>
                  </a:lnTo>
                  <a:lnTo>
                    <a:pt x="181" y="2"/>
                  </a:lnTo>
                  <a:lnTo>
                    <a:pt x="182" y="2"/>
                  </a:lnTo>
                  <a:lnTo>
                    <a:pt x="183" y="2"/>
                  </a:lnTo>
                  <a:lnTo>
                    <a:pt x="184" y="2"/>
                  </a:lnTo>
                  <a:lnTo>
                    <a:pt x="186" y="2"/>
                  </a:lnTo>
                  <a:lnTo>
                    <a:pt x="187" y="2"/>
                  </a:lnTo>
                  <a:lnTo>
                    <a:pt x="189" y="2"/>
                  </a:lnTo>
                  <a:lnTo>
                    <a:pt x="190" y="2"/>
                  </a:lnTo>
                  <a:lnTo>
                    <a:pt x="192" y="3"/>
                  </a:lnTo>
                  <a:lnTo>
                    <a:pt x="193" y="3"/>
                  </a:lnTo>
                  <a:lnTo>
                    <a:pt x="194" y="3"/>
                  </a:lnTo>
                  <a:lnTo>
                    <a:pt x="195" y="3"/>
                  </a:lnTo>
                  <a:lnTo>
                    <a:pt x="197" y="3"/>
                  </a:lnTo>
                  <a:lnTo>
                    <a:pt x="198" y="3"/>
                  </a:lnTo>
                  <a:lnTo>
                    <a:pt x="199" y="3"/>
                  </a:lnTo>
                  <a:lnTo>
                    <a:pt x="200" y="3"/>
                  </a:lnTo>
                  <a:lnTo>
                    <a:pt x="201" y="3"/>
                  </a:lnTo>
                  <a:lnTo>
                    <a:pt x="202" y="3"/>
                  </a:lnTo>
                  <a:lnTo>
                    <a:pt x="203" y="3"/>
                  </a:lnTo>
                  <a:lnTo>
                    <a:pt x="204" y="3"/>
                  </a:lnTo>
                  <a:lnTo>
                    <a:pt x="205" y="3"/>
                  </a:lnTo>
                  <a:lnTo>
                    <a:pt x="206" y="3"/>
                  </a:lnTo>
                  <a:lnTo>
                    <a:pt x="207" y="3"/>
                  </a:lnTo>
                  <a:lnTo>
                    <a:pt x="208" y="3"/>
                  </a:lnTo>
                  <a:lnTo>
                    <a:pt x="209" y="3"/>
                  </a:lnTo>
                  <a:lnTo>
                    <a:pt x="210" y="3"/>
                  </a:lnTo>
                  <a:lnTo>
                    <a:pt x="212" y="3"/>
                  </a:lnTo>
                  <a:lnTo>
                    <a:pt x="213" y="3"/>
                  </a:lnTo>
                  <a:lnTo>
                    <a:pt x="214" y="3"/>
                  </a:lnTo>
                  <a:lnTo>
                    <a:pt x="215" y="3"/>
                  </a:lnTo>
                  <a:lnTo>
                    <a:pt x="217" y="3"/>
                  </a:lnTo>
                  <a:lnTo>
                    <a:pt x="218" y="3"/>
                  </a:lnTo>
                  <a:lnTo>
                    <a:pt x="220" y="3"/>
                  </a:lnTo>
                  <a:lnTo>
                    <a:pt x="221" y="3"/>
                  </a:lnTo>
                  <a:lnTo>
                    <a:pt x="222" y="3"/>
                  </a:lnTo>
                  <a:lnTo>
                    <a:pt x="223" y="3"/>
                  </a:lnTo>
                  <a:lnTo>
                    <a:pt x="224" y="3"/>
                  </a:lnTo>
                  <a:lnTo>
                    <a:pt x="225" y="3"/>
                  </a:lnTo>
                  <a:lnTo>
                    <a:pt x="226" y="3"/>
                  </a:lnTo>
                  <a:lnTo>
                    <a:pt x="227" y="3"/>
                  </a:lnTo>
                  <a:lnTo>
                    <a:pt x="228" y="3"/>
                  </a:lnTo>
                  <a:lnTo>
                    <a:pt x="229" y="3"/>
                  </a:lnTo>
                  <a:lnTo>
                    <a:pt x="230" y="3"/>
                  </a:lnTo>
                  <a:lnTo>
                    <a:pt x="231" y="3"/>
                  </a:lnTo>
                  <a:lnTo>
                    <a:pt x="232" y="3"/>
                  </a:lnTo>
                  <a:lnTo>
                    <a:pt x="233" y="3"/>
                  </a:lnTo>
                  <a:lnTo>
                    <a:pt x="234" y="3"/>
                  </a:lnTo>
                  <a:lnTo>
                    <a:pt x="235" y="3"/>
                  </a:lnTo>
                  <a:lnTo>
                    <a:pt x="236" y="3"/>
                  </a:lnTo>
                  <a:lnTo>
                    <a:pt x="237" y="3"/>
                  </a:lnTo>
                  <a:lnTo>
                    <a:pt x="238" y="3"/>
                  </a:lnTo>
                  <a:lnTo>
                    <a:pt x="240" y="3"/>
                  </a:lnTo>
                  <a:lnTo>
                    <a:pt x="241" y="3"/>
                  </a:lnTo>
                  <a:lnTo>
                    <a:pt x="243" y="3"/>
                  </a:lnTo>
                  <a:lnTo>
                    <a:pt x="244" y="3"/>
                  </a:lnTo>
                  <a:lnTo>
                    <a:pt x="246" y="3"/>
                  </a:lnTo>
                  <a:lnTo>
                    <a:pt x="248" y="3"/>
                  </a:lnTo>
                  <a:lnTo>
                    <a:pt x="249" y="3"/>
                  </a:lnTo>
                  <a:lnTo>
                    <a:pt x="250" y="3"/>
                  </a:lnTo>
                  <a:lnTo>
                    <a:pt x="251" y="3"/>
                  </a:lnTo>
                  <a:lnTo>
                    <a:pt x="252" y="3"/>
                  </a:lnTo>
                  <a:lnTo>
                    <a:pt x="253" y="3"/>
                  </a:lnTo>
                  <a:lnTo>
                    <a:pt x="254" y="3"/>
                  </a:lnTo>
                  <a:lnTo>
                    <a:pt x="255" y="3"/>
                  </a:lnTo>
                  <a:lnTo>
                    <a:pt x="256" y="3"/>
                  </a:lnTo>
                  <a:lnTo>
                    <a:pt x="257" y="3"/>
                  </a:lnTo>
                  <a:lnTo>
                    <a:pt x="258" y="3"/>
                  </a:lnTo>
                  <a:lnTo>
                    <a:pt x="259" y="3"/>
                  </a:lnTo>
                  <a:lnTo>
                    <a:pt x="260" y="3"/>
                  </a:lnTo>
                  <a:lnTo>
                    <a:pt x="261" y="3"/>
                  </a:lnTo>
                  <a:lnTo>
                    <a:pt x="262" y="3"/>
                  </a:lnTo>
                  <a:lnTo>
                    <a:pt x="263" y="3"/>
                  </a:lnTo>
                  <a:lnTo>
                    <a:pt x="264" y="3"/>
                  </a:lnTo>
                  <a:lnTo>
                    <a:pt x="265" y="3"/>
                  </a:lnTo>
                  <a:lnTo>
                    <a:pt x="266" y="3"/>
                  </a:lnTo>
                  <a:lnTo>
                    <a:pt x="268" y="3"/>
                  </a:lnTo>
                  <a:lnTo>
                    <a:pt x="269" y="3"/>
                  </a:lnTo>
                  <a:lnTo>
                    <a:pt x="271" y="3"/>
                  </a:lnTo>
                  <a:lnTo>
                    <a:pt x="272" y="3"/>
                  </a:lnTo>
                  <a:lnTo>
                    <a:pt x="274" y="3"/>
                  </a:lnTo>
                  <a:lnTo>
                    <a:pt x="275" y="3"/>
                  </a:lnTo>
                  <a:lnTo>
                    <a:pt x="276" y="3"/>
                  </a:lnTo>
                  <a:lnTo>
                    <a:pt x="277" y="3"/>
                  </a:lnTo>
                  <a:lnTo>
                    <a:pt x="278" y="3"/>
                  </a:lnTo>
                  <a:lnTo>
                    <a:pt x="279" y="3"/>
                  </a:lnTo>
                  <a:lnTo>
                    <a:pt x="280" y="4"/>
                  </a:lnTo>
                  <a:lnTo>
                    <a:pt x="281" y="4"/>
                  </a:lnTo>
                  <a:lnTo>
                    <a:pt x="282" y="4"/>
                  </a:lnTo>
                  <a:lnTo>
                    <a:pt x="283" y="4"/>
                  </a:lnTo>
                  <a:lnTo>
                    <a:pt x="284" y="4"/>
                  </a:lnTo>
                  <a:lnTo>
                    <a:pt x="285" y="4"/>
                  </a:lnTo>
                  <a:lnTo>
                    <a:pt x="286" y="4"/>
                  </a:lnTo>
                  <a:lnTo>
                    <a:pt x="287" y="4"/>
                  </a:lnTo>
                  <a:lnTo>
                    <a:pt x="288" y="4"/>
                  </a:lnTo>
                  <a:lnTo>
                    <a:pt x="289" y="4"/>
                  </a:lnTo>
                  <a:lnTo>
                    <a:pt x="290" y="4"/>
                  </a:lnTo>
                  <a:lnTo>
                    <a:pt x="291" y="4"/>
                  </a:lnTo>
                  <a:lnTo>
                    <a:pt x="292" y="4"/>
                  </a:lnTo>
                  <a:lnTo>
                    <a:pt x="294" y="4"/>
                  </a:lnTo>
                  <a:lnTo>
                    <a:pt x="295" y="4"/>
                  </a:lnTo>
                  <a:lnTo>
                    <a:pt x="297" y="4"/>
                  </a:lnTo>
                  <a:lnTo>
                    <a:pt x="297" y="3"/>
                  </a:lnTo>
                  <a:lnTo>
                    <a:pt x="299" y="3"/>
                  </a:lnTo>
                  <a:lnTo>
                    <a:pt x="300" y="3"/>
                  </a:lnTo>
                  <a:lnTo>
                    <a:pt x="302" y="3"/>
                  </a:lnTo>
                  <a:lnTo>
                    <a:pt x="303" y="3"/>
                  </a:lnTo>
                  <a:lnTo>
                    <a:pt x="304" y="3"/>
                  </a:lnTo>
                  <a:lnTo>
                    <a:pt x="305" y="3"/>
                  </a:lnTo>
                  <a:lnTo>
                    <a:pt x="306" y="3"/>
                  </a:lnTo>
                  <a:lnTo>
                    <a:pt x="307" y="3"/>
                  </a:lnTo>
                  <a:lnTo>
                    <a:pt x="308" y="3"/>
                  </a:lnTo>
                  <a:lnTo>
                    <a:pt x="309" y="3"/>
                  </a:lnTo>
                  <a:lnTo>
                    <a:pt x="310" y="3"/>
                  </a:lnTo>
                  <a:lnTo>
                    <a:pt x="311" y="3"/>
                  </a:lnTo>
                  <a:lnTo>
                    <a:pt x="312" y="3"/>
                  </a:lnTo>
                  <a:lnTo>
                    <a:pt x="313" y="3"/>
                  </a:lnTo>
                  <a:lnTo>
                    <a:pt x="314" y="3"/>
                  </a:lnTo>
                  <a:lnTo>
                    <a:pt x="315" y="3"/>
                  </a:lnTo>
                  <a:lnTo>
                    <a:pt x="316" y="3"/>
                  </a:lnTo>
                  <a:lnTo>
                    <a:pt x="317" y="3"/>
                  </a:lnTo>
                  <a:lnTo>
                    <a:pt x="318" y="3"/>
                  </a:lnTo>
                  <a:lnTo>
                    <a:pt x="319" y="3"/>
                  </a:lnTo>
                  <a:lnTo>
                    <a:pt x="320" y="3"/>
                  </a:lnTo>
                  <a:lnTo>
                    <a:pt x="322" y="3"/>
                  </a:lnTo>
                  <a:lnTo>
                    <a:pt x="323" y="3"/>
                  </a:lnTo>
                  <a:lnTo>
                    <a:pt x="325" y="3"/>
                  </a:lnTo>
                  <a:lnTo>
                    <a:pt x="326" y="3"/>
                  </a:lnTo>
                  <a:lnTo>
                    <a:pt x="328" y="3"/>
                  </a:lnTo>
                  <a:lnTo>
                    <a:pt x="328" y="4"/>
                  </a:lnTo>
                  <a:lnTo>
                    <a:pt x="329" y="4"/>
                  </a:lnTo>
                  <a:lnTo>
                    <a:pt x="330" y="4"/>
                  </a:lnTo>
                  <a:lnTo>
                    <a:pt x="331" y="4"/>
                  </a:lnTo>
                  <a:lnTo>
                    <a:pt x="332" y="4"/>
                  </a:lnTo>
                  <a:lnTo>
                    <a:pt x="333" y="4"/>
                  </a:lnTo>
                  <a:lnTo>
                    <a:pt x="334" y="4"/>
                  </a:lnTo>
                  <a:lnTo>
                    <a:pt x="335" y="3"/>
                  </a:lnTo>
                  <a:lnTo>
                    <a:pt x="336" y="3"/>
                  </a:lnTo>
                  <a:lnTo>
                    <a:pt x="337" y="3"/>
                  </a:lnTo>
                  <a:lnTo>
                    <a:pt x="338" y="3"/>
                  </a:lnTo>
                  <a:lnTo>
                    <a:pt x="339" y="3"/>
                  </a:lnTo>
                  <a:lnTo>
                    <a:pt x="340" y="3"/>
                  </a:lnTo>
                  <a:lnTo>
                    <a:pt x="341" y="3"/>
                  </a:lnTo>
                  <a:lnTo>
                    <a:pt x="342" y="3"/>
                  </a:lnTo>
                  <a:lnTo>
                    <a:pt x="343" y="3"/>
                  </a:lnTo>
                  <a:lnTo>
                    <a:pt x="344" y="3"/>
                  </a:lnTo>
                  <a:lnTo>
                    <a:pt x="345" y="4"/>
                  </a:lnTo>
                  <a:lnTo>
                    <a:pt x="346" y="4"/>
                  </a:lnTo>
                  <a:lnTo>
                    <a:pt x="348" y="4"/>
                  </a:lnTo>
                  <a:lnTo>
                    <a:pt x="350" y="4"/>
                  </a:lnTo>
                  <a:lnTo>
                    <a:pt x="351" y="4"/>
                  </a:lnTo>
                  <a:lnTo>
                    <a:pt x="351" y="3"/>
                  </a:lnTo>
                  <a:lnTo>
                    <a:pt x="353" y="3"/>
                  </a:lnTo>
                  <a:lnTo>
                    <a:pt x="354" y="3"/>
                  </a:lnTo>
                  <a:lnTo>
                    <a:pt x="356" y="3"/>
                  </a:lnTo>
                  <a:lnTo>
                    <a:pt x="357" y="3"/>
                  </a:lnTo>
                  <a:lnTo>
                    <a:pt x="358" y="3"/>
                  </a:lnTo>
                  <a:lnTo>
                    <a:pt x="359" y="4"/>
                  </a:lnTo>
                  <a:lnTo>
                    <a:pt x="360" y="4"/>
                  </a:lnTo>
                  <a:lnTo>
                    <a:pt x="361" y="4"/>
                  </a:lnTo>
                  <a:lnTo>
                    <a:pt x="362" y="4"/>
                  </a:lnTo>
                  <a:lnTo>
                    <a:pt x="363" y="4"/>
                  </a:lnTo>
                  <a:lnTo>
                    <a:pt x="364" y="4"/>
                  </a:lnTo>
                  <a:lnTo>
                    <a:pt x="365" y="4"/>
                  </a:lnTo>
                  <a:lnTo>
                    <a:pt x="366" y="4"/>
                  </a:lnTo>
                  <a:lnTo>
                    <a:pt x="367" y="4"/>
                  </a:lnTo>
                  <a:lnTo>
                    <a:pt x="368" y="4"/>
                  </a:lnTo>
                  <a:lnTo>
                    <a:pt x="369" y="4"/>
                  </a:lnTo>
                  <a:lnTo>
                    <a:pt x="370" y="4"/>
                  </a:lnTo>
                  <a:lnTo>
                    <a:pt x="371" y="4"/>
                  </a:lnTo>
                  <a:lnTo>
                    <a:pt x="372" y="4"/>
                  </a:lnTo>
                  <a:lnTo>
                    <a:pt x="373" y="4"/>
                  </a:lnTo>
                  <a:lnTo>
                    <a:pt x="374" y="4"/>
                  </a:lnTo>
                  <a:lnTo>
                    <a:pt x="376" y="4"/>
                  </a:lnTo>
                  <a:lnTo>
                    <a:pt x="377" y="4"/>
                  </a:lnTo>
                  <a:lnTo>
                    <a:pt x="379" y="4"/>
                  </a:lnTo>
                  <a:lnTo>
                    <a:pt x="380" y="4"/>
                  </a:lnTo>
                  <a:lnTo>
                    <a:pt x="381" y="5"/>
                  </a:lnTo>
                  <a:lnTo>
                    <a:pt x="382" y="5"/>
                  </a:lnTo>
                  <a:lnTo>
                    <a:pt x="384" y="5"/>
                  </a:lnTo>
                  <a:lnTo>
                    <a:pt x="385" y="5"/>
                  </a:lnTo>
                  <a:lnTo>
                    <a:pt x="386" y="5"/>
                  </a:lnTo>
                  <a:lnTo>
                    <a:pt x="387" y="5"/>
                  </a:lnTo>
                  <a:lnTo>
                    <a:pt x="388" y="6"/>
                  </a:lnTo>
                  <a:lnTo>
                    <a:pt x="389" y="6"/>
                  </a:lnTo>
                  <a:lnTo>
                    <a:pt x="390" y="6"/>
                  </a:lnTo>
                  <a:lnTo>
                    <a:pt x="391" y="7"/>
                  </a:lnTo>
                  <a:lnTo>
                    <a:pt x="392" y="7"/>
                  </a:lnTo>
                  <a:lnTo>
                    <a:pt x="393" y="7"/>
                  </a:lnTo>
                  <a:lnTo>
                    <a:pt x="394" y="7"/>
                  </a:lnTo>
                  <a:lnTo>
                    <a:pt x="395" y="7"/>
                  </a:lnTo>
                  <a:lnTo>
                    <a:pt x="396" y="7"/>
                  </a:lnTo>
                  <a:lnTo>
                    <a:pt x="397" y="7"/>
                  </a:lnTo>
                  <a:lnTo>
                    <a:pt x="397" y="8"/>
                  </a:lnTo>
                  <a:lnTo>
                    <a:pt x="399" y="8"/>
                  </a:lnTo>
                  <a:lnTo>
                    <a:pt x="400" y="8"/>
                  </a:lnTo>
                  <a:lnTo>
                    <a:pt x="401" y="8"/>
                  </a:lnTo>
                  <a:lnTo>
                    <a:pt x="402" y="8"/>
                  </a:lnTo>
                  <a:lnTo>
                    <a:pt x="404" y="8"/>
                  </a:lnTo>
                  <a:lnTo>
                    <a:pt x="405" y="8"/>
                  </a:lnTo>
                  <a:lnTo>
                    <a:pt x="407" y="8"/>
                  </a:lnTo>
                  <a:lnTo>
                    <a:pt x="408" y="8"/>
                  </a:lnTo>
                  <a:lnTo>
                    <a:pt x="410" y="8"/>
                  </a:lnTo>
                  <a:lnTo>
                    <a:pt x="411" y="8"/>
                  </a:lnTo>
                  <a:lnTo>
                    <a:pt x="412" y="8"/>
                  </a:lnTo>
                  <a:lnTo>
                    <a:pt x="413" y="8"/>
                  </a:lnTo>
                  <a:lnTo>
                    <a:pt x="414" y="8"/>
                  </a:lnTo>
                  <a:lnTo>
                    <a:pt x="415" y="8"/>
                  </a:lnTo>
                  <a:lnTo>
                    <a:pt x="416" y="8"/>
                  </a:lnTo>
                  <a:lnTo>
                    <a:pt x="417" y="8"/>
                  </a:lnTo>
                  <a:lnTo>
                    <a:pt x="418" y="8"/>
                  </a:lnTo>
                  <a:lnTo>
                    <a:pt x="419" y="8"/>
                  </a:lnTo>
                  <a:lnTo>
                    <a:pt x="420" y="8"/>
                  </a:lnTo>
                  <a:lnTo>
                    <a:pt x="421" y="8"/>
                  </a:lnTo>
                  <a:lnTo>
                    <a:pt x="422" y="8"/>
                  </a:lnTo>
                  <a:lnTo>
                    <a:pt x="423" y="8"/>
                  </a:lnTo>
                  <a:lnTo>
                    <a:pt x="424" y="8"/>
                  </a:lnTo>
                  <a:lnTo>
                    <a:pt x="425" y="8"/>
                  </a:lnTo>
                  <a:lnTo>
                    <a:pt x="426" y="8"/>
                  </a:lnTo>
                  <a:lnTo>
                    <a:pt x="427" y="8"/>
                  </a:lnTo>
                  <a:lnTo>
                    <a:pt x="428" y="8"/>
                  </a:lnTo>
                  <a:lnTo>
                    <a:pt x="430" y="8"/>
                  </a:lnTo>
                  <a:lnTo>
                    <a:pt x="431" y="8"/>
                  </a:lnTo>
                  <a:lnTo>
                    <a:pt x="433" y="8"/>
                  </a:lnTo>
                  <a:lnTo>
                    <a:pt x="434" y="7"/>
                  </a:lnTo>
                  <a:lnTo>
                    <a:pt x="435" y="7"/>
                  </a:lnTo>
                  <a:lnTo>
                    <a:pt x="436" y="7"/>
                  </a:lnTo>
                  <a:lnTo>
                    <a:pt x="438" y="7"/>
                  </a:lnTo>
                  <a:lnTo>
                    <a:pt x="439" y="7"/>
                  </a:lnTo>
                  <a:lnTo>
                    <a:pt x="440" y="7"/>
                  </a:lnTo>
                  <a:lnTo>
                    <a:pt x="441" y="7"/>
                  </a:lnTo>
                  <a:lnTo>
                    <a:pt x="442" y="7"/>
                  </a:lnTo>
                  <a:lnTo>
                    <a:pt x="443" y="7"/>
                  </a:lnTo>
                  <a:lnTo>
                    <a:pt x="444" y="7"/>
                  </a:lnTo>
                  <a:lnTo>
                    <a:pt x="445" y="7"/>
                  </a:lnTo>
                  <a:lnTo>
                    <a:pt x="446" y="7"/>
                  </a:lnTo>
                  <a:lnTo>
                    <a:pt x="447" y="7"/>
                  </a:lnTo>
                  <a:lnTo>
                    <a:pt x="448" y="7"/>
                  </a:lnTo>
                  <a:lnTo>
                    <a:pt x="449" y="7"/>
                  </a:lnTo>
                  <a:lnTo>
                    <a:pt x="450" y="7"/>
                  </a:lnTo>
                  <a:lnTo>
                    <a:pt x="451" y="7"/>
                  </a:lnTo>
                  <a:lnTo>
                    <a:pt x="453" y="7"/>
                  </a:lnTo>
                  <a:lnTo>
                    <a:pt x="454" y="7"/>
                  </a:lnTo>
                  <a:lnTo>
                    <a:pt x="455" y="7"/>
                  </a:lnTo>
                  <a:lnTo>
                    <a:pt x="456" y="7"/>
                  </a:lnTo>
                  <a:lnTo>
                    <a:pt x="458" y="7"/>
                  </a:lnTo>
                  <a:lnTo>
                    <a:pt x="459" y="7"/>
                  </a:lnTo>
                  <a:lnTo>
                    <a:pt x="461" y="7"/>
                  </a:lnTo>
                  <a:lnTo>
                    <a:pt x="462" y="7"/>
                  </a:lnTo>
                  <a:lnTo>
                    <a:pt x="463" y="7"/>
                  </a:lnTo>
                  <a:lnTo>
                    <a:pt x="464" y="7"/>
                  </a:lnTo>
                  <a:lnTo>
                    <a:pt x="465" y="7"/>
                  </a:lnTo>
                  <a:lnTo>
                    <a:pt x="466" y="7"/>
                  </a:lnTo>
                  <a:lnTo>
                    <a:pt x="467" y="7"/>
                  </a:lnTo>
                  <a:lnTo>
                    <a:pt x="468" y="7"/>
                  </a:lnTo>
                  <a:lnTo>
                    <a:pt x="469" y="7"/>
                  </a:lnTo>
                  <a:lnTo>
                    <a:pt x="470" y="7"/>
                  </a:lnTo>
                  <a:lnTo>
                    <a:pt x="471" y="7"/>
                  </a:lnTo>
                  <a:lnTo>
                    <a:pt x="472" y="7"/>
                  </a:lnTo>
                  <a:lnTo>
                    <a:pt x="473" y="7"/>
                  </a:lnTo>
                  <a:lnTo>
                    <a:pt x="474" y="7"/>
                  </a:lnTo>
                  <a:lnTo>
                    <a:pt x="475" y="6"/>
                  </a:lnTo>
                  <a:lnTo>
                    <a:pt x="476" y="6"/>
                  </a:lnTo>
                  <a:lnTo>
                    <a:pt x="477" y="6"/>
                  </a:lnTo>
                  <a:lnTo>
                    <a:pt x="478" y="6"/>
                  </a:lnTo>
                  <a:lnTo>
                    <a:pt x="479" y="6"/>
                  </a:lnTo>
                  <a:lnTo>
                    <a:pt x="481" y="6"/>
                  </a:lnTo>
                  <a:lnTo>
                    <a:pt x="482" y="6"/>
                  </a:lnTo>
                  <a:lnTo>
                    <a:pt x="484" y="6"/>
                  </a:lnTo>
                  <a:lnTo>
                    <a:pt x="485" y="6"/>
                  </a:lnTo>
                  <a:lnTo>
                    <a:pt x="487" y="6"/>
                  </a:lnTo>
                  <a:lnTo>
                    <a:pt x="489" y="6"/>
                  </a:lnTo>
                  <a:lnTo>
                    <a:pt x="489" y="7"/>
                  </a:lnTo>
                  <a:lnTo>
                    <a:pt x="490" y="7"/>
                  </a:lnTo>
                  <a:lnTo>
                    <a:pt x="492" y="7"/>
                  </a:lnTo>
                  <a:lnTo>
                    <a:pt x="493" y="7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78" name="Freeform 77"/>
            <p:cNvSpPr>
              <a:spLocks/>
            </p:cNvSpPr>
            <p:nvPr/>
          </p:nvSpPr>
          <p:spPr bwMode="auto">
            <a:xfrm>
              <a:off x="9499" y="7994"/>
              <a:ext cx="6356" cy="3994"/>
            </a:xfrm>
            <a:custGeom>
              <a:avLst/>
              <a:gdLst>
                <a:gd name="T0" fmla="*/ 10315 w 493"/>
                <a:gd name="T1" fmla="*/ 398127 h 310"/>
                <a:gd name="T2" fmla="*/ 21918 w 493"/>
                <a:gd name="T3" fmla="*/ 398127 h 310"/>
                <a:gd name="T4" fmla="*/ 32233 w 493"/>
                <a:gd name="T5" fmla="*/ 399415 h 310"/>
                <a:gd name="T6" fmla="*/ 43837 w 493"/>
                <a:gd name="T7" fmla="*/ 398127 h 310"/>
                <a:gd name="T8" fmla="*/ 55441 w 493"/>
                <a:gd name="T9" fmla="*/ 398127 h 310"/>
                <a:gd name="T10" fmla="*/ 65755 w 493"/>
                <a:gd name="T11" fmla="*/ 399415 h 310"/>
                <a:gd name="T12" fmla="*/ 77359 w 493"/>
                <a:gd name="T13" fmla="*/ 399415 h 310"/>
                <a:gd name="T14" fmla="*/ 87674 w 493"/>
                <a:gd name="T15" fmla="*/ 399415 h 310"/>
                <a:gd name="T16" fmla="*/ 99278 w 493"/>
                <a:gd name="T17" fmla="*/ 399415 h 310"/>
                <a:gd name="T18" fmla="*/ 110882 w 493"/>
                <a:gd name="T19" fmla="*/ 399415 h 310"/>
                <a:gd name="T20" fmla="*/ 121196 w 493"/>
                <a:gd name="T21" fmla="*/ 399415 h 310"/>
                <a:gd name="T22" fmla="*/ 134089 w 493"/>
                <a:gd name="T23" fmla="*/ 399415 h 310"/>
                <a:gd name="T24" fmla="*/ 144404 w 493"/>
                <a:gd name="T25" fmla="*/ 399415 h 310"/>
                <a:gd name="T26" fmla="*/ 156008 w 493"/>
                <a:gd name="T27" fmla="*/ 399415 h 310"/>
                <a:gd name="T28" fmla="*/ 167612 w 493"/>
                <a:gd name="T29" fmla="*/ 399415 h 310"/>
                <a:gd name="T30" fmla="*/ 177926 w 493"/>
                <a:gd name="T31" fmla="*/ 399415 h 310"/>
                <a:gd name="T32" fmla="*/ 189530 w 493"/>
                <a:gd name="T33" fmla="*/ 399415 h 310"/>
                <a:gd name="T34" fmla="*/ 199845 w 493"/>
                <a:gd name="T35" fmla="*/ 399415 h 310"/>
                <a:gd name="T36" fmla="*/ 211449 w 493"/>
                <a:gd name="T37" fmla="*/ 399415 h 310"/>
                <a:gd name="T38" fmla="*/ 223052 w 493"/>
                <a:gd name="T39" fmla="*/ 399415 h 310"/>
                <a:gd name="T40" fmla="*/ 233367 w 493"/>
                <a:gd name="T41" fmla="*/ 398127 h 310"/>
                <a:gd name="T42" fmla="*/ 244971 w 493"/>
                <a:gd name="T43" fmla="*/ 398127 h 310"/>
                <a:gd name="T44" fmla="*/ 256575 w 493"/>
                <a:gd name="T45" fmla="*/ 398127 h 310"/>
                <a:gd name="T46" fmla="*/ 266889 w 493"/>
                <a:gd name="T47" fmla="*/ 398127 h 310"/>
                <a:gd name="T48" fmla="*/ 278493 w 493"/>
                <a:gd name="T49" fmla="*/ 396838 h 310"/>
                <a:gd name="T50" fmla="*/ 290097 w 493"/>
                <a:gd name="T51" fmla="*/ 396838 h 310"/>
                <a:gd name="T52" fmla="*/ 301701 w 493"/>
                <a:gd name="T53" fmla="*/ 395550 h 310"/>
                <a:gd name="T54" fmla="*/ 312016 w 493"/>
                <a:gd name="T55" fmla="*/ 392973 h 310"/>
                <a:gd name="T56" fmla="*/ 323619 w 493"/>
                <a:gd name="T57" fmla="*/ 395550 h 310"/>
                <a:gd name="T58" fmla="*/ 335223 w 493"/>
                <a:gd name="T59" fmla="*/ 395550 h 310"/>
                <a:gd name="T60" fmla="*/ 345538 w 493"/>
                <a:gd name="T61" fmla="*/ 394261 h 310"/>
                <a:gd name="T62" fmla="*/ 357142 w 493"/>
                <a:gd name="T63" fmla="*/ 389108 h 310"/>
                <a:gd name="T64" fmla="*/ 368746 w 493"/>
                <a:gd name="T65" fmla="*/ 390396 h 310"/>
                <a:gd name="T66" fmla="*/ 379060 w 493"/>
                <a:gd name="T67" fmla="*/ 391684 h 310"/>
                <a:gd name="T68" fmla="*/ 390664 w 493"/>
                <a:gd name="T69" fmla="*/ 387819 h 310"/>
                <a:gd name="T70" fmla="*/ 402268 w 493"/>
                <a:gd name="T71" fmla="*/ 387819 h 310"/>
                <a:gd name="T72" fmla="*/ 412583 w 493"/>
                <a:gd name="T73" fmla="*/ 382665 h 310"/>
                <a:gd name="T74" fmla="*/ 424186 w 493"/>
                <a:gd name="T75" fmla="*/ 380088 h 310"/>
                <a:gd name="T76" fmla="*/ 435790 w 493"/>
                <a:gd name="T77" fmla="*/ 383954 h 310"/>
                <a:gd name="T78" fmla="*/ 446105 w 493"/>
                <a:gd name="T79" fmla="*/ 387819 h 310"/>
                <a:gd name="T80" fmla="*/ 457709 w 493"/>
                <a:gd name="T81" fmla="*/ 387819 h 310"/>
                <a:gd name="T82" fmla="*/ 468023 w 493"/>
                <a:gd name="T83" fmla="*/ 314378 h 310"/>
                <a:gd name="T84" fmla="*/ 480917 w 493"/>
                <a:gd name="T85" fmla="*/ 181669 h 310"/>
                <a:gd name="T86" fmla="*/ 491231 w 493"/>
                <a:gd name="T87" fmla="*/ 306648 h 310"/>
                <a:gd name="T88" fmla="*/ 502835 w 493"/>
                <a:gd name="T89" fmla="*/ 353031 h 310"/>
                <a:gd name="T90" fmla="*/ 514439 w 493"/>
                <a:gd name="T91" fmla="*/ 72152 h 310"/>
                <a:gd name="T92" fmla="*/ 524753 w 493"/>
                <a:gd name="T93" fmla="*/ 95344 h 310"/>
                <a:gd name="T94" fmla="*/ 536357 w 493"/>
                <a:gd name="T95" fmla="*/ 302782 h 310"/>
                <a:gd name="T96" fmla="*/ 547961 w 493"/>
                <a:gd name="T97" fmla="*/ 347878 h 310"/>
                <a:gd name="T98" fmla="*/ 558276 w 493"/>
                <a:gd name="T99" fmla="*/ 362050 h 310"/>
                <a:gd name="T100" fmla="*/ 569880 w 493"/>
                <a:gd name="T101" fmla="*/ 367204 h 310"/>
                <a:gd name="T102" fmla="*/ 580194 w 493"/>
                <a:gd name="T103" fmla="*/ 345301 h 310"/>
                <a:gd name="T104" fmla="*/ 591798 w 493"/>
                <a:gd name="T105" fmla="*/ 336282 h 310"/>
                <a:gd name="T106" fmla="*/ 603402 w 493"/>
                <a:gd name="T107" fmla="*/ 354320 h 310"/>
                <a:gd name="T108" fmla="*/ 613717 w 493"/>
                <a:gd name="T109" fmla="*/ 309225 h 310"/>
                <a:gd name="T110" fmla="*/ 625320 w 493"/>
                <a:gd name="T111" fmla="*/ 200996 h 3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93"/>
                <a:gd name="T169" fmla="*/ 0 h 310"/>
                <a:gd name="T170" fmla="*/ 493 w 493"/>
                <a:gd name="T171" fmla="*/ 310 h 31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93" h="310">
                  <a:moveTo>
                    <a:pt x="0" y="309"/>
                  </a:moveTo>
                  <a:lnTo>
                    <a:pt x="1" y="309"/>
                  </a:lnTo>
                  <a:lnTo>
                    <a:pt x="2" y="309"/>
                  </a:lnTo>
                  <a:lnTo>
                    <a:pt x="3" y="309"/>
                  </a:lnTo>
                  <a:lnTo>
                    <a:pt x="4" y="309"/>
                  </a:lnTo>
                  <a:lnTo>
                    <a:pt x="5" y="309"/>
                  </a:lnTo>
                  <a:lnTo>
                    <a:pt x="6" y="309"/>
                  </a:lnTo>
                  <a:lnTo>
                    <a:pt x="7" y="309"/>
                  </a:lnTo>
                  <a:lnTo>
                    <a:pt x="8" y="309"/>
                  </a:lnTo>
                  <a:lnTo>
                    <a:pt x="9" y="309"/>
                  </a:lnTo>
                  <a:lnTo>
                    <a:pt x="10" y="309"/>
                  </a:lnTo>
                  <a:lnTo>
                    <a:pt x="11" y="309"/>
                  </a:lnTo>
                  <a:lnTo>
                    <a:pt x="12" y="309"/>
                  </a:lnTo>
                  <a:lnTo>
                    <a:pt x="13" y="309"/>
                  </a:lnTo>
                  <a:lnTo>
                    <a:pt x="14" y="309"/>
                  </a:lnTo>
                  <a:lnTo>
                    <a:pt x="15" y="309"/>
                  </a:lnTo>
                  <a:lnTo>
                    <a:pt x="16" y="309"/>
                  </a:lnTo>
                  <a:lnTo>
                    <a:pt x="17" y="309"/>
                  </a:lnTo>
                  <a:lnTo>
                    <a:pt x="19" y="310"/>
                  </a:lnTo>
                  <a:lnTo>
                    <a:pt x="20" y="310"/>
                  </a:lnTo>
                  <a:lnTo>
                    <a:pt x="22" y="310"/>
                  </a:lnTo>
                  <a:lnTo>
                    <a:pt x="23" y="310"/>
                  </a:lnTo>
                  <a:lnTo>
                    <a:pt x="24" y="310"/>
                  </a:lnTo>
                  <a:lnTo>
                    <a:pt x="25" y="310"/>
                  </a:lnTo>
                  <a:lnTo>
                    <a:pt x="26" y="310"/>
                  </a:lnTo>
                  <a:lnTo>
                    <a:pt x="27" y="310"/>
                  </a:lnTo>
                  <a:lnTo>
                    <a:pt x="28" y="309"/>
                  </a:lnTo>
                  <a:lnTo>
                    <a:pt x="29" y="309"/>
                  </a:lnTo>
                  <a:lnTo>
                    <a:pt x="30" y="309"/>
                  </a:lnTo>
                  <a:lnTo>
                    <a:pt x="31" y="309"/>
                  </a:lnTo>
                  <a:lnTo>
                    <a:pt x="32" y="309"/>
                  </a:lnTo>
                  <a:lnTo>
                    <a:pt x="33" y="309"/>
                  </a:lnTo>
                  <a:lnTo>
                    <a:pt x="34" y="309"/>
                  </a:lnTo>
                  <a:lnTo>
                    <a:pt x="35" y="309"/>
                  </a:lnTo>
                  <a:lnTo>
                    <a:pt x="36" y="309"/>
                  </a:lnTo>
                  <a:lnTo>
                    <a:pt x="37" y="309"/>
                  </a:lnTo>
                  <a:lnTo>
                    <a:pt x="38" y="309"/>
                  </a:lnTo>
                  <a:lnTo>
                    <a:pt x="39" y="309"/>
                  </a:lnTo>
                  <a:lnTo>
                    <a:pt x="40" y="309"/>
                  </a:lnTo>
                  <a:lnTo>
                    <a:pt x="42" y="309"/>
                  </a:lnTo>
                  <a:lnTo>
                    <a:pt x="43" y="309"/>
                  </a:lnTo>
                  <a:lnTo>
                    <a:pt x="45" y="309"/>
                  </a:lnTo>
                  <a:lnTo>
                    <a:pt x="47" y="309"/>
                  </a:lnTo>
                  <a:lnTo>
                    <a:pt x="48" y="309"/>
                  </a:lnTo>
                  <a:lnTo>
                    <a:pt x="50" y="310"/>
                  </a:lnTo>
                  <a:lnTo>
                    <a:pt x="51" y="310"/>
                  </a:lnTo>
                  <a:lnTo>
                    <a:pt x="52" y="310"/>
                  </a:lnTo>
                  <a:lnTo>
                    <a:pt x="53" y="310"/>
                  </a:lnTo>
                  <a:lnTo>
                    <a:pt x="54" y="310"/>
                  </a:lnTo>
                  <a:lnTo>
                    <a:pt x="55" y="310"/>
                  </a:lnTo>
                  <a:lnTo>
                    <a:pt x="56" y="310"/>
                  </a:lnTo>
                  <a:lnTo>
                    <a:pt x="57" y="310"/>
                  </a:lnTo>
                  <a:lnTo>
                    <a:pt x="58" y="310"/>
                  </a:lnTo>
                  <a:lnTo>
                    <a:pt x="59" y="310"/>
                  </a:lnTo>
                  <a:lnTo>
                    <a:pt x="60" y="310"/>
                  </a:lnTo>
                  <a:lnTo>
                    <a:pt x="61" y="310"/>
                  </a:lnTo>
                  <a:lnTo>
                    <a:pt x="62" y="310"/>
                  </a:lnTo>
                  <a:lnTo>
                    <a:pt x="63" y="310"/>
                  </a:lnTo>
                  <a:lnTo>
                    <a:pt x="64" y="310"/>
                  </a:lnTo>
                  <a:lnTo>
                    <a:pt x="65" y="310"/>
                  </a:lnTo>
                  <a:lnTo>
                    <a:pt x="66" y="310"/>
                  </a:lnTo>
                  <a:lnTo>
                    <a:pt x="67" y="310"/>
                  </a:lnTo>
                  <a:lnTo>
                    <a:pt x="68" y="310"/>
                  </a:lnTo>
                  <a:lnTo>
                    <a:pt x="70" y="310"/>
                  </a:lnTo>
                  <a:lnTo>
                    <a:pt x="71" y="310"/>
                  </a:lnTo>
                  <a:lnTo>
                    <a:pt x="73" y="310"/>
                  </a:lnTo>
                  <a:lnTo>
                    <a:pt x="74" y="310"/>
                  </a:lnTo>
                  <a:lnTo>
                    <a:pt x="76" y="310"/>
                  </a:lnTo>
                  <a:lnTo>
                    <a:pt x="77" y="310"/>
                  </a:lnTo>
                  <a:lnTo>
                    <a:pt x="78" y="310"/>
                  </a:lnTo>
                  <a:lnTo>
                    <a:pt x="79" y="310"/>
                  </a:lnTo>
                  <a:lnTo>
                    <a:pt x="81" y="310"/>
                  </a:lnTo>
                  <a:lnTo>
                    <a:pt x="82" y="310"/>
                  </a:lnTo>
                  <a:lnTo>
                    <a:pt x="83" y="310"/>
                  </a:lnTo>
                  <a:lnTo>
                    <a:pt x="84" y="310"/>
                  </a:lnTo>
                  <a:lnTo>
                    <a:pt x="85" y="310"/>
                  </a:lnTo>
                  <a:lnTo>
                    <a:pt x="86" y="310"/>
                  </a:lnTo>
                  <a:lnTo>
                    <a:pt x="87" y="310"/>
                  </a:lnTo>
                  <a:lnTo>
                    <a:pt x="88" y="310"/>
                  </a:lnTo>
                  <a:lnTo>
                    <a:pt x="89" y="310"/>
                  </a:lnTo>
                  <a:lnTo>
                    <a:pt x="90" y="310"/>
                  </a:lnTo>
                  <a:lnTo>
                    <a:pt x="91" y="310"/>
                  </a:lnTo>
                  <a:lnTo>
                    <a:pt x="92" y="310"/>
                  </a:lnTo>
                  <a:lnTo>
                    <a:pt x="93" y="310"/>
                  </a:lnTo>
                  <a:lnTo>
                    <a:pt x="94" y="310"/>
                  </a:lnTo>
                  <a:lnTo>
                    <a:pt x="96" y="310"/>
                  </a:lnTo>
                  <a:lnTo>
                    <a:pt x="97" y="310"/>
                  </a:lnTo>
                  <a:lnTo>
                    <a:pt x="98" y="310"/>
                  </a:lnTo>
                  <a:lnTo>
                    <a:pt x="99" y="310"/>
                  </a:lnTo>
                  <a:lnTo>
                    <a:pt x="101" y="310"/>
                  </a:lnTo>
                  <a:lnTo>
                    <a:pt x="102" y="310"/>
                  </a:lnTo>
                  <a:lnTo>
                    <a:pt x="104" y="310"/>
                  </a:lnTo>
                  <a:lnTo>
                    <a:pt x="105" y="310"/>
                  </a:lnTo>
                  <a:lnTo>
                    <a:pt x="106" y="310"/>
                  </a:lnTo>
                  <a:lnTo>
                    <a:pt x="107" y="310"/>
                  </a:lnTo>
                  <a:lnTo>
                    <a:pt x="108" y="310"/>
                  </a:lnTo>
                  <a:lnTo>
                    <a:pt x="109" y="310"/>
                  </a:lnTo>
                  <a:lnTo>
                    <a:pt x="110" y="310"/>
                  </a:lnTo>
                  <a:lnTo>
                    <a:pt x="111" y="310"/>
                  </a:lnTo>
                  <a:lnTo>
                    <a:pt x="112" y="310"/>
                  </a:lnTo>
                  <a:lnTo>
                    <a:pt x="113" y="310"/>
                  </a:lnTo>
                  <a:lnTo>
                    <a:pt x="114" y="310"/>
                  </a:lnTo>
                  <a:lnTo>
                    <a:pt x="115" y="310"/>
                  </a:lnTo>
                  <a:lnTo>
                    <a:pt x="116" y="310"/>
                  </a:lnTo>
                  <a:lnTo>
                    <a:pt x="117" y="310"/>
                  </a:lnTo>
                  <a:lnTo>
                    <a:pt x="118" y="310"/>
                  </a:lnTo>
                  <a:lnTo>
                    <a:pt x="119" y="310"/>
                  </a:lnTo>
                  <a:lnTo>
                    <a:pt x="120" y="310"/>
                  </a:lnTo>
                  <a:lnTo>
                    <a:pt x="121" y="310"/>
                  </a:lnTo>
                  <a:lnTo>
                    <a:pt x="122" y="310"/>
                  </a:lnTo>
                  <a:lnTo>
                    <a:pt x="124" y="310"/>
                  </a:lnTo>
                  <a:lnTo>
                    <a:pt x="125" y="310"/>
                  </a:lnTo>
                  <a:lnTo>
                    <a:pt x="127" y="310"/>
                  </a:lnTo>
                  <a:lnTo>
                    <a:pt x="128" y="310"/>
                  </a:lnTo>
                  <a:lnTo>
                    <a:pt x="130" y="310"/>
                  </a:lnTo>
                  <a:lnTo>
                    <a:pt x="132" y="310"/>
                  </a:lnTo>
                  <a:lnTo>
                    <a:pt x="133" y="310"/>
                  </a:lnTo>
                  <a:lnTo>
                    <a:pt x="134" y="310"/>
                  </a:lnTo>
                  <a:lnTo>
                    <a:pt x="135" y="310"/>
                  </a:lnTo>
                  <a:lnTo>
                    <a:pt x="136" y="310"/>
                  </a:lnTo>
                  <a:lnTo>
                    <a:pt x="137" y="310"/>
                  </a:lnTo>
                  <a:lnTo>
                    <a:pt x="138" y="310"/>
                  </a:lnTo>
                  <a:lnTo>
                    <a:pt x="139" y="310"/>
                  </a:lnTo>
                  <a:lnTo>
                    <a:pt x="140" y="310"/>
                  </a:lnTo>
                  <a:lnTo>
                    <a:pt x="141" y="310"/>
                  </a:lnTo>
                  <a:lnTo>
                    <a:pt x="142" y="310"/>
                  </a:lnTo>
                  <a:lnTo>
                    <a:pt x="143" y="310"/>
                  </a:lnTo>
                  <a:lnTo>
                    <a:pt x="144" y="310"/>
                  </a:lnTo>
                  <a:lnTo>
                    <a:pt x="145" y="310"/>
                  </a:lnTo>
                  <a:lnTo>
                    <a:pt x="146" y="310"/>
                  </a:lnTo>
                  <a:lnTo>
                    <a:pt x="147" y="310"/>
                  </a:lnTo>
                  <a:lnTo>
                    <a:pt x="148" y="310"/>
                  </a:lnTo>
                  <a:lnTo>
                    <a:pt x="149" y="310"/>
                  </a:lnTo>
                  <a:lnTo>
                    <a:pt x="150" y="310"/>
                  </a:lnTo>
                  <a:lnTo>
                    <a:pt x="152" y="310"/>
                  </a:lnTo>
                  <a:lnTo>
                    <a:pt x="153" y="310"/>
                  </a:lnTo>
                  <a:lnTo>
                    <a:pt x="155" y="310"/>
                  </a:lnTo>
                  <a:lnTo>
                    <a:pt x="156" y="310"/>
                  </a:lnTo>
                  <a:lnTo>
                    <a:pt x="158" y="310"/>
                  </a:lnTo>
                  <a:lnTo>
                    <a:pt x="159" y="310"/>
                  </a:lnTo>
                  <a:lnTo>
                    <a:pt x="160" y="310"/>
                  </a:lnTo>
                  <a:lnTo>
                    <a:pt x="161" y="310"/>
                  </a:lnTo>
                  <a:lnTo>
                    <a:pt x="162" y="310"/>
                  </a:lnTo>
                  <a:lnTo>
                    <a:pt x="163" y="310"/>
                  </a:lnTo>
                  <a:lnTo>
                    <a:pt x="164" y="310"/>
                  </a:lnTo>
                  <a:lnTo>
                    <a:pt x="165" y="310"/>
                  </a:lnTo>
                  <a:lnTo>
                    <a:pt x="166" y="310"/>
                  </a:lnTo>
                  <a:lnTo>
                    <a:pt x="167" y="310"/>
                  </a:lnTo>
                  <a:lnTo>
                    <a:pt x="168" y="310"/>
                  </a:lnTo>
                  <a:lnTo>
                    <a:pt x="169" y="310"/>
                  </a:lnTo>
                  <a:lnTo>
                    <a:pt x="170" y="310"/>
                  </a:lnTo>
                  <a:lnTo>
                    <a:pt x="171" y="310"/>
                  </a:lnTo>
                  <a:lnTo>
                    <a:pt x="172" y="310"/>
                  </a:lnTo>
                  <a:lnTo>
                    <a:pt x="173" y="310"/>
                  </a:lnTo>
                  <a:lnTo>
                    <a:pt x="174" y="310"/>
                  </a:lnTo>
                  <a:lnTo>
                    <a:pt x="175" y="310"/>
                  </a:lnTo>
                  <a:lnTo>
                    <a:pt x="176" y="309"/>
                  </a:lnTo>
                  <a:lnTo>
                    <a:pt x="178" y="309"/>
                  </a:lnTo>
                  <a:lnTo>
                    <a:pt x="179" y="309"/>
                  </a:lnTo>
                  <a:lnTo>
                    <a:pt x="181" y="309"/>
                  </a:lnTo>
                  <a:lnTo>
                    <a:pt x="183" y="309"/>
                  </a:lnTo>
                  <a:lnTo>
                    <a:pt x="184" y="309"/>
                  </a:lnTo>
                  <a:lnTo>
                    <a:pt x="186" y="309"/>
                  </a:lnTo>
                  <a:lnTo>
                    <a:pt x="187" y="309"/>
                  </a:lnTo>
                  <a:lnTo>
                    <a:pt x="188" y="309"/>
                  </a:lnTo>
                  <a:lnTo>
                    <a:pt x="189" y="309"/>
                  </a:lnTo>
                  <a:lnTo>
                    <a:pt x="190" y="309"/>
                  </a:lnTo>
                  <a:lnTo>
                    <a:pt x="191" y="309"/>
                  </a:lnTo>
                  <a:lnTo>
                    <a:pt x="192" y="309"/>
                  </a:lnTo>
                  <a:lnTo>
                    <a:pt x="193" y="309"/>
                  </a:lnTo>
                  <a:lnTo>
                    <a:pt x="194" y="309"/>
                  </a:lnTo>
                  <a:lnTo>
                    <a:pt x="195" y="309"/>
                  </a:lnTo>
                  <a:lnTo>
                    <a:pt x="196" y="309"/>
                  </a:lnTo>
                  <a:lnTo>
                    <a:pt x="197" y="309"/>
                  </a:lnTo>
                  <a:lnTo>
                    <a:pt x="198" y="309"/>
                  </a:lnTo>
                  <a:lnTo>
                    <a:pt x="199" y="309"/>
                  </a:lnTo>
                  <a:lnTo>
                    <a:pt x="200" y="309"/>
                  </a:lnTo>
                  <a:lnTo>
                    <a:pt x="201" y="309"/>
                  </a:lnTo>
                  <a:lnTo>
                    <a:pt x="202" y="309"/>
                  </a:lnTo>
                  <a:lnTo>
                    <a:pt x="203" y="309"/>
                  </a:lnTo>
                  <a:lnTo>
                    <a:pt x="204" y="309"/>
                  </a:lnTo>
                  <a:lnTo>
                    <a:pt x="206" y="309"/>
                  </a:lnTo>
                  <a:lnTo>
                    <a:pt x="207" y="309"/>
                  </a:lnTo>
                  <a:lnTo>
                    <a:pt x="209" y="308"/>
                  </a:lnTo>
                  <a:lnTo>
                    <a:pt x="210" y="308"/>
                  </a:lnTo>
                  <a:lnTo>
                    <a:pt x="212" y="308"/>
                  </a:lnTo>
                  <a:lnTo>
                    <a:pt x="213" y="308"/>
                  </a:lnTo>
                  <a:lnTo>
                    <a:pt x="214" y="308"/>
                  </a:lnTo>
                  <a:lnTo>
                    <a:pt x="215" y="308"/>
                  </a:lnTo>
                  <a:lnTo>
                    <a:pt x="216" y="308"/>
                  </a:lnTo>
                  <a:lnTo>
                    <a:pt x="217" y="308"/>
                  </a:lnTo>
                  <a:lnTo>
                    <a:pt x="218" y="308"/>
                  </a:lnTo>
                  <a:lnTo>
                    <a:pt x="219" y="308"/>
                  </a:lnTo>
                  <a:lnTo>
                    <a:pt x="220" y="308"/>
                  </a:lnTo>
                  <a:lnTo>
                    <a:pt x="221" y="308"/>
                  </a:lnTo>
                  <a:lnTo>
                    <a:pt x="222" y="308"/>
                  </a:lnTo>
                  <a:lnTo>
                    <a:pt x="223" y="308"/>
                  </a:lnTo>
                  <a:lnTo>
                    <a:pt x="224" y="308"/>
                  </a:lnTo>
                  <a:lnTo>
                    <a:pt x="225" y="308"/>
                  </a:lnTo>
                  <a:lnTo>
                    <a:pt x="226" y="308"/>
                  </a:lnTo>
                  <a:lnTo>
                    <a:pt x="227" y="308"/>
                  </a:lnTo>
                  <a:lnTo>
                    <a:pt x="228" y="308"/>
                  </a:lnTo>
                  <a:lnTo>
                    <a:pt x="229" y="308"/>
                  </a:lnTo>
                  <a:lnTo>
                    <a:pt x="230" y="308"/>
                  </a:lnTo>
                  <a:lnTo>
                    <a:pt x="232" y="308"/>
                  </a:lnTo>
                  <a:lnTo>
                    <a:pt x="234" y="307"/>
                  </a:lnTo>
                  <a:lnTo>
                    <a:pt x="235" y="307"/>
                  </a:lnTo>
                  <a:lnTo>
                    <a:pt x="237" y="306"/>
                  </a:lnTo>
                  <a:lnTo>
                    <a:pt x="238" y="306"/>
                  </a:lnTo>
                  <a:lnTo>
                    <a:pt x="240" y="305"/>
                  </a:lnTo>
                  <a:lnTo>
                    <a:pt x="241" y="305"/>
                  </a:lnTo>
                  <a:lnTo>
                    <a:pt x="242" y="305"/>
                  </a:lnTo>
                  <a:lnTo>
                    <a:pt x="243" y="305"/>
                  </a:lnTo>
                  <a:lnTo>
                    <a:pt x="244" y="305"/>
                  </a:lnTo>
                  <a:lnTo>
                    <a:pt x="245" y="305"/>
                  </a:lnTo>
                  <a:lnTo>
                    <a:pt x="246" y="306"/>
                  </a:lnTo>
                  <a:lnTo>
                    <a:pt x="247" y="306"/>
                  </a:lnTo>
                  <a:lnTo>
                    <a:pt x="248" y="306"/>
                  </a:lnTo>
                  <a:lnTo>
                    <a:pt x="249" y="306"/>
                  </a:lnTo>
                  <a:lnTo>
                    <a:pt x="250" y="306"/>
                  </a:lnTo>
                  <a:lnTo>
                    <a:pt x="251" y="307"/>
                  </a:lnTo>
                  <a:lnTo>
                    <a:pt x="252" y="307"/>
                  </a:lnTo>
                  <a:lnTo>
                    <a:pt x="253" y="307"/>
                  </a:lnTo>
                  <a:lnTo>
                    <a:pt x="254" y="307"/>
                  </a:lnTo>
                  <a:lnTo>
                    <a:pt x="255" y="307"/>
                  </a:lnTo>
                  <a:lnTo>
                    <a:pt x="256" y="307"/>
                  </a:lnTo>
                  <a:lnTo>
                    <a:pt x="257" y="307"/>
                  </a:lnTo>
                  <a:lnTo>
                    <a:pt x="258" y="307"/>
                  </a:lnTo>
                  <a:lnTo>
                    <a:pt x="260" y="307"/>
                  </a:lnTo>
                  <a:lnTo>
                    <a:pt x="261" y="307"/>
                  </a:lnTo>
                  <a:lnTo>
                    <a:pt x="263" y="307"/>
                  </a:lnTo>
                  <a:lnTo>
                    <a:pt x="264" y="307"/>
                  </a:lnTo>
                  <a:lnTo>
                    <a:pt x="265" y="307"/>
                  </a:lnTo>
                  <a:lnTo>
                    <a:pt x="266" y="306"/>
                  </a:lnTo>
                  <a:lnTo>
                    <a:pt x="268" y="306"/>
                  </a:lnTo>
                  <a:lnTo>
                    <a:pt x="269" y="306"/>
                  </a:lnTo>
                  <a:lnTo>
                    <a:pt x="270" y="306"/>
                  </a:lnTo>
                  <a:lnTo>
                    <a:pt x="271" y="305"/>
                  </a:lnTo>
                  <a:lnTo>
                    <a:pt x="272" y="304"/>
                  </a:lnTo>
                  <a:lnTo>
                    <a:pt x="273" y="304"/>
                  </a:lnTo>
                  <a:lnTo>
                    <a:pt x="274" y="303"/>
                  </a:lnTo>
                  <a:lnTo>
                    <a:pt x="275" y="302"/>
                  </a:lnTo>
                  <a:lnTo>
                    <a:pt x="276" y="302"/>
                  </a:lnTo>
                  <a:lnTo>
                    <a:pt x="277" y="302"/>
                  </a:lnTo>
                  <a:lnTo>
                    <a:pt x="278" y="301"/>
                  </a:lnTo>
                  <a:lnTo>
                    <a:pt x="279" y="301"/>
                  </a:lnTo>
                  <a:lnTo>
                    <a:pt x="280" y="301"/>
                  </a:lnTo>
                  <a:lnTo>
                    <a:pt x="281" y="302"/>
                  </a:lnTo>
                  <a:lnTo>
                    <a:pt x="283" y="302"/>
                  </a:lnTo>
                  <a:lnTo>
                    <a:pt x="284" y="302"/>
                  </a:lnTo>
                  <a:lnTo>
                    <a:pt x="285" y="303"/>
                  </a:lnTo>
                  <a:lnTo>
                    <a:pt x="286" y="303"/>
                  </a:lnTo>
                  <a:lnTo>
                    <a:pt x="286" y="304"/>
                  </a:lnTo>
                  <a:lnTo>
                    <a:pt x="288" y="304"/>
                  </a:lnTo>
                  <a:lnTo>
                    <a:pt x="289" y="304"/>
                  </a:lnTo>
                  <a:lnTo>
                    <a:pt x="291" y="304"/>
                  </a:lnTo>
                  <a:lnTo>
                    <a:pt x="292" y="304"/>
                  </a:lnTo>
                  <a:lnTo>
                    <a:pt x="294" y="304"/>
                  </a:lnTo>
                  <a:lnTo>
                    <a:pt x="295" y="303"/>
                  </a:lnTo>
                  <a:lnTo>
                    <a:pt x="296" y="303"/>
                  </a:lnTo>
                  <a:lnTo>
                    <a:pt x="297" y="302"/>
                  </a:lnTo>
                  <a:lnTo>
                    <a:pt x="298" y="302"/>
                  </a:lnTo>
                  <a:lnTo>
                    <a:pt x="299" y="302"/>
                  </a:lnTo>
                  <a:lnTo>
                    <a:pt x="300" y="302"/>
                  </a:lnTo>
                  <a:lnTo>
                    <a:pt x="301" y="301"/>
                  </a:lnTo>
                  <a:lnTo>
                    <a:pt x="302" y="301"/>
                  </a:lnTo>
                  <a:lnTo>
                    <a:pt x="303" y="301"/>
                  </a:lnTo>
                  <a:lnTo>
                    <a:pt x="304" y="301"/>
                  </a:lnTo>
                  <a:lnTo>
                    <a:pt x="305" y="301"/>
                  </a:lnTo>
                  <a:lnTo>
                    <a:pt x="306" y="301"/>
                  </a:lnTo>
                  <a:lnTo>
                    <a:pt x="307" y="301"/>
                  </a:lnTo>
                  <a:lnTo>
                    <a:pt x="308" y="301"/>
                  </a:lnTo>
                  <a:lnTo>
                    <a:pt x="309" y="301"/>
                  </a:lnTo>
                  <a:lnTo>
                    <a:pt x="310" y="301"/>
                  </a:lnTo>
                  <a:lnTo>
                    <a:pt x="311" y="301"/>
                  </a:lnTo>
                  <a:lnTo>
                    <a:pt x="312" y="301"/>
                  </a:lnTo>
                  <a:lnTo>
                    <a:pt x="312" y="300"/>
                  </a:lnTo>
                  <a:lnTo>
                    <a:pt x="314" y="300"/>
                  </a:lnTo>
                  <a:lnTo>
                    <a:pt x="314" y="299"/>
                  </a:lnTo>
                  <a:lnTo>
                    <a:pt x="315" y="299"/>
                  </a:lnTo>
                  <a:lnTo>
                    <a:pt x="317" y="298"/>
                  </a:lnTo>
                  <a:lnTo>
                    <a:pt x="319" y="298"/>
                  </a:lnTo>
                  <a:lnTo>
                    <a:pt x="319" y="297"/>
                  </a:lnTo>
                  <a:lnTo>
                    <a:pt x="320" y="297"/>
                  </a:lnTo>
                  <a:lnTo>
                    <a:pt x="322" y="296"/>
                  </a:lnTo>
                  <a:lnTo>
                    <a:pt x="323" y="296"/>
                  </a:lnTo>
                  <a:lnTo>
                    <a:pt x="324" y="296"/>
                  </a:lnTo>
                  <a:lnTo>
                    <a:pt x="325" y="296"/>
                  </a:lnTo>
                  <a:lnTo>
                    <a:pt x="326" y="296"/>
                  </a:lnTo>
                  <a:lnTo>
                    <a:pt x="327" y="296"/>
                  </a:lnTo>
                  <a:lnTo>
                    <a:pt x="328" y="295"/>
                  </a:lnTo>
                  <a:lnTo>
                    <a:pt x="329" y="295"/>
                  </a:lnTo>
                  <a:lnTo>
                    <a:pt x="330" y="295"/>
                  </a:lnTo>
                  <a:lnTo>
                    <a:pt x="331" y="295"/>
                  </a:lnTo>
                  <a:lnTo>
                    <a:pt x="332" y="296"/>
                  </a:lnTo>
                  <a:lnTo>
                    <a:pt x="333" y="296"/>
                  </a:lnTo>
                  <a:lnTo>
                    <a:pt x="334" y="296"/>
                  </a:lnTo>
                  <a:lnTo>
                    <a:pt x="335" y="296"/>
                  </a:lnTo>
                  <a:lnTo>
                    <a:pt x="336" y="297"/>
                  </a:lnTo>
                  <a:lnTo>
                    <a:pt x="337" y="298"/>
                  </a:lnTo>
                  <a:lnTo>
                    <a:pt x="338" y="298"/>
                  </a:lnTo>
                  <a:lnTo>
                    <a:pt x="339" y="298"/>
                  </a:lnTo>
                  <a:lnTo>
                    <a:pt x="340" y="299"/>
                  </a:lnTo>
                  <a:lnTo>
                    <a:pt x="342" y="299"/>
                  </a:lnTo>
                  <a:lnTo>
                    <a:pt x="343" y="299"/>
                  </a:lnTo>
                  <a:lnTo>
                    <a:pt x="343" y="300"/>
                  </a:lnTo>
                  <a:lnTo>
                    <a:pt x="345" y="300"/>
                  </a:lnTo>
                  <a:lnTo>
                    <a:pt x="346" y="301"/>
                  </a:lnTo>
                  <a:lnTo>
                    <a:pt x="347" y="301"/>
                  </a:lnTo>
                  <a:lnTo>
                    <a:pt x="348" y="301"/>
                  </a:lnTo>
                  <a:lnTo>
                    <a:pt x="349" y="301"/>
                  </a:lnTo>
                  <a:lnTo>
                    <a:pt x="350" y="301"/>
                  </a:lnTo>
                  <a:lnTo>
                    <a:pt x="351" y="301"/>
                  </a:lnTo>
                  <a:lnTo>
                    <a:pt x="352" y="301"/>
                  </a:lnTo>
                  <a:lnTo>
                    <a:pt x="353" y="301"/>
                  </a:lnTo>
                  <a:lnTo>
                    <a:pt x="354" y="301"/>
                  </a:lnTo>
                  <a:lnTo>
                    <a:pt x="355" y="301"/>
                  </a:lnTo>
                  <a:lnTo>
                    <a:pt x="356" y="300"/>
                  </a:lnTo>
                  <a:lnTo>
                    <a:pt x="357" y="299"/>
                  </a:lnTo>
                  <a:lnTo>
                    <a:pt x="358" y="298"/>
                  </a:lnTo>
                  <a:lnTo>
                    <a:pt x="359" y="295"/>
                  </a:lnTo>
                  <a:lnTo>
                    <a:pt x="360" y="290"/>
                  </a:lnTo>
                  <a:lnTo>
                    <a:pt x="361" y="282"/>
                  </a:lnTo>
                  <a:lnTo>
                    <a:pt x="362" y="273"/>
                  </a:lnTo>
                  <a:lnTo>
                    <a:pt x="363" y="260"/>
                  </a:lnTo>
                  <a:lnTo>
                    <a:pt x="363" y="244"/>
                  </a:lnTo>
                  <a:lnTo>
                    <a:pt x="365" y="226"/>
                  </a:lnTo>
                  <a:lnTo>
                    <a:pt x="366" y="207"/>
                  </a:lnTo>
                  <a:lnTo>
                    <a:pt x="366" y="188"/>
                  </a:lnTo>
                  <a:lnTo>
                    <a:pt x="368" y="171"/>
                  </a:lnTo>
                  <a:lnTo>
                    <a:pt x="368" y="157"/>
                  </a:lnTo>
                  <a:lnTo>
                    <a:pt x="370" y="147"/>
                  </a:lnTo>
                  <a:lnTo>
                    <a:pt x="371" y="141"/>
                  </a:lnTo>
                  <a:lnTo>
                    <a:pt x="371" y="139"/>
                  </a:lnTo>
                  <a:lnTo>
                    <a:pt x="373" y="141"/>
                  </a:lnTo>
                  <a:lnTo>
                    <a:pt x="373" y="147"/>
                  </a:lnTo>
                  <a:lnTo>
                    <a:pt x="374" y="155"/>
                  </a:lnTo>
                  <a:lnTo>
                    <a:pt x="376" y="166"/>
                  </a:lnTo>
                  <a:lnTo>
                    <a:pt x="376" y="177"/>
                  </a:lnTo>
                  <a:lnTo>
                    <a:pt x="377" y="190"/>
                  </a:lnTo>
                  <a:lnTo>
                    <a:pt x="378" y="203"/>
                  </a:lnTo>
                  <a:lnTo>
                    <a:pt x="379" y="216"/>
                  </a:lnTo>
                  <a:lnTo>
                    <a:pt x="380" y="228"/>
                  </a:lnTo>
                  <a:lnTo>
                    <a:pt x="381" y="238"/>
                  </a:lnTo>
                  <a:lnTo>
                    <a:pt x="382" y="248"/>
                  </a:lnTo>
                  <a:lnTo>
                    <a:pt x="383" y="256"/>
                  </a:lnTo>
                  <a:lnTo>
                    <a:pt x="384" y="262"/>
                  </a:lnTo>
                  <a:lnTo>
                    <a:pt x="385" y="268"/>
                  </a:lnTo>
                  <a:lnTo>
                    <a:pt x="386" y="272"/>
                  </a:lnTo>
                  <a:lnTo>
                    <a:pt x="387" y="275"/>
                  </a:lnTo>
                  <a:lnTo>
                    <a:pt x="388" y="277"/>
                  </a:lnTo>
                  <a:lnTo>
                    <a:pt x="389" y="277"/>
                  </a:lnTo>
                  <a:lnTo>
                    <a:pt x="390" y="274"/>
                  </a:lnTo>
                  <a:lnTo>
                    <a:pt x="391" y="268"/>
                  </a:lnTo>
                  <a:lnTo>
                    <a:pt x="392" y="257"/>
                  </a:lnTo>
                  <a:lnTo>
                    <a:pt x="393" y="240"/>
                  </a:lnTo>
                  <a:lnTo>
                    <a:pt x="394" y="218"/>
                  </a:lnTo>
                  <a:lnTo>
                    <a:pt x="394" y="189"/>
                  </a:lnTo>
                  <a:lnTo>
                    <a:pt x="396" y="157"/>
                  </a:lnTo>
                  <a:lnTo>
                    <a:pt x="396" y="121"/>
                  </a:lnTo>
                  <a:lnTo>
                    <a:pt x="397" y="87"/>
                  </a:lnTo>
                  <a:lnTo>
                    <a:pt x="399" y="56"/>
                  </a:lnTo>
                  <a:lnTo>
                    <a:pt x="399" y="30"/>
                  </a:lnTo>
                  <a:lnTo>
                    <a:pt x="400" y="12"/>
                  </a:lnTo>
                  <a:lnTo>
                    <a:pt x="401" y="2"/>
                  </a:lnTo>
                  <a:lnTo>
                    <a:pt x="402" y="0"/>
                  </a:lnTo>
                  <a:lnTo>
                    <a:pt x="404" y="6"/>
                  </a:lnTo>
                  <a:lnTo>
                    <a:pt x="404" y="17"/>
                  </a:lnTo>
                  <a:lnTo>
                    <a:pt x="405" y="33"/>
                  </a:lnTo>
                  <a:lnTo>
                    <a:pt x="406" y="53"/>
                  </a:lnTo>
                  <a:lnTo>
                    <a:pt x="407" y="74"/>
                  </a:lnTo>
                  <a:lnTo>
                    <a:pt x="408" y="97"/>
                  </a:lnTo>
                  <a:lnTo>
                    <a:pt x="409" y="120"/>
                  </a:lnTo>
                  <a:lnTo>
                    <a:pt x="410" y="143"/>
                  </a:lnTo>
                  <a:lnTo>
                    <a:pt x="411" y="163"/>
                  </a:lnTo>
                  <a:lnTo>
                    <a:pt x="412" y="182"/>
                  </a:lnTo>
                  <a:lnTo>
                    <a:pt x="413" y="199"/>
                  </a:lnTo>
                  <a:lnTo>
                    <a:pt x="414" y="213"/>
                  </a:lnTo>
                  <a:lnTo>
                    <a:pt x="415" y="225"/>
                  </a:lnTo>
                  <a:lnTo>
                    <a:pt x="416" y="235"/>
                  </a:lnTo>
                  <a:lnTo>
                    <a:pt x="417" y="243"/>
                  </a:lnTo>
                  <a:lnTo>
                    <a:pt x="417" y="249"/>
                  </a:lnTo>
                  <a:lnTo>
                    <a:pt x="419" y="254"/>
                  </a:lnTo>
                  <a:lnTo>
                    <a:pt x="420" y="259"/>
                  </a:lnTo>
                  <a:lnTo>
                    <a:pt x="421" y="262"/>
                  </a:lnTo>
                  <a:lnTo>
                    <a:pt x="422" y="265"/>
                  </a:lnTo>
                  <a:lnTo>
                    <a:pt x="422" y="267"/>
                  </a:lnTo>
                  <a:lnTo>
                    <a:pt x="424" y="269"/>
                  </a:lnTo>
                  <a:lnTo>
                    <a:pt x="425" y="270"/>
                  </a:lnTo>
                  <a:lnTo>
                    <a:pt x="425" y="271"/>
                  </a:lnTo>
                  <a:lnTo>
                    <a:pt x="427" y="273"/>
                  </a:lnTo>
                  <a:lnTo>
                    <a:pt x="427" y="274"/>
                  </a:lnTo>
                  <a:lnTo>
                    <a:pt x="428" y="275"/>
                  </a:lnTo>
                  <a:lnTo>
                    <a:pt x="429" y="276"/>
                  </a:lnTo>
                  <a:lnTo>
                    <a:pt x="430" y="278"/>
                  </a:lnTo>
                  <a:lnTo>
                    <a:pt x="431" y="279"/>
                  </a:lnTo>
                  <a:lnTo>
                    <a:pt x="432" y="280"/>
                  </a:lnTo>
                  <a:lnTo>
                    <a:pt x="433" y="281"/>
                  </a:lnTo>
                  <a:lnTo>
                    <a:pt x="434" y="282"/>
                  </a:lnTo>
                  <a:lnTo>
                    <a:pt x="435" y="283"/>
                  </a:lnTo>
                  <a:lnTo>
                    <a:pt x="436" y="284"/>
                  </a:lnTo>
                  <a:lnTo>
                    <a:pt x="437" y="284"/>
                  </a:lnTo>
                  <a:lnTo>
                    <a:pt x="438" y="285"/>
                  </a:lnTo>
                  <a:lnTo>
                    <a:pt x="439" y="285"/>
                  </a:lnTo>
                  <a:lnTo>
                    <a:pt x="440" y="285"/>
                  </a:lnTo>
                  <a:lnTo>
                    <a:pt x="441" y="285"/>
                  </a:lnTo>
                  <a:lnTo>
                    <a:pt x="442" y="285"/>
                  </a:lnTo>
                  <a:lnTo>
                    <a:pt x="443" y="285"/>
                  </a:lnTo>
                  <a:lnTo>
                    <a:pt x="444" y="284"/>
                  </a:lnTo>
                  <a:lnTo>
                    <a:pt x="445" y="282"/>
                  </a:lnTo>
                  <a:lnTo>
                    <a:pt x="445" y="281"/>
                  </a:lnTo>
                  <a:lnTo>
                    <a:pt x="447" y="279"/>
                  </a:lnTo>
                  <a:lnTo>
                    <a:pt x="448" y="276"/>
                  </a:lnTo>
                  <a:lnTo>
                    <a:pt x="448" y="274"/>
                  </a:lnTo>
                  <a:lnTo>
                    <a:pt x="450" y="271"/>
                  </a:lnTo>
                  <a:lnTo>
                    <a:pt x="450" y="268"/>
                  </a:lnTo>
                  <a:lnTo>
                    <a:pt x="451" y="266"/>
                  </a:lnTo>
                  <a:lnTo>
                    <a:pt x="453" y="264"/>
                  </a:lnTo>
                  <a:lnTo>
                    <a:pt x="453" y="262"/>
                  </a:lnTo>
                  <a:lnTo>
                    <a:pt x="455" y="261"/>
                  </a:lnTo>
                  <a:lnTo>
                    <a:pt x="455" y="260"/>
                  </a:lnTo>
                  <a:lnTo>
                    <a:pt x="456" y="259"/>
                  </a:lnTo>
                  <a:lnTo>
                    <a:pt x="458" y="259"/>
                  </a:lnTo>
                  <a:lnTo>
                    <a:pt x="458" y="260"/>
                  </a:lnTo>
                  <a:lnTo>
                    <a:pt x="459" y="261"/>
                  </a:lnTo>
                  <a:lnTo>
                    <a:pt x="460" y="262"/>
                  </a:lnTo>
                  <a:lnTo>
                    <a:pt x="461" y="264"/>
                  </a:lnTo>
                  <a:lnTo>
                    <a:pt x="462" y="265"/>
                  </a:lnTo>
                  <a:lnTo>
                    <a:pt x="463" y="267"/>
                  </a:lnTo>
                  <a:lnTo>
                    <a:pt x="464" y="269"/>
                  </a:lnTo>
                  <a:lnTo>
                    <a:pt x="465" y="271"/>
                  </a:lnTo>
                  <a:lnTo>
                    <a:pt x="466" y="273"/>
                  </a:lnTo>
                  <a:lnTo>
                    <a:pt x="467" y="275"/>
                  </a:lnTo>
                  <a:lnTo>
                    <a:pt x="468" y="275"/>
                  </a:lnTo>
                  <a:lnTo>
                    <a:pt x="469" y="276"/>
                  </a:lnTo>
                  <a:lnTo>
                    <a:pt x="470" y="276"/>
                  </a:lnTo>
                  <a:lnTo>
                    <a:pt x="471" y="276"/>
                  </a:lnTo>
                  <a:lnTo>
                    <a:pt x="472" y="274"/>
                  </a:lnTo>
                  <a:lnTo>
                    <a:pt x="473" y="271"/>
                  </a:lnTo>
                  <a:lnTo>
                    <a:pt x="474" y="267"/>
                  </a:lnTo>
                  <a:lnTo>
                    <a:pt x="475" y="260"/>
                  </a:lnTo>
                  <a:lnTo>
                    <a:pt x="476" y="251"/>
                  </a:lnTo>
                  <a:lnTo>
                    <a:pt x="476" y="240"/>
                  </a:lnTo>
                  <a:lnTo>
                    <a:pt x="478" y="228"/>
                  </a:lnTo>
                  <a:lnTo>
                    <a:pt x="478" y="215"/>
                  </a:lnTo>
                  <a:lnTo>
                    <a:pt x="479" y="201"/>
                  </a:lnTo>
                  <a:lnTo>
                    <a:pt x="481" y="188"/>
                  </a:lnTo>
                  <a:lnTo>
                    <a:pt x="481" y="176"/>
                  </a:lnTo>
                  <a:lnTo>
                    <a:pt x="482" y="167"/>
                  </a:lnTo>
                  <a:lnTo>
                    <a:pt x="483" y="160"/>
                  </a:lnTo>
                  <a:lnTo>
                    <a:pt x="484" y="157"/>
                  </a:lnTo>
                  <a:lnTo>
                    <a:pt x="485" y="156"/>
                  </a:lnTo>
                  <a:lnTo>
                    <a:pt x="486" y="158"/>
                  </a:lnTo>
                  <a:lnTo>
                    <a:pt x="487" y="162"/>
                  </a:lnTo>
                  <a:lnTo>
                    <a:pt x="488" y="167"/>
                  </a:lnTo>
                  <a:lnTo>
                    <a:pt x="489" y="175"/>
                  </a:lnTo>
                  <a:lnTo>
                    <a:pt x="490" y="183"/>
                  </a:lnTo>
                  <a:lnTo>
                    <a:pt x="491" y="192"/>
                  </a:lnTo>
                  <a:lnTo>
                    <a:pt x="492" y="202"/>
                  </a:lnTo>
                  <a:lnTo>
                    <a:pt x="493" y="211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79" name="Freeform 78"/>
            <p:cNvSpPr>
              <a:spLocks/>
            </p:cNvSpPr>
            <p:nvPr/>
          </p:nvSpPr>
          <p:spPr bwMode="auto">
            <a:xfrm>
              <a:off x="15855" y="1581"/>
              <a:ext cx="6350" cy="10122"/>
            </a:xfrm>
            <a:custGeom>
              <a:avLst/>
              <a:gdLst>
                <a:gd name="T0" fmla="*/ 10304 w 493"/>
                <a:gd name="T1" fmla="*/ 976132 h 786"/>
                <a:gd name="T2" fmla="*/ 20609 w 493"/>
                <a:gd name="T3" fmla="*/ 992873 h 786"/>
                <a:gd name="T4" fmla="*/ 32201 w 493"/>
                <a:gd name="T5" fmla="*/ 999312 h 786"/>
                <a:gd name="T6" fmla="*/ 43793 w 493"/>
                <a:gd name="T7" fmla="*/ 996737 h 786"/>
                <a:gd name="T8" fmla="*/ 54097 w 493"/>
                <a:gd name="T9" fmla="*/ 817736 h 786"/>
                <a:gd name="T10" fmla="*/ 65690 w 493"/>
                <a:gd name="T11" fmla="*/ 688959 h 786"/>
                <a:gd name="T12" fmla="*/ 77282 w 493"/>
                <a:gd name="T13" fmla="*/ 377318 h 786"/>
                <a:gd name="T14" fmla="*/ 87586 w 493"/>
                <a:gd name="T15" fmla="*/ 45072 h 786"/>
                <a:gd name="T16" fmla="*/ 99178 w 493"/>
                <a:gd name="T17" fmla="*/ 557606 h 786"/>
                <a:gd name="T18" fmla="*/ 110771 w 493"/>
                <a:gd name="T19" fmla="*/ 844779 h 786"/>
                <a:gd name="T20" fmla="*/ 121075 w 493"/>
                <a:gd name="T21" fmla="*/ 925909 h 786"/>
                <a:gd name="T22" fmla="*/ 132667 w 493"/>
                <a:gd name="T23" fmla="*/ 965830 h 786"/>
                <a:gd name="T24" fmla="*/ 144260 w 493"/>
                <a:gd name="T25" fmla="*/ 986435 h 786"/>
                <a:gd name="T26" fmla="*/ 155852 w 493"/>
                <a:gd name="T27" fmla="*/ 996737 h 786"/>
                <a:gd name="T28" fmla="*/ 166156 w 493"/>
                <a:gd name="T29" fmla="*/ 999312 h 786"/>
                <a:gd name="T30" fmla="*/ 177748 w 493"/>
                <a:gd name="T31" fmla="*/ 985147 h 786"/>
                <a:gd name="T32" fmla="*/ 189341 w 493"/>
                <a:gd name="T33" fmla="*/ 848643 h 786"/>
                <a:gd name="T34" fmla="*/ 199645 w 493"/>
                <a:gd name="T35" fmla="*/ 634872 h 786"/>
                <a:gd name="T36" fmla="*/ 211237 w 493"/>
                <a:gd name="T37" fmla="*/ 754635 h 786"/>
                <a:gd name="T38" fmla="*/ 222830 w 493"/>
                <a:gd name="T39" fmla="*/ 918183 h 786"/>
                <a:gd name="T40" fmla="*/ 233134 w 493"/>
                <a:gd name="T41" fmla="*/ 977420 h 786"/>
                <a:gd name="T42" fmla="*/ 244726 w 493"/>
                <a:gd name="T43" fmla="*/ 991586 h 786"/>
                <a:gd name="T44" fmla="*/ 255030 w 493"/>
                <a:gd name="T45" fmla="*/ 996737 h 786"/>
                <a:gd name="T46" fmla="*/ 266623 w 493"/>
                <a:gd name="T47" fmla="*/ 1003176 h 786"/>
                <a:gd name="T48" fmla="*/ 278215 w 493"/>
                <a:gd name="T49" fmla="*/ 1008327 h 786"/>
                <a:gd name="T50" fmla="*/ 288519 w 493"/>
                <a:gd name="T51" fmla="*/ 1007039 h 786"/>
                <a:gd name="T52" fmla="*/ 300112 w 493"/>
                <a:gd name="T53" fmla="*/ 987722 h 786"/>
                <a:gd name="T54" fmla="*/ 311704 w 493"/>
                <a:gd name="T55" fmla="*/ 970981 h 786"/>
                <a:gd name="T56" fmla="*/ 322008 w 493"/>
                <a:gd name="T57" fmla="*/ 982571 h 786"/>
                <a:gd name="T58" fmla="*/ 334888 w 493"/>
                <a:gd name="T59" fmla="*/ 996737 h 786"/>
                <a:gd name="T60" fmla="*/ 345193 w 493"/>
                <a:gd name="T61" fmla="*/ 1003176 h 786"/>
                <a:gd name="T62" fmla="*/ 356785 w 493"/>
                <a:gd name="T63" fmla="*/ 970981 h 786"/>
                <a:gd name="T64" fmla="*/ 367089 w 493"/>
                <a:gd name="T65" fmla="*/ 844779 h 786"/>
                <a:gd name="T66" fmla="*/ 378682 w 493"/>
                <a:gd name="T67" fmla="*/ 798420 h 786"/>
                <a:gd name="T68" fmla="*/ 390274 w 493"/>
                <a:gd name="T69" fmla="*/ 874398 h 786"/>
                <a:gd name="T70" fmla="*/ 400578 w 493"/>
                <a:gd name="T71" fmla="*/ 940075 h 786"/>
                <a:gd name="T72" fmla="*/ 412170 w 493"/>
                <a:gd name="T73" fmla="*/ 968406 h 786"/>
                <a:gd name="T74" fmla="*/ 423763 w 493"/>
                <a:gd name="T75" fmla="*/ 990298 h 786"/>
                <a:gd name="T76" fmla="*/ 434067 w 493"/>
                <a:gd name="T77" fmla="*/ 1003176 h 786"/>
                <a:gd name="T78" fmla="*/ 445659 w 493"/>
                <a:gd name="T79" fmla="*/ 1007039 h 786"/>
                <a:gd name="T80" fmla="*/ 457252 w 493"/>
                <a:gd name="T81" fmla="*/ 1007039 h 786"/>
                <a:gd name="T82" fmla="*/ 467556 w 493"/>
                <a:gd name="T83" fmla="*/ 1005751 h 786"/>
                <a:gd name="T84" fmla="*/ 479148 w 493"/>
                <a:gd name="T85" fmla="*/ 1005751 h 786"/>
                <a:gd name="T86" fmla="*/ 490740 w 493"/>
                <a:gd name="T87" fmla="*/ 1004463 h 786"/>
                <a:gd name="T88" fmla="*/ 502333 w 493"/>
                <a:gd name="T89" fmla="*/ 1004463 h 786"/>
                <a:gd name="T90" fmla="*/ 512637 w 493"/>
                <a:gd name="T91" fmla="*/ 1007039 h 786"/>
                <a:gd name="T92" fmla="*/ 524229 w 493"/>
                <a:gd name="T93" fmla="*/ 1003176 h 786"/>
                <a:gd name="T94" fmla="*/ 535822 w 493"/>
                <a:gd name="T95" fmla="*/ 982571 h 786"/>
                <a:gd name="T96" fmla="*/ 546126 w 493"/>
                <a:gd name="T97" fmla="*/ 968406 h 786"/>
                <a:gd name="T98" fmla="*/ 557718 w 493"/>
                <a:gd name="T99" fmla="*/ 982571 h 786"/>
                <a:gd name="T100" fmla="*/ 569310 w 493"/>
                <a:gd name="T101" fmla="*/ 998024 h 786"/>
                <a:gd name="T102" fmla="*/ 579615 w 493"/>
                <a:gd name="T103" fmla="*/ 1007039 h 786"/>
                <a:gd name="T104" fmla="*/ 591207 w 493"/>
                <a:gd name="T105" fmla="*/ 1007039 h 786"/>
                <a:gd name="T106" fmla="*/ 602799 w 493"/>
                <a:gd name="T107" fmla="*/ 996737 h 786"/>
                <a:gd name="T108" fmla="*/ 613103 w 493"/>
                <a:gd name="T109" fmla="*/ 998024 h 786"/>
                <a:gd name="T110" fmla="*/ 624696 w 493"/>
                <a:gd name="T111" fmla="*/ 1007039 h 78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93"/>
                <a:gd name="T169" fmla="*/ 0 h 786"/>
                <a:gd name="T170" fmla="*/ 493 w 493"/>
                <a:gd name="T171" fmla="*/ 786 h 78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93" h="786">
                  <a:moveTo>
                    <a:pt x="0" y="709"/>
                  </a:moveTo>
                  <a:lnTo>
                    <a:pt x="1" y="718"/>
                  </a:lnTo>
                  <a:lnTo>
                    <a:pt x="2" y="726"/>
                  </a:lnTo>
                  <a:lnTo>
                    <a:pt x="3" y="733"/>
                  </a:lnTo>
                  <a:lnTo>
                    <a:pt x="4" y="740"/>
                  </a:lnTo>
                  <a:lnTo>
                    <a:pt x="5" y="745"/>
                  </a:lnTo>
                  <a:lnTo>
                    <a:pt x="6" y="750"/>
                  </a:lnTo>
                  <a:lnTo>
                    <a:pt x="6" y="754"/>
                  </a:lnTo>
                  <a:lnTo>
                    <a:pt x="8" y="758"/>
                  </a:lnTo>
                  <a:lnTo>
                    <a:pt x="9" y="760"/>
                  </a:lnTo>
                  <a:lnTo>
                    <a:pt x="9" y="763"/>
                  </a:lnTo>
                  <a:lnTo>
                    <a:pt x="11" y="765"/>
                  </a:lnTo>
                  <a:lnTo>
                    <a:pt x="11" y="766"/>
                  </a:lnTo>
                  <a:lnTo>
                    <a:pt x="13" y="768"/>
                  </a:lnTo>
                  <a:lnTo>
                    <a:pt x="14" y="768"/>
                  </a:lnTo>
                  <a:lnTo>
                    <a:pt x="14" y="769"/>
                  </a:lnTo>
                  <a:lnTo>
                    <a:pt x="16" y="770"/>
                  </a:lnTo>
                  <a:lnTo>
                    <a:pt x="16" y="771"/>
                  </a:lnTo>
                  <a:lnTo>
                    <a:pt x="17" y="771"/>
                  </a:lnTo>
                  <a:lnTo>
                    <a:pt x="18" y="772"/>
                  </a:lnTo>
                  <a:lnTo>
                    <a:pt x="19" y="773"/>
                  </a:lnTo>
                  <a:lnTo>
                    <a:pt x="20" y="774"/>
                  </a:lnTo>
                  <a:lnTo>
                    <a:pt x="21" y="774"/>
                  </a:lnTo>
                  <a:lnTo>
                    <a:pt x="22" y="775"/>
                  </a:lnTo>
                  <a:lnTo>
                    <a:pt x="23" y="776"/>
                  </a:lnTo>
                  <a:lnTo>
                    <a:pt x="24" y="776"/>
                  </a:lnTo>
                  <a:lnTo>
                    <a:pt x="25" y="776"/>
                  </a:lnTo>
                  <a:lnTo>
                    <a:pt x="26" y="776"/>
                  </a:lnTo>
                  <a:lnTo>
                    <a:pt x="27" y="776"/>
                  </a:lnTo>
                  <a:lnTo>
                    <a:pt x="28" y="777"/>
                  </a:lnTo>
                  <a:lnTo>
                    <a:pt x="29" y="777"/>
                  </a:lnTo>
                  <a:lnTo>
                    <a:pt x="30" y="777"/>
                  </a:lnTo>
                  <a:lnTo>
                    <a:pt x="31" y="777"/>
                  </a:lnTo>
                  <a:lnTo>
                    <a:pt x="32" y="777"/>
                  </a:lnTo>
                  <a:lnTo>
                    <a:pt x="33" y="776"/>
                  </a:lnTo>
                  <a:lnTo>
                    <a:pt x="34" y="774"/>
                  </a:lnTo>
                  <a:lnTo>
                    <a:pt x="34" y="771"/>
                  </a:lnTo>
                  <a:lnTo>
                    <a:pt x="36" y="766"/>
                  </a:lnTo>
                  <a:lnTo>
                    <a:pt x="37" y="757"/>
                  </a:lnTo>
                  <a:lnTo>
                    <a:pt x="37" y="746"/>
                  </a:lnTo>
                  <a:lnTo>
                    <a:pt x="39" y="731"/>
                  </a:lnTo>
                  <a:lnTo>
                    <a:pt x="39" y="711"/>
                  </a:lnTo>
                  <a:lnTo>
                    <a:pt x="40" y="688"/>
                  </a:lnTo>
                  <a:lnTo>
                    <a:pt x="42" y="662"/>
                  </a:lnTo>
                  <a:lnTo>
                    <a:pt x="42" y="635"/>
                  </a:lnTo>
                  <a:lnTo>
                    <a:pt x="43" y="608"/>
                  </a:lnTo>
                  <a:lnTo>
                    <a:pt x="44" y="584"/>
                  </a:lnTo>
                  <a:lnTo>
                    <a:pt x="45" y="563"/>
                  </a:lnTo>
                  <a:lnTo>
                    <a:pt x="47" y="548"/>
                  </a:lnTo>
                  <a:lnTo>
                    <a:pt x="47" y="537"/>
                  </a:lnTo>
                  <a:lnTo>
                    <a:pt x="48" y="531"/>
                  </a:lnTo>
                  <a:lnTo>
                    <a:pt x="49" y="530"/>
                  </a:lnTo>
                  <a:lnTo>
                    <a:pt x="50" y="532"/>
                  </a:lnTo>
                  <a:lnTo>
                    <a:pt x="51" y="535"/>
                  </a:lnTo>
                  <a:lnTo>
                    <a:pt x="52" y="538"/>
                  </a:lnTo>
                  <a:lnTo>
                    <a:pt x="53" y="538"/>
                  </a:lnTo>
                  <a:lnTo>
                    <a:pt x="54" y="533"/>
                  </a:lnTo>
                  <a:lnTo>
                    <a:pt x="55" y="520"/>
                  </a:lnTo>
                  <a:lnTo>
                    <a:pt x="56" y="497"/>
                  </a:lnTo>
                  <a:lnTo>
                    <a:pt x="57" y="462"/>
                  </a:lnTo>
                  <a:lnTo>
                    <a:pt x="58" y="415"/>
                  </a:lnTo>
                  <a:lnTo>
                    <a:pt x="59" y="358"/>
                  </a:lnTo>
                  <a:lnTo>
                    <a:pt x="60" y="293"/>
                  </a:lnTo>
                  <a:lnTo>
                    <a:pt x="60" y="225"/>
                  </a:lnTo>
                  <a:lnTo>
                    <a:pt x="62" y="160"/>
                  </a:lnTo>
                  <a:lnTo>
                    <a:pt x="63" y="101"/>
                  </a:lnTo>
                  <a:lnTo>
                    <a:pt x="63" y="53"/>
                  </a:lnTo>
                  <a:lnTo>
                    <a:pt x="65" y="20"/>
                  </a:lnTo>
                  <a:lnTo>
                    <a:pt x="65" y="2"/>
                  </a:lnTo>
                  <a:lnTo>
                    <a:pt x="67" y="0"/>
                  </a:lnTo>
                  <a:lnTo>
                    <a:pt x="67" y="11"/>
                  </a:lnTo>
                  <a:lnTo>
                    <a:pt x="68" y="35"/>
                  </a:lnTo>
                  <a:lnTo>
                    <a:pt x="70" y="67"/>
                  </a:lnTo>
                  <a:lnTo>
                    <a:pt x="70" y="107"/>
                  </a:lnTo>
                  <a:lnTo>
                    <a:pt x="71" y="150"/>
                  </a:lnTo>
                  <a:lnTo>
                    <a:pt x="72" y="197"/>
                  </a:lnTo>
                  <a:lnTo>
                    <a:pt x="73" y="246"/>
                  </a:lnTo>
                  <a:lnTo>
                    <a:pt x="74" y="295"/>
                  </a:lnTo>
                  <a:lnTo>
                    <a:pt x="75" y="343"/>
                  </a:lnTo>
                  <a:lnTo>
                    <a:pt x="76" y="389"/>
                  </a:lnTo>
                  <a:lnTo>
                    <a:pt x="77" y="433"/>
                  </a:lnTo>
                  <a:lnTo>
                    <a:pt x="78" y="472"/>
                  </a:lnTo>
                  <a:lnTo>
                    <a:pt x="79" y="508"/>
                  </a:lnTo>
                  <a:lnTo>
                    <a:pt x="80" y="540"/>
                  </a:lnTo>
                  <a:lnTo>
                    <a:pt x="81" y="567"/>
                  </a:lnTo>
                  <a:lnTo>
                    <a:pt x="82" y="591"/>
                  </a:lnTo>
                  <a:lnTo>
                    <a:pt x="83" y="611"/>
                  </a:lnTo>
                  <a:lnTo>
                    <a:pt x="84" y="628"/>
                  </a:lnTo>
                  <a:lnTo>
                    <a:pt x="85" y="643"/>
                  </a:lnTo>
                  <a:lnTo>
                    <a:pt x="86" y="656"/>
                  </a:lnTo>
                  <a:lnTo>
                    <a:pt x="87" y="667"/>
                  </a:lnTo>
                  <a:lnTo>
                    <a:pt x="88" y="676"/>
                  </a:lnTo>
                  <a:lnTo>
                    <a:pt x="88" y="684"/>
                  </a:lnTo>
                  <a:lnTo>
                    <a:pt x="90" y="692"/>
                  </a:lnTo>
                  <a:lnTo>
                    <a:pt x="91" y="698"/>
                  </a:lnTo>
                  <a:lnTo>
                    <a:pt x="91" y="704"/>
                  </a:lnTo>
                  <a:lnTo>
                    <a:pt x="93" y="710"/>
                  </a:lnTo>
                  <a:lnTo>
                    <a:pt x="93" y="715"/>
                  </a:lnTo>
                  <a:lnTo>
                    <a:pt x="94" y="719"/>
                  </a:lnTo>
                  <a:lnTo>
                    <a:pt x="96" y="724"/>
                  </a:lnTo>
                  <a:lnTo>
                    <a:pt x="96" y="728"/>
                  </a:lnTo>
                  <a:lnTo>
                    <a:pt x="97" y="732"/>
                  </a:lnTo>
                  <a:lnTo>
                    <a:pt x="98" y="735"/>
                  </a:lnTo>
                  <a:lnTo>
                    <a:pt x="99" y="738"/>
                  </a:lnTo>
                  <a:lnTo>
                    <a:pt x="100" y="742"/>
                  </a:lnTo>
                  <a:lnTo>
                    <a:pt x="101" y="745"/>
                  </a:lnTo>
                  <a:lnTo>
                    <a:pt x="102" y="748"/>
                  </a:lnTo>
                  <a:lnTo>
                    <a:pt x="103" y="750"/>
                  </a:lnTo>
                  <a:lnTo>
                    <a:pt x="104" y="752"/>
                  </a:lnTo>
                  <a:lnTo>
                    <a:pt x="105" y="755"/>
                  </a:lnTo>
                  <a:lnTo>
                    <a:pt x="106" y="757"/>
                  </a:lnTo>
                  <a:lnTo>
                    <a:pt x="107" y="759"/>
                  </a:lnTo>
                  <a:lnTo>
                    <a:pt x="108" y="760"/>
                  </a:lnTo>
                  <a:lnTo>
                    <a:pt x="109" y="762"/>
                  </a:lnTo>
                  <a:lnTo>
                    <a:pt x="110" y="763"/>
                  </a:lnTo>
                  <a:lnTo>
                    <a:pt x="111" y="765"/>
                  </a:lnTo>
                  <a:lnTo>
                    <a:pt x="112" y="766"/>
                  </a:lnTo>
                  <a:lnTo>
                    <a:pt x="113" y="767"/>
                  </a:lnTo>
                  <a:lnTo>
                    <a:pt x="114" y="768"/>
                  </a:lnTo>
                  <a:lnTo>
                    <a:pt x="114" y="769"/>
                  </a:lnTo>
                  <a:lnTo>
                    <a:pt x="116" y="770"/>
                  </a:lnTo>
                  <a:lnTo>
                    <a:pt x="116" y="771"/>
                  </a:lnTo>
                  <a:lnTo>
                    <a:pt x="118" y="771"/>
                  </a:lnTo>
                  <a:lnTo>
                    <a:pt x="119" y="773"/>
                  </a:lnTo>
                  <a:lnTo>
                    <a:pt x="121" y="774"/>
                  </a:lnTo>
                  <a:lnTo>
                    <a:pt x="122" y="775"/>
                  </a:lnTo>
                  <a:lnTo>
                    <a:pt x="124" y="776"/>
                  </a:lnTo>
                  <a:lnTo>
                    <a:pt x="125" y="776"/>
                  </a:lnTo>
                  <a:lnTo>
                    <a:pt x="126" y="776"/>
                  </a:lnTo>
                  <a:lnTo>
                    <a:pt x="127" y="776"/>
                  </a:lnTo>
                  <a:lnTo>
                    <a:pt x="128" y="776"/>
                  </a:lnTo>
                  <a:lnTo>
                    <a:pt x="129" y="776"/>
                  </a:lnTo>
                  <a:lnTo>
                    <a:pt x="130" y="776"/>
                  </a:lnTo>
                  <a:lnTo>
                    <a:pt x="131" y="776"/>
                  </a:lnTo>
                  <a:lnTo>
                    <a:pt x="132" y="775"/>
                  </a:lnTo>
                  <a:lnTo>
                    <a:pt x="133" y="774"/>
                  </a:lnTo>
                  <a:lnTo>
                    <a:pt x="134" y="773"/>
                  </a:lnTo>
                  <a:lnTo>
                    <a:pt x="135" y="772"/>
                  </a:lnTo>
                  <a:lnTo>
                    <a:pt x="136" y="770"/>
                  </a:lnTo>
                  <a:lnTo>
                    <a:pt x="137" y="768"/>
                  </a:lnTo>
                  <a:lnTo>
                    <a:pt x="138" y="765"/>
                  </a:lnTo>
                  <a:lnTo>
                    <a:pt x="139" y="762"/>
                  </a:lnTo>
                  <a:lnTo>
                    <a:pt x="140" y="757"/>
                  </a:lnTo>
                  <a:lnTo>
                    <a:pt x="141" y="751"/>
                  </a:lnTo>
                  <a:lnTo>
                    <a:pt x="142" y="742"/>
                  </a:lnTo>
                  <a:lnTo>
                    <a:pt x="142" y="731"/>
                  </a:lnTo>
                  <a:lnTo>
                    <a:pt x="144" y="717"/>
                  </a:lnTo>
                  <a:lnTo>
                    <a:pt x="145" y="701"/>
                  </a:lnTo>
                  <a:lnTo>
                    <a:pt x="145" y="681"/>
                  </a:lnTo>
                  <a:lnTo>
                    <a:pt x="147" y="659"/>
                  </a:lnTo>
                  <a:lnTo>
                    <a:pt x="147" y="635"/>
                  </a:lnTo>
                  <a:lnTo>
                    <a:pt x="148" y="610"/>
                  </a:lnTo>
                  <a:lnTo>
                    <a:pt x="149" y="586"/>
                  </a:lnTo>
                  <a:lnTo>
                    <a:pt x="150" y="562"/>
                  </a:lnTo>
                  <a:lnTo>
                    <a:pt x="152" y="541"/>
                  </a:lnTo>
                  <a:lnTo>
                    <a:pt x="152" y="523"/>
                  </a:lnTo>
                  <a:lnTo>
                    <a:pt x="153" y="509"/>
                  </a:lnTo>
                  <a:lnTo>
                    <a:pt x="154" y="499"/>
                  </a:lnTo>
                  <a:lnTo>
                    <a:pt x="155" y="493"/>
                  </a:lnTo>
                  <a:lnTo>
                    <a:pt x="156" y="493"/>
                  </a:lnTo>
                  <a:lnTo>
                    <a:pt x="157" y="495"/>
                  </a:lnTo>
                  <a:lnTo>
                    <a:pt x="158" y="502"/>
                  </a:lnTo>
                  <a:lnTo>
                    <a:pt x="159" y="511"/>
                  </a:lnTo>
                  <a:lnTo>
                    <a:pt x="160" y="523"/>
                  </a:lnTo>
                  <a:lnTo>
                    <a:pt x="161" y="537"/>
                  </a:lnTo>
                  <a:lnTo>
                    <a:pt x="162" y="552"/>
                  </a:lnTo>
                  <a:lnTo>
                    <a:pt x="163" y="569"/>
                  </a:lnTo>
                  <a:lnTo>
                    <a:pt x="164" y="586"/>
                  </a:lnTo>
                  <a:lnTo>
                    <a:pt x="165" y="603"/>
                  </a:lnTo>
                  <a:lnTo>
                    <a:pt x="165" y="620"/>
                  </a:lnTo>
                  <a:lnTo>
                    <a:pt x="167" y="636"/>
                  </a:lnTo>
                  <a:lnTo>
                    <a:pt x="168" y="651"/>
                  </a:lnTo>
                  <a:lnTo>
                    <a:pt x="169" y="666"/>
                  </a:lnTo>
                  <a:lnTo>
                    <a:pt x="170" y="680"/>
                  </a:lnTo>
                  <a:lnTo>
                    <a:pt x="170" y="692"/>
                  </a:lnTo>
                  <a:lnTo>
                    <a:pt x="172" y="703"/>
                  </a:lnTo>
                  <a:lnTo>
                    <a:pt x="173" y="713"/>
                  </a:lnTo>
                  <a:lnTo>
                    <a:pt x="173" y="721"/>
                  </a:lnTo>
                  <a:lnTo>
                    <a:pt x="175" y="729"/>
                  </a:lnTo>
                  <a:lnTo>
                    <a:pt x="175" y="735"/>
                  </a:lnTo>
                  <a:lnTo>
                    <a:pt x="176" y="741"/>
                  </a:lnTo>
                  <a:lnTo>
                    <a:pt x="178" y="745"/>
                  </a:lnTo>
                  <a:lnTo>
                    <a:pt x="178" y="749"/>
                  </a:lnTo>
                  <a:lnTo>
                    <a:pt x="179" y="753"/>
                  </a:lnTo>
                  <a:lnTo>
                    <a:pt x="180" y="756"/>
                  </a:lnTo>
                  <a:lnTo>
                    <a:pt x="181" y="759"/>
                  </a:lnTo>
                  <a:lnTo>
                    <a:pt x="182" y="760"/>
                  </a:lnTo>
                  <a:lnTo>
                    <a:pt x="183" y="762"/>
                  </a:lnTo>
                  <a:lnTo>
                    <a:pt x="184" y="764"/>
                  </a:lnTo>
                  <a:lnTo>
                    <a:pt x="185" y="765"/>
                  </a:lnTo>
                  <a:lnTo>
                    <a:pt x="186" y="766"/>
                  </a:lnTo>
                  <a:lnTo>
                    <a:pt x="187" y="768"/>
                  </a:lnTo>
                  <a:lnTo>
                    <a:pt x="188" y="768"/>
                  </a:lnTo>
                  <a:lnTo>
                    <a:pt x="189" y="769"/>
                  </a:lnTo>
                  <a:lnTo>
                    <a:pt x="190" y="770"/>
                  </a:lnTo>
                  <a:lnTo>
                    <a:pt x="191" y="771"/>
                  </a:lnTo>
                  <a:lnTo>
                    <a:pt x="192" y="771"/>
                  </a:lnTo>
                  <a:lnTo>
                    <a:pt x="193" y="771"/>
                  </a:lnTo>
                  <a:lnTo>
                    <a:pt x="194" y="772"/>
                  </a:lnTo>
                  <a:lnTo>
                    <a:pt x="195" y="773"/>
                  </a:lnTo>
                  <a:lnTo>
                    <a:pt x="196" y="773"/>
                  </a:lnTo>
                  <a:lnTo>
                    <a:pt x="196" y="774"/>
                  </a:lnTo>
                  <a:lnTo>
                    <a:pt x="198" y="774"/>
                  </a:lnTo>
                  <a:lnTo>
                    <a:pt x="199" y="775"/>
                  </a:lnTo>
                  <a:lnTo>
                    <a:pt x="201" y="776"/>
                  </a:lnTo>
                  <a:lnTo>
                    <a:pt x="203" y="776"/>
                  </a:lnTo>
                  <a:lnTo>
                    <a:pt x="203" y="777"/>
                  </a:lnTo>
                  <a:lnTo>
                    <a:pt x="204" y="777"/>
                  </a:lnTo>
                  <a:lnTo>
                    <a:pt x="206" y="778"/>
                  </a:lnTo>
                  <a:lnTo>
                    <a:pt x="206" y="779"/>
                  </a:lnTo>
                  <a:lnTo>
                    <a:pt x="207" y="779"/>
                  </a:lnTo>
                  <a:lnTo>
                    <a:pt x="208" y="779"/>
                  </a:lnTo>
                  <a:lnTo>
                    <a:pt x="209" y="780"/>
                  </a:lnTo>
                  <a:lnTo>
                    <a:pt x="210" y="780"/>
                  </a:lnTo>
                  <a:lnTo>
                    <a:pt x="211" y="780"/>
                  </a:lnTo>
                  <a:lnTo>
                    <a:pt x="212" y="781"/>
                  </a:lnTo>
                  <a:lnTo>
                    <a:pt x="213" y="782"/>
                  </a:lnTo>
                  <a:lnTo>
                    <a:pt x="214" y="782"/>
                  </a:lnTo>
                  <a:lnTo>
                    <a:pt x="215" y="782"/>
                  </a:lnTo>
                  <a:lnTo>
                    <a:pt x="216" y="783"/>
                  </a:lnTo>
                  <a:lnTo>
                    <a:pt x="217" y="783"/>
                  </a:lnTo>
                  <a:lnTo>
                    <a:pt x="218" y="783"/>
                  </a:lnTo>
                  <a:lnTo>
                    <a:pt x="219" y="783"/>
                  </a:lnTo>
                  <a:lnTo>
                    <a:pt x="220" y="783"/>
                  </a:lnTo>
                  <a:lnTo>
                    <a:pt x="221" y="783"/>
                  </a:lnTo>
                  <a:lnTo>
                    <a:pt x="222" y="783"/>
                  </a:lnTo>
                  <a:lnTo>
                    <a:pt x="223" y="783"/>
                  </a:lnTo>
                  <a:lnTo>
                    <a:pt x="224" y="783"/>
                  </a:lnTo>
                  <a:lnTo>
                    <a:pt x="224" y="782"/>
                  </a:lnTo>
                  <a:lnTo>
                    <a:pt x="226" y="781"/>
                  </a:lnTo>
                  <a:lnTo>
                    <a:pt x="227" y="780"/>
                  </a:lnTo>
                  <a:lnTo>
                    <a:pt x="227" y="779"/>
                  </a:lnTo>
                  <a:lnTo>
                    <a:pt x="229" y="777"/>
                  </a:lnTo>
                  <a:lnTo>
                    <a:pt x="229" y="776"/>
                  </a:lnTo>
                  <a:lnTo>
                    <a:pt x="230" y="774"/>
                  </a:lnTo>
                  <a:lnTo>
                    <a:pt x="231" y="771"/>
                  </a:lnTo>
                  <a:lnTo>
                    <a:pt x="232" y="769"/>
                  </a:lnTo>
                  <a:lnTo>
                    <a:pt x="233" y="767"/>
                  </a:lnTo>
                  <a:lnTo>
                    <a:pt x="234" y="765"/>
                  </a:lnTo>
                  <a:lnTo>
                    <a:pt x="235" y="762"/>
                  </a:lnTo>
                  <a:lnTo>
                    <a:pt x="236" y="760"/>
                  </a:lnTo>
                  <a:lnTo>
                    <a:pt x="237" y="759"/>
                  </a:lnTo>
                  <a:lnTo>
                    <a:pt x="238" y="757"/>
                  </a:lnTo>
                  <a:lnTo>
                    <a:pt x="239" y="756"/>
                  </a:lnTo>
                  <a:lnTo>
                    <a:pt x="240" y="755"/>
                  </a:lnTo>
                  <a:lnTo>
                    <a:pt x="241" y="755"/>
                  </a:lnTo>
                  <a:lnTo>
                    <a:pt x="242" y="754"/>
                  </a:lnTo>
                  <a:lnTo>
                    <a:pt x="243" y="755"/>
                  </a:lnTo>
                  <a:lnTo>
                    <a:pt x="244" y="755"/>
                  </a:lnTo>
                  <a:lnTo>
                    <a:pt x="245" y="756"/>
                  </a:lnTo>
                  <a:lnTo>
                    <a:pt x="246" y="757"/>
                  </a:lnTo>
                  <a:lnTo>
                    <a:pt x="247" y="758"/>
                  </a:lnTo>
                  <a:lnTo>
                    <a:pt x="247" y="759"/>
                  </a:lnTo>
                  <a:lnTo>
                    <a:pt x="249" y="761"/>
                  </a:lnTo>
                  <a:lnTo>
                    <a:pt x="250" y="762"/>
                  </a:lnTo>
                  <a:lnTo>
                    <a:pt x="250" y="763"/>
                  </a:lnTo>
                  <a:lnTo>
                    <a:pt x="252" y="765"/>
                  </a:lnTo>
                  <a:lnTo>
                    <a:pt x="252" y="766"/>
                  </a:lnTo>
                  <a:lnTo>
                    <a:pt x="254" y="768"/>
                  </a:lnTo>
                  <a:lnTo>
                    <a:pt x="255" y="769"/>
                  </a:lnTo>
                  <a:lnTo>
                    <a:pt x="255" y="770"/>
                  </a:lnTo>
                  <a:lnTo>
                    <a:pt x="257" y="771"/>
                  </a:lnTo>
                  <a:lnTo>
                    <a:pt x="257" y="773"/>
                  </a:lnTo>
                  <a:lnTo>
                    <a:pt x="258" y="773"/>
                  </a:lnTo>
                  <a:lnTo>
                    <a:pt x="260" y="774"/>
                  </a:lnTo>
                  <a:lnTo>
                    <a:pt x="260" y="775"/>
                  </a:lnTo>
                  <a:lnTo>
                    <a:pt x="261" y="776"/>
                  </a:lnTo>
                  <a:lnTo>
                    <a:pt x="262" y="777"/>
                  </a:lnTo>
                  <a:lnTo>
                    <a:pt x="263" y="777"/>
                  </a:lnTo>
                  <a:lnTo>
                    <a:pt x="264" y="778"/>
                  </a:lnTo>
                  <a:lnTo>
                    <a:pt x="265" y="779"/>
                  </a:lnTo>
                  <a:lnTo>
                    <a:pt x="266" y="779"/>
                  </a:lnTo>
                  <a:lnTo>
                    <a:pt x="267" y="779"/>
                  </a:lnTo>
                  <a:lnTo>
                    <a:pt x="268" y="779"/>
                  </a:lnTo>
                  <a:lnTo>
                    <a:pt x="269" y="779"/>
                  </a:lnTo>
                  <a:lnTo>
                    <a:pt x="270" y="778"/>
                  </a:lnTo>
                  <a:lnTo>
                    <a:pt x="271" y="777"/>
                  </a:lnTo>
                  <a:lnTo>
                    <a:pt x="272" y="775"/>
                  </a:lnTo>
                  <a:lnTo>
                    <a:pt x="273" y="773"/>
                  </a:lnTo>
                  <a:lnTo>
                    <a:pt x="274" y="769"/>
                  </a:lnTo>
                  <a:lnTo>
                    <a:pt x="275" y="765"/>
                  </a:lnTo>
                  <a:lnTo>
                    <a:pt x="276" y="760"/>
                  </a:lnTo>
                  <a:lnTo>
                    <a:pt x="277" y="754"/>
                  </a:lnTo>
                  <a:lnTo>
                    <a:pt x="278" y="746"/>
                  </a:lnTo>
                  <a:lnTo>
                    <a:pt x="278" y="737"/>
                  </a:lnTo>
                  <a:lnTo>
                    <a:pt x="280" y="727"/>
                  </a:lnTo>
                  <a:lnTo>
                    <a:pt x="280" y="716"/>
                  </a:lnTo>
                  <a:lnTo>
                    <a:pt x="281" y="704"/>
                  </a:lnTo>
                  <a:lnTo>
                    <a:pt x="283" y="692"/>
                  </a:lnTo>
                  <a:lnTo>
                    <a:pt x="283" y="680"/>
                  </a:lnTo>
                  <a:lnTo>
                    <a:pt x="284" y="668"/>
                  </a:lnTo>
                  <a:lnTo>
                    <a:pt x="285" y="656"/>
                  </a:lnTo>
                  <a:lnTo>
                    <a:pt x="286" y="646"/>
                  </a:lnTo>
                  <a:lnTo>
                    <a:pt x="288" y="637"/>
                  </a:lnTo>
                  <a:lnTo>
                    <a:pt x="288" y="629"/>
                  </a:lnTo>
                  <a:lnTo>
                    <a:pt x="289" y="624"/>
                  </a:lnTo>
                  <a:lnTo>
                    <a:pt x="290" y="619"/>
                  </a:lnTo>
                  <a:lnTo>
                    <a:pt x="291" y="617"/>
                  </a:lnTo>
                  <a:lnTo>
                    <a:pt x="292" y="617"/>
                  </a:lnTo>
                  <a:lnTo>
                    <a:pt x="293" y="618"/>
                  </a:lnTo>
                  <a:lnTo>
                    <a:pt x="294" y="620"/>
                  </a:lnTo>
                  <a:lnTo>
                    <a:pt x="295" y="625"/>
                  </a:lnTo>
                  <a:lnTo>
                    <a:pt x="296" y="630"/>
                  </a:lnTo>
                  <a:lnTo>
                    <a:pt x="297" y="636"/>
                  </a:lnTo>
                  <a:lnTo>
                    <a:pt x="298" y="642"/>
                  </a:lnTo>
                  <a:lnTo>
                    <a:pt x="299" y="649"/>
                  </a:lnTo>
                  <a:lnTo>
                    <a:pt x="300" y="656"/>
                  </a:lnTo>
                  <a:lnTo>
                    <a:pt x="301" y="664"/>
                  </a:lnTo>
                  <a:lnTo>
                    <a:pt x="301" y="672"/>
                  </a:lnTo>
                  <a:lnTo>
                    <a:pt x="303" y="679"/>
                  </a:lnTo>
                  <a:lnTo>
                    <a:pt x="304" y="687"/>
                  </a:lnTo>
                  <a:lnTo>
                    <a:pt x="305" y="693"/>
                  </a:lnTo>
                  <a:lnTo>
                    <a:pt x="306" y="700"/>
                  </a:lnTo>
                  <a:lnTo>
                    <a:pt x="306" y="706"/>
                  </a:lnTo>
                  <a:lnTo>
                    <a:pt x="308" y="712"/>
                  </a:lnTo>
                  <a:lnTo>
                    <a:pt x="309" y="717"/>
                  </a:lnTo>
                  <a:lnTo>
                    <a:pt x="309" y="721"/>
                  </a:lnTo>
                  <a:lnTo>
                    <a:pt x="311" y="726"/>
                  </a:lnTo>
                  <a:lnTo>
                    <a:pt x="311" y="730"/>
                  </a:lnTo>
                  <a:lnTo>
                    <a:pt x="312" y="733"/>
                  </a:lnTo>
                  <a:lnTo>
                    <a:pt x="313" y="736"/>
                  </a:lnTo>
                  <a:lnTo>
                    <a:pt x="314" y="739"/>
                  </a:lnTo>
                  <a:lnTo>
                    <a:pt x="315" y="741"/>
                  </a:lnTo>
                  <a:lnTo>
                    <a:pt x="316" y="744"/>
                  </a:lnTo>
                  <a:lnTo>
                    <a:pt x="317" y="746"/>
                  </a:lnTo>
                  <a:lnTo>
                    <a:pt x="318" y="748"/>
                  </a:lnTo>
                  <a:lnTo>
                    <a:pt x="319" y="751"/>
                  </a:lnTo>
                  <a:lnTo>
                    <a:pt x="320" y="752"/>
                  </a:lnTo>
                  <a:lnTo>
                    <a:pt x="321" y="754"/>
                  </a:lnTo>
                  <a:lnTo>
                    <a:pt x="322" y="757"/>
                  </a:lnTo>
                  <a:lnTo>
                    <a:pt x="323" y="759"/>
                  </a:lnTo>
                  <a:lnTo>
                    <a:pt x="324" y="760"/>
                  </a:lnTo>
                  <a:lnTo>
                    <a:pt x="325" y="762"/>
                  </a:lnTo>
                  <a:lnTo>
                    <a:pt x="326" y="764"/>
                  </a:lnTo>
                  <a:lnTo>
                    <a:pt x="327" y="766"/>
                  </a:lnTo>
                  <a:lnTo>
                    <a:pt x="328" y="767"/>
                  </a:lnTo>
                  <a:lnTo>
                    <a:pt x="329" y="769"/>
                  </a:lnTo>
                  <a:lnTo>
                    <a:pt x="329" y="770"/>
                  </a:lnTo>
                  <a:lnTo>
                    <a:pt x="331" y="772"/>
                  </a:lnTo>
                  <a:lnTo>
                    <a:pt x="332" y="773"/>
                  </a:lnTo>
                  <a:lnTo>
                    <a:pt x="332" y="774"/>
                  </a:lnTo>
                  <a:lnTo>
                    <a:pt x="334" y="775"/>
                  </a:lnTo>
                  <a:lnTo>
                    <a:pt x="334" y="776"/>
                  </a:lnTo>
                  <a:lnTo>
                    <a:pt x="335" y="777"/>
                  </a:lnTo>
                  <a:lnTo>
                    <a:pt x="337" y="777"/>
                  </a:lnTo>
                  <a:lnTo>
                    <a:pt x="337" y="779"/>
                  </a:lnTo>
                  <a:lnTo>
                    <a:pt x="339" y="779"/>
                  </a:lnTo>
                  <a:lnTo>
                    <a:pt x="340" y="780"/>
                  </a:lnTo>
                  <a:lnTo>
                    <a:pt x="342" y="780"/>
                  </a:lnTo>
                  <a:lnTo>
                    <a:pt x="342" y="781"/>
                  </a:lnTo>
                  <a:lnTo>
                    <a:pt x="343" y="781"/>
                  </a:lnTo>
                  <a:lnTo>
                    <a:pt x="344" y="781"/>
                  </a:lnTo>
                  <a:lnTo>
                    <a:pt x="345" y="782"/>
                  </a:lnTo>
                  <a:lnTo>
                    <a:pt x="346" y="782"/>
                  </a:lnTo>
                  <a:lnTo>
                    <a:pt x="347" y="782"/>
                  </a:lnTo>
                  <a:lnTo>
                    <a:pt x="348" y="782"/>
                  </a:lnTo>
                  <a:lnTo>
                    <a:pt x="349" y="782"/>
                  </a:lnTo>
                  <a:lnTo>
                    <a:pt x="350" y="782"/>
                  </a:lnTo>
                  <a:lnTo>
                    <a:pt x="351" y="782"/>
                  </a:lnTo>
                  <a:lnTo>
                    <a:pt x="352" y="782"/>
                  </a:lnTo>
                  <a:lnTo>
                    <a:pt x="353" y="782"/>
                  </a:lnTo>
                  <a:lnTo>
                    <a:pt x="354" y="782"/>
                  </a:lnTo>
                  <a:lnTo>
                    <a:pt x="355" y="782"/>
                  </a:lnTo>
                  <a:lnTo>
                    <a:pt x="356" y="782"/>
                  </a:lnTo>
                  <a:lnTo>
                    <a:pt x="357" y="782"/>
                  </a:lnTo>
                  <a:lnTo>
                    <a:pt x="358" y="782"/>
                  </a:lnTo>
                  <a:lnTo>
                    <a:pt x="359" y="782"/>
                  </a:lnTo>
                  <a:lnTo>
                    <a:pt x="360" y="782"/>
                  </a:lnTo>
                  <a:lnTo>
                    <a:pt x="362" y="782"/>
                  </a:lnTo>
                  <a:lnTo>
                    <a:pt x="362" y="781"/>
                  </a:lnTo>
                  <a:lnTo>
                    <a:pt x="363" y="781"/>
                  </a:lnTo>
                  <a:lnTo>
                    <a:pt x="365" y="781"/>
                  </a:lnTo>
                  <a:lnTo>
                    <a:pt x="366" y="781"/>
                  </a:lnTo>
                  <a:lnTo>
                    <a:pt x="367" y="781"/>
                  </a:lnTo>
                  <a:lnTo>
                    <a:pt x="368" y="781"/>
                  </a:lnTo>
                  <a:lnTo>
                    <a:pt x="369" y="781"/>
                  </a:lnTo>
                  <a:lnTo>
                    <a:pt x="370" y="781"/>
                  </a:lnTo>
                  <a:lnTo>
                    <a:pt x="371" y="781"/>
                  </a:lnTo>
                  <a:lnTo>
                    <a:pt x="372" y="781"/>
                  </a:lnTo>
                  <a:lnTo>
                    <a:pt x="373" y="781"/>
                  </a:lnTo>
                  <a:lnTo>
                    <a:pt x="374" y="780"/>
                  </a:lnTo>
                  <a:lnTo>
                    <a:pt x="375" y="780"/>
                  </a:lnTo>
                  <a:lnTo>
                    <a:pt x="376" y="780"/>
                  </a:lnTo>
                  <a:lnTo>
                    <a:pt x="377" y="780"/>
                  </a:lnTo>
                  <a:lnTo>
                    <a:pt x="378" y="780"/>
                  </a:lnTo>
                  <a:lnTo>
                    <a:pt x="379" y="780"/>
                  </a:lnTo>
                  <a:lnTo>
                    <a:pt x="380" y="780"/>
                  </a:lnTo>
                  <a:lnTo>
                    <a:pt x="381" y="780"/>
                  </a:lnTo>
                  <a:lnTo>
                    <a:pt x="382" y="780"/>
                  </a:lnTo>
                  <a:lnTo>
                    <a:pt x="383" y="780"/>
                  </a:lnTo>
                  <a:lnTo>
                    <a:pt x="385" y="780"/>
                  </a:lnTo>
                  <a:lnTo>
                    <a:pt x="386" y="780"/>
                  </a:lnTo>
                  <a:lnTo>
                    <a:pt x="388" y="780"/>
                  </a:lnTo>
                  <a:lnTo>
                    <a:pt x="390" y="780"/>
                  </a:lnTo>
                  <a:lnTo>
                    <a:pt x="391" y="780"/>
                  </a:lnTo>
                  <a:lnTo>
                    <a:pt x="393" y="781"/>
                  </a:lnTo>
                  <a:lnTo>
                    <a:pt x="394" y="781"/>
                  </a:lnTo>
                  <a:lnTo>
                    <a:pt x="395" y="782"/>
                  </a:lnTo>
                  <a:lnTo>
                    <a:pt x="396" y="782"/>
                  </a:lnTo>
                  <a:lnTo>
                    <a:pt x="397" y="782"/>
                  </a:lnTo>
                  <a:lnTo>
                    <a:pt x="398" y="782"/>
                  </a:lnTo>
                  <a:lnTo>
                    <a:pt x="399" y="782"/>
                  </a:lnTo>
                  <a:lnTo>
                    <a:pt x="400" y="782"/>
                  </a:lnTo>
                  <a:lnTo>
                    <a:pt x="401" y="782"/>
                  </a:lnTo>
                  <a:lnTo>
                    <a:pt x="402" y="782"/>
                  </a:lnTo>
                  <a:lnTo>
                    <a:pt x="403" y="782"/>
                  </a:lnTo>
                  <a:lnTo>
                    <a:pt x="404" y="781"/>
                  </a:lnTo>
                  <a:lnTo>
                    <a:pt x="405" y="780"/>
                  </a:lnTo>
                  <a:lnTo>
                    <a:pt x="406" y="780"/>
                  </a:lnTo>
                  <a:lnTo>
                    <a:pt x="407" y="779"/>
                  </a:lnTo>
                  <a:lnTo>
                    <a:pt x="408" y="778"/>
                  </a:lnTo>
                  <a:lnTo>
                    <a:pt x="409" y="777"/>
                  </a:lnTo>
                  <a:lnTo>
                    <a:pt x="410" y="776"/>
                  </a:lnTo>
                  <a:lnTo>
                    <a:pt x="411" y="774"/>
                  </a:lnTo>
                  <a:lnTo>
                    <a:pt x="411" y="772"/>
                  </a:lnTo>
                  <a:lnTo>
                    <a:pt x="413" y="770"/>
                  </a:lnTo>
                  <a:lnTo>
                    <a:pt x="414" y="768"/>
                  </a:lnTo>
                  <a:lnTo>
                    <a:pt x="414" y="765"/>
                  </a:lnTo>
                  <a:lnTo>
                    <a:pt x="416" y="763"/>
                  </a:lnTo>
                  <a:lnTo>
                    <a:pt x="416" y="760"/>
                  </a:lnTo>
                  <a:lnTo>
                    <a:pt x="417" y="759"/>
                  </a:lnTo>
                  <a:lnTo>
                    <a:pt x="419" y="756"/>
                  </a:lnTo>
                  <a:lnTo>
                    <a:pt x="419" y="755"/>
                  </a:lnTo>
                  <a:lnTo>
                    <a:pt x="420" y="753"/>
                  </a:lnTo>
                  <a:lnTo>
                    <a:pt x="421" y="752"/>
                  </a:lnTo>
                  <a:lnTo>
                    <a:pt x="422" y="752"/>
                  </a:lnTo>
                  <a:lnTo>
                    <a:pt x="424" y="751"/>
                  </a:lnTo>
                  <a:lnTo>
                    <a:pt x="424" y="752"/>
                  </a:lnTo>
                  <a:lnTo>
                    <a:pt x="425" y="752"/>
                  </a:lnTo>
                  <a:lnTo>
                    <a:pt x="426" y="752"/>
                  </a:lnTo>
                  <a:lnTo>
                    <a:pt x="427" y="754"/>
                  </a:lnTo>
                  <a:lnTo>
                    <a:pt x="428" y="755"/>
                  </a:lnTo>
                  <a:lnTo>
                    <a:pt x="429" y="756"/>
                  </a:lnTo>
                  <a:lnTo>
                    <a:pt x="430" y="758"/>
                  </a:lnTo>
                  <a:lnTo>
                    <a:pt x="431" y="759"/>
                  </a:lnTo>
                  <a:lnTo>
                    <a:pt x="432" y="761"/>
                  </a:lnTo>
                  <a:lnTo>
                    <a:pt x="433" y="763"/>
                  </a:lnTo>
                  <a:lnTo>
                    <a:pt x="434" y="765"/>
                  </a:lnTo>
                  <a:lnTo>
                    <a:pt x="435" y="766"/>
                  </a:lnTo>
                  <a:lnTo>
                    <a:pt x="436" y="768"/>
                  </a:lnTo>
                  <a:lnTo>
                    <a:pt x="437" y="769"/>
                  </a:lnTo>
                  <a:lnTo>
                    <a:pt x="437" y="771"/>
                  </a:lnTo>
                  <a:lnTo>
                    <a:pt x="439" y="772"/>
                  </a:lnTo>
                  <a:lnTo>
                    <a:pt x="440" y="773"/>
                  </a:lnTo>
                  <a:lnTo>
                    <a:pt x="441" y="774"/>
                  </a:lnTo>
                  <a:lnTo>
                    <a:pt x="442" y="775"/>
                  </a:lnTo>
                  <a:lnTo>
                    <a:pt x="442" y="776"/>
                  </a:lnTo>
                  <a:lnTo>
                    <a:pt x="444" y="777"/>
                  </a:lnTo>
                  <a:lnTo>
                    <a:pt x="444" y="778"/>
                  </a:lnTo>
                  <a:lnTo>
                    <a:pt x="445" y="779"/>
                  </a:lnTo>
                  <a:lnTo>
                    <a:pt x="447" y="780"/>
                  </a:lnTo>
                  <a:lnTo>
                    <a:pt x="448" y="781"/>
                  </a:lnTo>
                  <a:lnTo>
                    <a:pt x="449" y="782"/>
                  </a:lnTo>
                  <a:lnTo>
                    <a:pt x="450" y="782"/>
                  </a:lnTo>
                  <a:lnTo>
                    <a:pt x="451" y="783"/>
                  </a:lnTo>
                  <a:lnTo>
                    <a:pt x="452" y="783"/>
                  </a:lnTo>
                  <a:lnTo>
                    <a:pt x="453" y="783"/>
                  </a:lnTo>
                  <a:lnTo>
                    <a:pt x="454" y="783"/>
                  </a:lnTo>
                  <a:lnTo>
                    <a:pt x="455" y="783"/>
                  </a:lnTo>
                  <a:lnTo>
                    <a:pt x="456" y="783"/>
                  </a:lnTo>
                  <a:lnTo>
                    <a:pt x="457" y="783"/>
                  </a:lnTo>
                  <a:lnTo>
                    <a:pt x="458" y="782"/>
                  </a:lnTo>
                  <a:lnTo>
                    <a:pt x="459" y="782"/>
                  </a:lnTo>
                  <a:lnTo>
                    <a:pt x="460" y="781"/>
                  </a:lnTo>
                  <a:lnTo>
                    <a:pt x="461" y="780"/>
                  </a:lnTo>
                  <a:lnTo>
                    <a:pt x="462" y="779"/>
                  </a:lnTo>
                  <a:lnTo>
                    <a:pt x="463" y="778"/>
                  </a:lnTo>
                  <a:lnTo>
                    <a:pt x="464" y="777"/>
                  </a:lnTo>
                  <a:lnTo>
                    <a:pt x="465" y="776"/>
                  </a:lnTo>
                  <a:lnTo>
                    <a:pt x="465" y="775"/>
                  </a:lnTo>
                  <a:lnTo>
                    <a:pt x="467" y="774"/>
                  </a:lnTo>
                  <a:lnTo>
                    <a:pt x="468" y="774"/>
                  </a:lnTo>
                  <a:lnTo>
                    <a:pt x="468" y="773"/>
                  </a:lnTo>
                  <a:lnTo>
                    <a:pt x="470" y="773"/>
                  </a:lnTo>
                  <a:lnTo>
                    <a:pt x="471" y="773"/>
                  </a:lnTo>
                  <a:lnTo>
                    <a:pt x="473" y="773"/>
                  </a:lnTo>
                  <a:lnTo>
                    <a:pt x="475" y="774"/>
                  </a:lnTo>
                  <a:lnTo>
                    <a:pt x="476" y="775"/>
                  </a:lnTo>
                  <a:lnTo>
                    <a:pt x="477" y="776"/>
                  </a:lnTo>
                  <a:lnTo>
                    <a:pt x="478" y="777"/>
                  </a:lnTo>
                  <a:lnTo>
                    <a:pt x="479" y="777"/>
                  </a:lnTo>
                  <a:lnTo>
                    <a:pt x="480" y="778"/>
                  </a:lnTo>
                  <a:lnTo>
                    <a:pt x="481" y="779"/>
                  </a:lnTo>
                  <a:lnTo>
                    <a:pt x="482" y="780"/>
                  </a:lnTo>
                  <a:lnTo>
                    <a:pt x="483" y="781"/>
                  </a:lnTo>
                  <a:lnTo>
                    <a:pt x="484" y="782"/>
                  </a:lnTo>
                  <a:lnTo>
                    <a:pt x="485" y="782"/>
                  </a:lnTo>
                  <a:lnTo>
                    <a:pt x="486" y="783"/>
                  </a:lnTo>
                  <a:lnTo>
                    <a:pt x="487" y="783"/>
                  </a:lnTo>
                  <a:lnTo>
                    <a:pt x="488" y="784"/>
                  </a:lnTo>
                  <a:lnTo>
                    <a:pt x="489" y="785"/>
                  </a:lnTo>
                  <a:lnTo>
                    <a:pt x="490" y="785"/>
                  </a:lnTo>
                  <a:lnTo>
                    <a:pt x="491" y="786"/>
                  </a:lnTo>
                  <a:lnTo>
                    <a:pt x="492" y="786"/>
                  </a:lnTo>
                  <a:lnTo>
                    <a:pt x="493" y="786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80" name="Freeform 79"/>
            <p:cNvSpPr>
              <a:spLocks/>
            </p:cNvSpPr>
            <p:nvPr/>
          </p:nvSpPr>
          <p:spPr bwMode="auto">
            <a:xfrm>
              <a:off x="22205" y="8712"/>
              <a:ext cx="6350" cy="3099"/>
            </a:xfrm>
            <a:custGeom>
              <a:avLst/>
              <a:gdLst>
                <a:gd name="T0" fmla="*/ 10304 w 493"/>
                <a:gd name="T1" fmla="*/ 302165 h 241"/>
                <a:gd name="T2" fmla="*/ 20609 w 493"/>
                <a:gd name="T3" fmla="*/ 304737 h 241"/>
                <a:gd name="T4" fmla="*/ 32201 w 493"/>
                <a:gd name="T5" fmla="*/ 304737 h 241"/>
                <a:gd name="T6" fmla="*/ 42505 w 493"/>
                <a:gd name="T7" fmla="*/ 306023 h 241"/>
                <a:gd name="T8" fmla="*/ 54097 w 493"/>
                <a:gd name="T9" fmla="*/ 304737 h 241"/>
                <a:gd name="T10" fmla="*/ 65690 w 493"/>
                <a:gd name="T11" fmla="*/ 298308 h 241"/>
                <a:gd name="T12" fmla="*/ 75994 w 493"/>
                <a:gd name="T13" fmla="*/ 299594 h 241"/>
                <a:gd name="T14" fmla="*/ 87586 w 493"/>
                <a:gd name="T15" fmla="*/ 304737 h 241"/>
                <a:gd name="T16" fmla="*/ 99178 w 493"/>
                <a:gd name="T17" fmla="*/ 307308 h 241"/>
                <a:gd name="T18" fmla="*/ 109483 w 493"/>
                <a:gd name="T19" fmla="*/ 304737 h 241"/>
                <a:gd name="T20" fmla="*/ 121075 w 493"/>
                <a:gd name="T21" fmla="*/ 297022 h 241"/>
                <a:gd name="T22" fmla="*/ 132667 w 493"/>
                <a:gd name="T23" fmla="*/ 297022 h 241"/>
                <a:gd name="T24" fmla="*/ 142972 w 493"/>
                <a:gd name="T25" fmla="*/ 302165 h 241"/>
                <a:gd name="T26" fmla="*/ 154564 w 493"/>
                <a:gd name="T27" fmla="*/ 304737 h 241"/>
                <a:gd name="T28" fmla="*/ 166156 w 493"/>
                <a:gd name="T29" fmla="*/ 304737 h 241"/>
                <a:gd name="T30" fmla="*/ 177748 w 493"/>
                <a:gd name="T31" fmla="*/ 304737 h 241"/>
                <a:gd name="T32" fmla="*/ 188053 w 493"/>
                <a:gd name="T33" fmla="*/ 304737 h 241"/>
                <a:gd name="T34" fmla="*/ 199645 w 493"/>
                <a:gd name="T35" fmla="*/ 304737 h 241"/>
                <a:gd name="T36" fmla="*/ 211237 w 493"/>
                <a:gd name="T37" fmla="*/ 306023 h 241"/>
                <a:gd name="T38" fmla="*/ 221542 w 493"/>
                <a:gd name="T39" fmla="*/ 298308 h 241"/>
                <a:gd name="T40" fmla="*/ 233134 w 493"/>
                <a:gd name="T41" fmla="*/ 291879 h 241"/>
                <a:gd name="T42" fmla="*/ 244726 w 493"/>
                <a:gd name="T43" fmla="*/ 294450 h 241"/>
                <a:gd name="T44" fmla="*/ 255030 w 493"/>
                <a:gd name="T45" fmla="*/ 272592 h 241"/>
                <a:gd name="T46" fmla="*/ 266623 w 493"/>
                <a:gd name="T47" fmla="*/ 132438 h 241"/>
                <a:gd name="T48" fmla="*/ 278215 w 493"/>
                <a:gd name="T49" fmla="*/ 0 h 241"/>
                <a:gd name="T50" fmla="*/ 288519 w 493"/>
                <a:gd name="T51" fmla="*/ 88721 h 241"/>
                <a:gd name="T52" fmla="*/ 300112 w 493"/>
                <a:gd name="T53" fmla="*/ 207015 h 241"/>
                <a:gd name="T54" fmla="*/ 311704 w 493"/>
                <a:gd name="T55" fmla="*/ 255876 h 241"/>
                <a:gd name="T56" fmla="*/ 322008 w 493"/>
                <a:gd name="T57" fmla="*/ 273877 h 241"/>
                <a:gd name="T58" fmla="*/ 333600 w 493"/>
                <a:gd name="T59" fmla="*/ 285450 h 241"/>
                <a:gd name="T60" fmla="*/ 343905 w 493"/>
                <a:gd name="T61" fmla="*/ 289307 h 241"/>
                <a:gd name="T62" fmla="*/ 356785 w 493"/>
                <a:gd name="T63" fmla="*/ 284164 h 241"/>
                <a:gd name="T64" fmla="*/ 367089 w 493"/>
                <a:gd name="T65" fmla="*/ 276449 h 241"/>
                <a:gd name="T66" fmla="*/ 378682 w 493"/>
                <a:gd name="T67" fmla="*/ 280306 h 241"/>
                <a:gd name="T68" fmla="*/ 390274 w 493"/>
                <a:gd name="T69" fmla="*/ 280306 h 241"/>
                <a:gd name="T70" fmla="*/ 400578 w 493"/>
                <a:gd name="T71" fmla="*/ 250733 h 241"/>
                <a:gd name="T72" fmla="*/ 412170 w 493"/>
                <a:gd name="T73" fmla="*/ 230160 h 241"/>
                <a:gd name="T74" fmla="*/ 423763 w 493"/>
                <a:gd name="T75" fmla="*/ 255876 h 241"/>
                <a:gd name="T76" fmla="*/ 434067 w 493"/>
                <a:gd name="T77" fmla="*/ 284164 h 241"/>
                <a:gd name="T78" fmla="*/ 445659 w 493"/>
                <a:gd name="T79" fmla="*/ 295736 h 241"/>
                <a:gd name="T80" fmla="*/ 455963 w 493"/>
                <a:gd name="T81" fmla="*/ 299594 h 241"/>
                <a:gd name="T82" fmla="*/ 467556 w 493"/>
                <a:gd name="T83" fmla="*/ 297022 h 241"/>
                <a:gd name="T84" fmla="*/ 479148 w 493"/>
                <a:gd name="T85" fmla="*/ 276449 h 241"/>
                <a:gd name="T86" fmla="*/ 489452 w 493"/>
                <a:gd name="T87" fmla="*/ 262305 h 241"/>
                <a:gd name="T88" fmla="*/ 501045 w 493"/>
                <a:gd name="T89" fmla="*/ 273877 h 241"/>
                <a:gd name="T90" fmla="*/ 512637 w 493"/>
                <a:gd name="T91" fmla="*/ 289307 h 241"/>
                <a:gd name="T92" fmla="*/ 522941 w 493"/>
                <a:gd name="T93" fmla="*/ 286735 h 241"/>
                <a:gd name="T94" fmla="*/ 534533 w 493"/>
                <a:gd name="T95" fmla="*/ 264877 h 241"/>
                <a:gd name="T96" fmla="*/ 546126 w 493"/>
                <a:gd name="T97" fmla="*/ 266162 h 241"/>
                <a:gd name="T98" fmla="*/ 557718 w 493"/>
                <a:gd name="T99" fmla="*/ 285450 h 241"/>
                <a:gd name="T100" fmla="*/ 568022 w 493"/>
                <a:gd name="T101" fmla="*/ 295736 h 241"/>
                <a:gd name="T102" fmla="*/ 579615 w 493"/>
                <a:gd name="T103" fmla="*/ 302165 h 241"/>
                <a:gd name="T104" fmla="*/ 591207 w 493"/>
                <a:gd name="T105" fmla="*/ 304737 h 241"/>
                <a:gd name="T106" fmla="*/ 601511 w 493"/>
                <a:gd name="T107" fmla="*/ 306023 h 241"/>
                <a:gd name="T108" fmla="*/ 613103 w 493"/>
                <a:gd name="T109" fmla="*/ 306023 h 241"/>
                <a:gd name="T110" fmla="*/ 624696 w 493"/>
                <a:gd name="T111" fmla="*/ 308594 h 24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93"/>
                <a:gd name="T169" fmla="*/ 0 h 241"/>
                <a:gd name="T170" fmla="*/ 493 w 493"/>
                <a:gd name="T171" fmla="*/ 241 h 24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93" h="241">
                  <a:moveTo>
                    <a:pt x="0" y="233"/>
                  </a:moveTo>
                  <a:lnTo>
                    <a:pt x="0" y="234"/>
                  </a:lnTo>
                  <a:lnTo>
                    <a:pt x="2" y="234"/>
                  </a:lnTo>
                  <a:lnTo>
                    <a:pt x="3" y="235"/>
                  </a:lnTo>
                  <a:lnTo>
                    <a:pt x="5" y="235"/>
                  </a:lnTo>
                  <a:lnTo>
                    <a:pt x="6" y="235"/>
                  </a:lnTo>
                  <a:lnTo>
                    <a:pt x="8" y="235"/>
                  </a:lnTo>
                  <a:lnTo>
                    <a:pt x="8" y="236"/>
                  </a:lnTo>
                  <a:lnTo>
                    <a:pt x="9" y="236"/>
                  </a:lnTo>
                  <a:lnTo>
                    <a:pt x="10" y="236"/>
                  </a:lnTo>
                  <a:lnTo>
                    <a:pt x="11" y="236"/>
                  </a:lnTo>
                  <a:lnTo>
                    <a:pt x="12" y="236"/>
                  </a:lnTo>
                  <a:lnTo>
                    <a:pt x="13" y="236"/>
                  </a:lnTo>
                  <a:lnTo>
                    <a:pt x="14" y="236"/>
                  </a:lnTo>
                  <a:lnTo>
                    <a:pt x="15" y="236"/>
                  </a:lnTo>
                  <a:lnTo>
                    <a:pt x="16" y="237"/>
                  </a:lnTo>
                  <a:lnTo>
                    <a:pt x="17" y="237"/>
                  </a:lnTo>
                  <a:lnTo>
                    <a:pt x="18" y="237"/>
                  </a:lnTo>
                  <a:lnTo>
                    <a:pt x="19" y="237"/>
                  </a:lnTo>
                  <a:lnTo>
                    <a:pt x="20" y="237"/>
                  </a:lnTo>
                  <a:lnTo>
                    <a:pt x="21" y="237"/>
                  </a:lnTo>
                  <a:lnTo>
                    <a:pt x="22" y="237"/>
                  </a:lnTo>
                  <a:lnTo>
                    <a:pt x="23" y="237"/>
                  </a:lnTo>
                  <a:lnTo>
                    <a:pt x="24" y="237"/>
                  </a:lnTo>
                  <a:lnTo>
                    <a:pt x="25" y="237"/>
                  </a:lnTo>
                  <a:lnTo>
                    <a:pt x="26" y="237"/>
                  </a:lnTo>
                  <a:lnTo>
                    <a:pt x="28" y="237"/>
                  </a:lnTo>
                  <a:lnTo>
                    <a:pt x="29" y="238"/>
                  </a:lnTo>
                  <a:lnTo>
                    <a:pt x="31" y="238"/>
                  </a:lnTo>
                  <a:lnTo>
                    <a:pt x="33" y="238"/>
                  </a:lnTo>
                  <a:lnTo>
                    <a:pt x="34" y="238"/>
                  </a:lnTo>
                  <a:lnTo>
                    <a:pt x="36" y="238"/>
                  </a:lnTo>
                  <a:lnTo>
                    <a:pt x="37" y="238"/>
                  </a:lnTo>
                  <a:lnTo>
                    <a:pt x="38" y="238"/>
                  </a:lnTo>
                  <a:lnTo>
                    <a:pt x="39" y="238"/>
                  </a:lnTo>
                  <a:lnTo>
                    <a:pt x="40" y="237"/>
                  </a:lnTo>
                  <a:lnTo>
                    <a:pt x="41" y="237"/>
                  </a:lnTo>
                  <a:lnTo>
                    <a:pt x="42" y="237"/>
                  </a:lnTo>
                  <a:lnTo>
                    <a:pt x="43" y="236"/>
                  </a:lnTo>
                  <a:lnTo>
                    <a:pt x="44" y="236"/>
                  </a:lnTo>
                  <a:lnTo>
                    <a:pt x="45" y="235"/>
                  </a:lnTo>
                  <a:lnTo>
                    <a:pt x="46" y="235"/>
                  </a:lnTo>
                  <a:lnTo>
                    <a:pt x="47" y="234"/>
                  </a:lnTo>
                  <a:lnTo>
                    <a:pt x="48" y="233"/>
                  </a:lnTo>
                  <a:lnTo>
                    <a:pt x="49" y="233"/>
                  </a:lnTo>
                  <a:lnTo>
                    <a:pt x="50" y="233"/>
                  </a:lnTo>
                  <a:lnTo>
                    <a:pt x="51" y="232"/>
                  </a:lnTo>
                  <a:lnTo>
                    <a:pt x="52" y="232"/>
                  </a:lnTo>
                  <a:lnTo>
                    <a:pt x="53" y="232"/>
                  </a:lnTo>
                  <a:lnTo>
                    <a:pt x="54" y="232"/>
                  </a:lnTo>
                  <a:lnTo>
                    <a:pt x="56" y="232"/>
                  </a:lnTo>
                  <a:lnTo>
                    <a:pt x="57" y="232"/>
                  </a:lnTo>
                  <a:lnTo>
                    <a:pt x="57" y="233"/>
                  </a:lnTo>
                  <a:lnTo>
                    <a:pt x="59" y="233"/>
                  </a:lnTo>
                  <a:lnTo>
                    <a:pt x="60" y="234"/>
                  </a:lnTo>
                  <a:lnTo>
                    <a:pt x="62" y="234"/>
                  </a:lnTo>
                  <a:lnTo>
                    <a:pt x="62" y="235"/>
                  </a:lnTo>
                  <a:lnTo>
                    <a:pt x="63" y="235"/>
                  </a:lnTo>
                  <a:lnTo>
                    <a:pt x="64" y="235"/>
                  </a:lnTo>
                  <a:lnTo>
                    <a:pt x="65" y="236"/>
                  </a:lnTo>
                  <a:lnTo>
                    <a:pt x="66" y="237"/>
                  </a:lnTo>
                  <a:lnTo>
                    <a:pt x="67" y="237"/>
                  </a:lnTo>
                  <a:lnTo>
                    <a:pt x="68" y="237"/>
                  </a:lnTo>
                  <a:lnTo>
                    <a:pt x="69" y="238"/>
                  </a:lnTo>
                  <a:lnTo>
                    <a:pt x="70" y="238"/>
                  </a:lnTo>
                  <a:lnTo>
                    <a:pt x="71" y="238"/>
                  </a:lnTo>
                  <a:lnTo>
                    <a:pt x="72" y="238"/>
                  </a:lnTo>
                  <a:lnTo>
                    <a:pt x="73" y="238"/>
                  </a:lnTo>
                  <a:lnTo>
                    <a:pt x="74" y="238"/>
                  </a:lnTo>
                  <a:lnTo>
                    <a:pt x="75" y="238"/>
                  </a:lnTo>
                  <a:lnTo>
                    <a:pt x="76" y="239"/>
                  </a:lnTo>
                  <a:lnTo>
                    <a:pt x="77" y="239"/>
                  </a:lnTo>
                  <a:lnTo>
                    <a:pt x="78" y="238"/>
                  </a:lnTo>
                  <a:lnTo>
                    <a:pt x="79" y="238"/>
                  </a:lnTo>
                  <a:lnTo>
                    <a:pt x="80" y="238"/>
                  </a:lnTo>
                  <a:lnTo>
                    <a:pt x="82" y="238"/>
                  </a:lnTo>
                  <a:lnTo>
                    <a:pt x="83" y="238"/>
                  </a:lnTo>
                  <a:lnTo>
                    <a:pt x="84" y="237"/>
                  </a:lnTo>
                  <a:lnTo>
                    <a:pt x="85" y="237"/>
                  </a:lnTo>
                  <a:lnTo>
                    <a:pt x="87" y="236"/>
                  </a:lnTo>
                  <a:lnTo>
                    <a:pt x="87" y="235"/>
                  </a:lnTo>
                  <a:lnTo>
                    <a:pt x="88" y="235"/>
                  </a:lnTo>
                  <a:lnTo>
                    <a:pt x="90" y="234"/>
                  </a:lnTo>
                  <a:lnTo>
                    <a:pt x="90" y="233"/>
                  </a:lnTo>
                  <a:lnTo>
                    <a:pt x="91" y="233"/>
                  </a:lnTo>
                  <a:lnTo>
                    <a:pt x="92" y="232"/>
                  </a:lnTo>
                  <a:lnTo>
                    <a:pt x="93" y="232"/>
                  </a:lnTo>
                  <a:lnTo>
                    <a:pt x="94" y="231"/>
                  </a:lnTo>
                  <a:lnTo>
                    <a:pt x="95" y="230"/>
                  </a:lnTo>
                  <a:lnTo>
                    <a:pt x="96" y="230"/>
                  </a:lnTo>
                  <a:lnTo>
                    <a:pt x="97" y="230"/>
                  </a:lnTo>
                  <a:lnTo>
                    <a:pt x="98" y="230"/>
                  </a:lnTo>
                  <a:lnTo>
                    <a:pt x="99" y="230"/>
                  </a:lnTo>
                  <a:lnTo>
                    <a:pt x="100" y="230"/>
                  </a:lnTo>
                  <a:lnTo>
                    <a:pt x="101" y="230"/>
                  </a:lnTo>
                  <a:lnTo>
                    <a:pt x="102" y="230"/>
                  </a:lnTo>
                  <a:lnTo>
                    <a:pt x="103" y="231"/>
                  </a:lnTo>
                  <a:lnTo>
                    <a:pt x="104" y="231"/>
                  </a:lnTo>
                  <a:lnTo>
                    <a:pt x="105" y="232"/>
                  </a:lnTo>
                  <a:lnTo>
                    <a:pt x="106" y="232"/>
                  </a:lnTo>
                  <a:lnTo>
                    <a:pt x="107" y="233"/>
                  </a:lnTo>
                  <a:lnTo>
                    <a:pt x="108" y="233"/>
                  </a:lnTo>
                  <a:lnTo>
                    <a:pt x="110" y="234"/>
                  </a:lnTo>
                  <a:lnTo>
                    <a:pt x="111" y="234"/>
                  </a:lnTo>
                  <a:lnTo>
                    <a:pt x="111" y="235"/>
                  </a:lnTo>
                  <a:lnTo>
                    <a:pt x="113" y="235"/>
                  </a:lnTo>
                  <a:lnTo>
                    <a:pt x="114" y="236"/>
                  </a:lnTo>
                  <a:lnTo>
                    <a:pt x="116" y="236"/>
                  </a:lnTo>
                  <a:lnTo>
                    <a:pt x="116" y="237"/>
                  </a:lnTo>
                  <a:lnTo>
                    <a:pt x="118" y="237"/>
                  </a:lnTo>
                  <a:lnTo>
                    <a:pt x="119" y="237"/>
                  </a:lnTo>
                  <a:lnTo>
                    <a:pt x="120" y="237"/>
                  </a:lnTo>
                  <a:lnTo>
                    <a:pt x="121" y="237"/>
                  </a:lnTo>
                  <a:lnTo>
                    <a:pt x="122" y="237"/>
                  </a:lnTo>
                  <a:lnTo>
                    <a:pt x="123" y="237"/>
                  </a:lnTo>
                  <a:lnTo>
                    <a:pt x="124" y="237"/>
                  </a:lnTo>
                  <a:lnTo>
                    <a:pt x="125" y="237"/>
                  </a:lnTo>
                  <a:lnTo>
                    <a:pt x="126" y="237"/>
                  </a:lnTo>
                  <a:lnTo>
                    <a:pt x="127" y="237"/>
                  </a:lnTo>
                  <a:lnTo>
                    <a:pt x="128" y="237"/>
                  </a:lnTo>
                  <a:lnTo>
                    <a:pt x="129" y="237"/>
                  </a:lnTo>
                  <a:lnTo>
                    <a:pt x="130" y="237"/>
                  </a:lnTo>
                  <a:lnTo>
                    <a:pt x="131" y="237"/>
                  </a:lnTo>
                  <a:lnTo>
                    <a:pt x="132" y="237"/>
                  </a:lnTo>
                  <a:lnTo>
                    <a:pt x="133" y="237"/>
                  </a:lnTo>
                  <a:lnTo>
                    <a:pt x="134" y="237"/>
                  </a:lnTo>
                  <a:lnTo>
                    <a:pt x="135" y="237"/>
                  </a:lnTo>
                  <a:lnTo>
                    <a:pt x="136" y="237"/>
                  </a:lnTo>
                  <a:lnTo>
                    <a:pt x="138" y="237"/>
                  </a:lnTo>
                  <a:lnTo>
                    <a:pt x="139" y="237"/>
                  </a:lnTo>
                  <a:lnTo>
                    <a:pt x="141" y="237"/>
                  </a:lnTo>
                  <a:lnTo>
                    <a:pt x="142" y="237"/>
                  </a:lnTo>
                  <a:lnTo>
                    <a:pt x="144" y="237"/>
                  </a:lnTo>
                  <a:lnTo>
                    <a:pt x="145" y="237"/>
                  </a:lnTo>
                  <a:lnTo>
                    <a:pt x="146" y="237"/>
                  </a:lnTo>
                  <a:lnTo>
                    <a:pt x="147" y="237"/>
                  </a:lnTo>
                  <a:lnTo>
                    <a:pt x="148" y="237"/>
                  </a:lnTo>
                  <a:lnTo>
                    <a:pt x="149" y="237"/>
                  </a:lnTo>
                  <a:lnTo>
                    <a:pt x="150" y="237"/>
                  </a:lnTo>
                  <a:lnTo>
                    <a:pt x="151" y="237"/>
                  </a:lnTo>
                  <a:lnTo>
                    <a:pt x="152" y="237"/>
                  </a:lnTo>
                  <a:lnTo>
                    <a:pt x="153" y="237"/>
                  </a:lnTo>
                  <a:lnTo>
                    <a:pt x="154" y="237"/>
                  </a:lnTo>
                  <a:lnTo>
                    <a:pt x="155" y="237"/>
                  </a:lnTo>
                  <a:lnTo>
                    <a:pt x="156" y="238"/>
                  </a:lnTo>
                  <a:lnTo>
                    <a:pt x="157" y="238"/>
                  </a:lnTo>
                  <a:lnTo>
                    <a:pt x="158" y="238"/>
                  </a:lnTo>
                  <a:lnTo>
                    <a:pt x="159" y="238"/>
                  </a:lnTo>
                  <a:lnTo>
                    <a:pt x="160" y="238"/>
                  </a:lnTo>
                  <a:lnTo>
                    <a:pt x="161" y="238"/>
                  </a:lnTo>
                  <a:lnTo>
                    <a:pt x="162" y="238"/>
                  </a:lnTo>
                  <a:lnTo>
                    <a:pt x="164" y="238"/>
                  </a:lnTo>
                  <a:lnTo>
                    <a:pt x="165" y="238"/>
                  </a:lnTo>
                  <a:lnTo>
                    <a:pt x="165" y="237"/>
                  </a:lnTo>
                  <a:lnTo>
                    <a:pt x="167" y="237"/>
                  </a:lnTo>
                  <a:lnTo>
                    <a:pt x="169" y="236"/>
                  </a:lnTo>
                  <a:lnTo>
                    <a:pt x="169" y="235"/>
                  </a:lnTo>
                  <a:lnTo>
                    <a:pt x="170" y="234"/>
                  </a:lnTo>
                  <a:lnTo>
                    <a:pt x="172" y="233"/>
                  </a:lnTo>
                  <a:lnTo>
                    <a:pt x="172" y="232"/>
                  </a:lnTo>
                  <a:lnTo>
                    <a:pt x="173" y="231"/>
                  </a:lnTo>
                  <a:lnTo>
                    <a:pt x="174" y="230"/>
                  </a:lnTo>
                  <a:lnTo>
                    <a:pt x="175" y="230"/>
                  </a:lnTo>
                  <a:lnTo>
                    <a:pt x="176" y="229"/>
                  </a:lnTo>
                  <a:lnTo>
                    <a:pt x="177" y="228"/>
                  </a:lnTo>
                  <a:lnTo>
                    <a:pt x="178" y="228"/>
                  </a:lnTo>
                  <a:lnTo>
                    <a:pt x="179" y="227"/>
                  </a:lnTo>
                  <a:lnTo>
                    <a:pt x="180" y="227"/>
                  </a:lnTo>
                  <a:lnTo>
                    <a:pt x="181" y="227"/>
                  </a:lnTo>
                  <a:lnTo>
                    <a:pt x="182" y="227"/>
                  </a:lnTo>
                  <a:lnTo>
                    <a:pt x="183" y="227"/>
                  </a:lnTo>
                  <a:lnTo>
                    <a:pt x="184" y="228"/>
                  </a:lnTo>
                  <a:lnTo>
                    <a:pt x="185" y="228"/>
                  </a:lnTo>
                  <a:lnTo>
                    <a:pt x="186" y="228"/>
                  </a:lnTo>
                  <a:lnTo>
                    <a:pt x="187" y="228"/>
                  </a:lnTo>
                  <a:lnTo>
                    <a:pt x="188" y="228"/>
                  </a:lnTo>
                  <a:lnTo>
                    <a:pt x="189" y="229"/>
                  </a:lnTo>
                  <a:lnTo>
                    <a:pt x="190" y="229"/>
                  </a:lnTo>
                  <a:lnTo>
                    <a:pt x="190" y="228"/>
                  </a:lnTo>
                  <a:lnTo>
                    <a:pt x="192" y="228"/>
                  </a:lnTo>
                  <a:lnTo>
                    <a:pt x="193" y="227"/>
                  </a:lnTo>
                  <a:lnTo>
                    <a:pt x="193" y="226"/>
                  </a:lnTo>
                  <a:lnTo>
                    <a:pt x="195" y="225"/>
                  </a:lnTo>
                  <a:lnTo>
                    <a:pt x="195" y="223"/>
                  </a:lnTo>
                  <a:lnTo>
                    <a:pt x="196" y="221"/>
                  </a:lnTo>
                  <a:lnTo>
                    <a:pt x="198" y="216"/>
                  </a:lnTo>
                  <a:lnTo>
                    <a:pt x="198" y="212"/>
                  </a:lnTo>
                  <a:lnTo>
                    <a:pt x="199" y="206"/>
                  </a:lnTo>
                  <a:lnTo>
                    <a:pt x="200" y="198"/>
                  </a:lnTo>
                  <a:lnTo>
                    <a:pt x="201" y="189"/>
                  </a:lnTo>
                  <a:lnTo>
                    <a:pt x="202" y="178"/>
                  </a:lnTo>
                  <a:lnTo>
                    <a:pt x="203" y="165"/>
                  </a:lnTo>
                  <a:lnTo>
                    <a:pt x="204" y="151"/>
                  </a:lnTo>
                  <a:lnTo>
                    <a:pt x="205" y="136"/>
                  </a:lnTo>
                  <a:lnTo>
                    <a:pt x="206" y="120"/>
                  </a:lnTo>
                  <a:lnTo>
                    <a:pt x="207" y="103"/>
                  </a:lnTo>
                  <a:lnTo>
                    <a:pt x="208" y="86"/>
                  </a:lnTo>
                  <a:lnTo>
                    <a:pt x="209" y="69"/>
                  </a:lnTo>
                  <a:lnTo>
                    <a:pt x="210" y="53"/>
                  </a:lnTo>
                  <a:lnTo>
                    <a:pt x="211" y="38"/>
                  </a:lnTo>
                  <a:lnTo>
                    <a:pt x="212" y="26"/>
                  </a:lnTo>
                  <a:lnTo>
                    <a:pt x="213" y="16"/>
                  </a:lnTo>
                  <a:lnTo>
                    <a:pt x="214" y="8"/>
                  </a:lnTo>
                  <a:lnTo>
                    <a:pt x="215" y="2"/>
                  </a:lnTo>
                  <a:lnTo>
                    <a:pt x="216" y="0"/>
                  </a:lnTo>
                  <a:lnTo>
                    <a:pt x="218" y="3"/>
                  </a:lnTo>
                  <a:lnTo>
                    <a:pt x="218" y="8"/>
                  </a:lnTo>
                  <a:lnTo>
                    <a:pt x="219" y="15"/>
                  </a:lnTo>
                  <a:lnTo>
                    <a:pt x="221" y="24"/>
                  </a:lnTo>
                  <a:lnTo>
                    <a:pt x="221" y="34"/>
                  </a:lnTo>
                  <a:lnTo>
                    <a:pt x="223" y="46"/>
                  </a:lnTo>
                  <a:lnTo>
                    <a:pt x="223" y="57"/>
                  </a:lnTo>
                  <a:lnTo>
                    <a:pt x="224" y="69"/>
                  </a:lnTo>
                  <a:lnTo>
                    <a:pt x="226" y="82"/>
                  </a:lnTo>
                  <a:lnTo>
                    <a:pt x="226" y="94"/>
                  </a:lnTo>
                  <a:lnTo>
                    <a:pt x="227" y="106"/>
                  </a:lnTo>
                  <a:lnTo>
                    <a:pt x="228" y="117"/>
                  </a:lnTo>
                  <a:lnTo>
                    <a:pt x="229" y="128"/>
                  </a:lnTo>
                  <a:lnTo>
                    <a:pt x="230" y="137"/>
                  </a:lnTo>
                  <a:lnTo>
                    <a:pt x="231" y="146"/>
                  </a:lnTo>
                  <a:lnTo>
                    <a:pt x="232" y="154"/>
                  </a:lnTo>
                  <a:lnTo>
                    <a:pt x="233" y="161"/>
                  </a:lnTo>
                  <a:lnTo>
                    <a:pt x="234" y="168"/>
                  </a:lnTo>
                  <a:lnTo>
                    <a:pt x="235" y="173"/>
                  </a:lnTo>
                  <a:lnTo>
                    <a:pt x="236" y="179"/>
                  </a:lnTo>
                  <a:lnTo>
                    <a:pt x="237" y="183"/>
                  </a:lnTo>
                  <a:lnTo>
                    <a:pt x="238" y="187"/>
                  </a:lnTo>
                  <a:lnTo>
                    <a:pt x="239" y="190"/>
                  </a:lnTo>
                  <a:lnTo>
                    <a:pt x="240" y="194"/>
                  </a:lnTo>
                  <a:lnTo>
                    <a:pt x="241" y="196"/>
                  </a:lnTo>
                  <a:lnTo>
                    <a:pt x="242" y="199"/>
                  </a:lnTo>
                  <a:lnTo>
                    <a:pt x="243" y="201"/>
                  </a:lnTo>
                  <a:lnTo>
                    <a:pt x="244" y="203"/>
                  </a:lnTo>
                  <a:lnTo>
                    <a:pt x="244" y="205"/>
                  </a:lnTo>
                  <a:lnTo>
                    <a:pt x="246" y="207"/>
                  </a:lnTo>
                  <a:lnTo>
                    <a:pt x="247" y="209"/>
                  </a:lnTo>
                  <a:lnTo>
                    <a:pt x="247" y="210"/>
                  </a:lnTo>
                  <a:lnTo>
                    <a:pt x="249" y="211"/>
                  </a:lnTo>
                  <a:lnTo>
                    <a:pt x="249" y="212"/>
                  </a:lnTo>
                  <a:lnTo>
                    <a:pt x="250" y="213"/>
                  </a:lnTo>
                  <a:lnTo>
                    <a:pt x="251" y="215"/>
                  </a:lnTo>
                  <a:lnTo>
                    <a:pt x="252" y="216"/>
                  </a:lnTo>
                  <a:lnTo>
                    <a:pt x="253" y="217"/>
                  </a:lnTo>
                  <a:lnTo>
                    <a:pt x="254" y="218"/>
                  </a:lnTo>
                  <a:lnTo>
                    <a:pt x="255" y="219"/>
                  </a:lnTo>
                  <a:lnTo>
                    <a:pt x="256" y="220"/>
                  </a:lnTo>
                  <a:lnTo>
                    <a:pt x="257" y="221"/>
                  </a:lnTo>
                  <a:lnTo>
                    <a:pt x="258" y="221"/>
                  </a:lnTo>
                  <a:lnTo>
                    <a:pt x="259" y="222"/>
                  </a:lnTo>
                  <a:lnTo>
                    <a:pt x="260" y="223"/>
                  </a:lnTo>
                  <a:lnTo>
                    <a:pt x="261" y="223"/>
                  </a:lnTo>
                  <a:lnTo>
                    <a:pt x="262" y="224"/>
                  </a:lnTo>
                  <a:lnTo>
                    <a:pt x="263" y="224"/>
                  </a:lnTo>
                  <a:lnTo>
                    <a:pt x="264" y="224"/>
                  </a:lnTo>
                  <a:lnTo>
                    <a:pt x="265" y="225"/>
                  </a:lnTo>
                  <a:lnTo>
                    <a:pt x="266" y="225"/>
                  </a:lnTo>
                  <a:lnTo>
                    <a:pt x="267" y="225"/>
                  </a:lnTo>
                  <a:lnTo>
                    <a:pt x="269" y="225"/>
                  </a:lnTo>
                  <a:lnTo>
                    <a:pt x="270" y="225"/>
                  </a:lnTo>
                  <a:lnTo>
                    <a:pt x="272" y="224"/>
                  </a:lnTo>
                  <a:lnTo>
                    <a:pt x="274" y="223"/>
                  </a:lnTo>
                  <a:lnTo>
                    <a:pt x="275" y="223"/>
                  </a:lnTo>
                  <a:lnTo>
                    <a:pt x="277" y="221"/>
                  </a:lnTo>
                  <a:lnTo>
                    <a:pt x="278" y="220"/>
                  </a:lnTo>
                  <a:lnTo>
                    <a:pt x="280" y="219"/>
                  </a:lnTo>
                  <a:lnTo>
                    <a:pt x="280" y="218"/>
                  </a:lnTo>
                  <a:lnTo>
                    <a:pt x="281" y="218"/>
                  </a:lnTo>
                  <a:lnTo>
                    <a:pt x="282" y="217"/>
                  </a:lnTo>
                  <a:lnTo>
                    <a:pt x="283" y="216"/>
                  </a:lnTo>
                  <a:lnTo>
                    <a:pt x="284" y="216"/>
                  </a:lnTo>
                  <a:lnTo>
                    <a:pt x="285" y="215"/>
                  </a:lnTo>
                  <a:lnTo>
                    <a:pt x="286" y="215"/>
                  </a:lnTo>
                  <a:lnTo>
                    <a:pt x="287" y="215"/>
                  </a:lnTo>
                  <a:lnTo>
                    <a:pt x="288" y="215"/>
                  </a:lnTo>
                  <a:lnTo>
                    <a:pt x="289" y="216"/>
                  </a:lnTo>
                  <a:lnTo>
                    <a:pt x="290" y="216"/>
                  </a:lnTo>
                  <a:lnTo>
                    <a:pt x="291" y="216"/>
                  </a:lnTo>
                  <a:lnTo>
                    <a:pt x="292" y="217"/>
                  </a:lnTo>
                  <a:lnTo>
                    <a:pt x="293" y="218"/>
                  </a:lnTo>
                  <a:lnTo>
                    <a:pt x="294" y="218"/>
                  </a:lnTo>
                  <a:lnTo>
                    <a:pt x="295" y="219"/>
                  </a:lnTo>
                  <a:lnTo>
                    <a:pt x="296" y="220"/>
                  </a:lnTo>
                  <a:lnTo>
                    <a:pt x="297" y="220"/>
                  </a:lnTo>
                  <a:lnTo>
                    <a:pt x="298" y="220"/>
                  </a:lnTo>
                  <a:lnTo>
                    <a:pt x="298" y="221"/>
                  </a:lnTo>
                  <a:lnTo>
                    <a:pt x="300" y="220"/>
                  </a:lnTo>
                  <a:lnTo>
                    <a:pt x="301" y="220"/>
                  </a:lnTo>
                  <a:lnTo>
                    <a:pt x="303" y="218"/>
                  </a:lnTo>
                  <a:lnTo>
                    <a:pt x="303" y="217"/>
                  </a:lnTo>
                  <a:lnTo>
                    <a:pt x="304" y="215"/>
                  </a:lnTo>
                  <a:lnTo>
                    <a:pt x="305" y="213"/>
                  </a:lnTo>
                  <a:lnTo>
                    <a:pt x="306" y="211"/>
                  </a:lnTo>
                  <a:lnTo>
                    <a:pt x="308" y="209"/>
                  </a:lnTo>
                  <a:lnTo>
                    <a:pt x="308" y="206"/>
                  </a:lnTo>
                  <a:lnTo>
                    <a:pt x="309" y="202"/>
                  </a:lnTo>
                  <a:lnTo>
                    <a:pt x="310" y="199"/>
                  </a:lnTo>
                  <a:lnTo>
                    <a:pt x="311" y="195"/>
                  </a:lnTo>
                  <a:lnTo>
                    <a:pt x="312" y="192"/>
                  </a:lnTo>
                  <a:lnTo>
                    <a:pt x="313" y="189"/>
                  </a:lnTo>
                  <a:lnTo>
                    <a:pt x="314" y="186"/>
                  </a:lnTo>
                  <a:lnTo>
                    <a:pt x="315" y="184"/>
                  </a:lnTo>
                  <a:lnTo>
                    <a:pt x="316" y="182"/>
                  </a:lnTo>
                  <a:lnTo>
                    <a:pt x="317" y="181"/>
                  </a:lnTo>
                  <a:lnTo>
                    <a:pt x="318" y="179"/>
                  </a:lnTo>
                  <a:lnTo>
                    <a:pt x="319" y="179"/>
                  </a:lnTo>
                  <a:lnTo>
                    <a:pt x="320" y="179"/>
                  </a:lnTo>
                  <a:lnTo>
                    <a:pt x="321" y="180"/>
                  </a:lnTo>
                  <a:lnTo>
                    <a:pt x="321" y="181"/>
                  </a:lnTo>
                  <a:lnTo>
                    <a:pt x="323" y="183"/>
                  </a:lnTo>
                  <a:lnTo>
                    <a:pt x="324" y="185"/>
                  </a:lnTo>
                  <a:lnTo>
                    <a:pt x="325" y="188"/>
                  </a:lnTo>
                  <a:lnTo>
                    <a:pt x="326" y="190"/>
                  </a:lnTo>
                  <a:lnTo>
                    <a:pt x="326" y="193"/>
                  </a:lnTo>
                  <a:lnTo>
                    <a:pt x="328" y="196"/>
                  </a:lnTo>
                  <a:lnTo>
                    <a:pt x="329" y="199"/>
                  </a:lnTo>
                  <a:lnTo>
                    <a:pt x="329" y="202"/>
                  </a:lnTo>
                  <a:lnTo>
                    <a:pt x="331" y="205"/>
                  </a:lnTo>
                  <a:lnTo>
                    <a:pt x="331" y="207"/>
                  </a:lnTo>
                  <a:lnTo>
                    <a:pt x="332" y="210"/>
                  </a:lnTo>
                  <a:lnTo>
                    <a:pt x="333" y="213"/>
                  </a:lnTo>
                  <a:lnTo>
                    <a:pt x="334" y="215"/>
                  </a:lnTo>
                  <a:lnTo>
                    <a:pt x="335" y="217"/>
                  </a:lnTo>
                  <a:lnTo>
                    <a:pt x="336" y="219"/>
                  </a:lnTo>
                  <a:lnTo>
                    <a:pt x="337" y="221"/>
                  </a:lnTo>
                  <a:lnTo>
                    <a:pt x="338" y="223"/>
                  </a:lnTo>
                  <a:lnTo>
                    <a:pt x="339" y="224"/>
                  </a:lnTo>
                  <a:lnTo>
                    <a:pt x="340" y="225"/>
                  </a:lnTo>
                  <a:lnTo>
                    <a:pt x="341" y="226"/>
                  </a:lnTo>
                  <a:lnTo>
                    <a:pt x="342" y="227"/>
                  </a:lnTo>
                  <a:lnTo>
                    <a:pt x="343" y="229"/>
                  </a:lnTo>
                  <a:lnTo>
                    <a:pt x="344" y="229"/>
                  </a:lnTo>
                  <a:lnTo>
                    <a:pt x="345" y="230"/>
                  </a:lnTo>
                  <a:lnTo>
                    <a:pt x="346" y="230"/>
                  </a:lnTo>
                  <a:lnTo>
                    <a:pt x="347" y="231"/>
                  </a:lnTo>
                  <a:lnTo>
                    <a:pt x="348" y="232"/>
                  </a:lnTo>
                  <a:lnTo>
                    <a:pt x="349" y="232"/>
                  </a:lnTo>
                  <a:lnTo>
                    <a:pt x="351" y="233"/>
                  </a:lnTo>
                  <a:lnTo>
                    <a:pt x="352" y="233"/>
                  </a:lnTo>
                  <a:lnTo>
                    <a:pt x="354" y="233"/>
                  </a:lnTo>
                  <a:lnTo>
                    <a:pt x="355" y="233"/>
                  </a:lnTo>
                  <a:lnTo>
                    <a:pt x="357" y="233"/>
                  </a:lnTo>
                  <a:lnTo>
                    <a:pt x="359" y="233"/>
                  </a:lnTo>
                  <a:lnTo>
                    <a:pt x="360" y="233"/>
                  </a:lnTo>
                  <a:lnTo>
                    <a:pt x="362" y="232"/>
                  </a:lnTo>
                  <a:lnTo>
                    <a:pt x="363" y="231"/>
                  </a:lnTo>
                  <a:lnTo>
                    <a:pt x="364" y="230"/>
                  </a:lnTo>
                  <a:lnTo>
                    <a:pt x="365" y="229"/>
                  </a:lnTo>
                  <a:lnTo>
                    <a:pt x="366" y="227"/>
                  </a:lnTo>
                  <a:lnTo>
                    <a:pt x="367" y="226"/>
                  </a:lnTo>
                  <a:lnTo>
                    <a:pt x="368" y="224"/>
                  </a:lnTo>
                  <a:lnTo>
                    <a:pt x="369" y="222"/>
                  </a:lnTo>
                  <a:lnTo>
                    <a:pt x="370" y="220"/>
                  </a:lnTo>
                  <a:lnTo>
                    <a:pt x="371" y="218"/>
                  </a:lnTo>
                  <a:lnTo>
                    <a:pt x="372" y="215"/>
                  </a:lnTo>
                  <a:lnTo>
                    <a:pt x="373" y="213"/>
                  </a:lnTo>
                  <a:lnTo>
                    <a:pt x="374" y="212"/>
                  </a:lnTo>
                  <a:lnTo>
                    <a:pt x="375" y="210"/>
                  </a:lnTo>
                  <a:lnTo>
                    <a:pt x="376" y="208"/>
                  </a:lnTo>
                  <a:lnTo>
                    <a:pt x="377" y="207"/>
                  </a:lnTo>
                  <a:lnTo>
                    <a:pt x="378" y="206"/>
                  </a:lnTo>
                  <a:lnTo>
                    <a:pt x="379" y="204"/>
                  </a:lnTo>
                  <a:lnTo>
                    <a:pt x="380" y="204"/>
                  </a:lnTo>
                  <a:lnTo>
                    <a:pt x="382" y="204"/>
                  </a:lnTo>
                  <a:lnTo>
                    <a:pt x="383" y="205"/>
                  </a:lnTo>
                  <a:lnTo>
                    <a:pt x="385" y="206"/>
                  </a:lnTo>
                  <a:lnTo>
                    <a:pt x="385" y="207"/>
                  </a:lnTo>
                  <a:lnTo>
                    <a:pt x="386" y="208"/>
                  </a:lnTo>
                  <a:lnTo>
                    <a:pt x="387" y="210"/>
                  </a:lnTo>
                  <a:lnTo>
                    <a:pt x="388" y="211"/>
                  </a:lnTo>
                  <a:lnTo>
                    <a:pt x="389" y="213"/>
                  </a:lnTo>
                  <a:lnTo>
                    <a:pt x="390" y="215"/>
                  </a:lnTo>
                  <a:lnTo>
                    <a:pt x="391" y="216"/>
                  </a:lnTo>
                  <a:lnTo>
                    <a:pt x="392" y="218"/>
                  </a:lnTo>
                  <a:lnTo>
                    <a:pt x="393" y="220"/>
                  </a:lnTo>
                  <a:lnTo>
                    <a:pt x="394" y="221"/>
                  </a:lnTo>
                  <a:lnTo>
                    <a:pt x="395" y="222"/>
                  </a:lnTo>
                  <a:lnTo>
                    <a:pt x="396" y="223"/>
                  </a:lnTo>
                  <a:lnTo>
                    <a:pt x="397" y="224"/>
                  </a:lnTo>
                  <a:lnTo>
                    <a:pt x="398" y="225"/>
                  </a:lnTo>
                  <a:lnTo>
                    <a:pt x="399" y="226"/>
                  </a:lnTo>
                  <a:lnTo>
                    <a:pt x="400" y="226"/>
                  </a:lnTo>
                  <a:lnTo>
                    <a:pt x="401" y="226"/>
                  </a:lnTo>
                  <a:lnTo>
                    <a:pt x="402" y="226"/>
                  </a:lnTo>
                  <a:lnTo>
                    <a:pt x="403" y="226"/>
                  </a:lnTo>
                  <a:lnTo>
                    <a:pt x="405" y="225"/>
                  </a:lnTo>
                  <a:lnTo>
                    <a:pt x="406" y="224"/>
                  </a:lnTo>
                  <a:lnTo>
                    <a:pt x="406" y="223"/>
                  </a:lnTo>
                  <a:lnTo>
                    <a:pt x="408" y="221"/>
                  </a:lnTo>
                  <a:lnTo>
                    <a:pt x="408" y="220"/>
                  </a:lnTo>
                  <a:lnTo>
                    <a:pt x="410" y="218"/>
                  </a:lnTo>
                  <a:lnTo>
                    <a:pt x="411" y="215"/>
                  </a:lnTo>
                  <a:lnTo>
                    <a:pt x="411" y="213"/>
                  </a:lnTo>
                  <a:lnTo>
                    <a:pt x="413" y="212"/>
                  </a:lnTo>
                  <a:lnTo>
                    <a:pt x="413" y="209"/>
                  </a:lnTo>
                  <a:lnTo>
                    <a:pt x="414" y="207"/>
                  </a:lnTo>
                  <a:lnTo>
                    <a:pt x="415" y="206"/>
                  </a:lnTo>
                  <a:lnTo>
                    <a:pt x="416" y="205"/>
                  </a:lnTo>
                  <a:lnTo>
                    <a:pt x="417" y="204"/>
                  </a:lnTo>
                  <a:lnTo>
                    <a:pt x="418" y="204"/>
                  </a:lnTo>
                  <a:lnTo>
                    <a:pt x="419" y="203"/>
                  </a:lnTo>
                  <a:lnTo>
                    <a:pt x="420" y="204"/>
                  </a:lnTo>
                  <a:lnTo>
                    <a:pt x="421" y="204"/>
                  </a:lnTo>
                  <a:lnTo>
                    <a:pt x="422" y="205"/>
                  </a:lnTo>
                  <a:lnTo>
                    <a:pt x="423" y="206"/>
                  </a:lnTo>
                  <a:lnTo>
                    <a:pt x="424" y="207"/>
                  </a:lnTo>
                  <a:lnTo>
                    <a:pt x="425" y="209"/>
                  </a:lnTo>
                  <a:lnTo>
                    <a:pt x="426" y="210"/>
                  </a:lnTo>
                  <a:lnTo>
                    <a:pt x="427" y="212"/>
                  </a:lnTo>
                  <a:lnTo>
                    <a:pt x="428" y="214"/>
                  </a:lnTo>
                  <a:lnTo>
                    <a:pt x="429" y="216"/>
                  </a:lnTo>
                  <a:lnTo>
                    <a:pt x="430" y="218"/>
                  </a:lnTo>
                  <a:lnTo>
                    <a:pt x="431" y="219"/>
                  </a:lnTo>
                  <a:lnTo>
                    <a:pt x="431" y="221"/>
                  </a:lnTo>
                  <a:lnTo>
                    <a:pt x="433" y="222"/>
                  </a:lnTo>
                  <a:lnTo>
                    <a:pt x="434" y="223"/>
                  </a:lnTo>
                  <a:lnTo>
                    <a:pt x="434" y="224"/>
                  </a:lnTo>
                  <a:lnTo>
                    <a:pt x="436" y="226"/>
                  </a:lnTo>
                  <a:lnTo>
                    <a:pt x="436" y="227"/>
                  </a:lnTo>
                  <a:lnTo>
                    <a:pt x="437" y="228"/>
                  </a:lnTo>
                  <a:lnTo>
                    <a:pt x="439" y="229"/>
                  </a:lnTo>
                  <a:lnTo>
                    <a:pt x="440" y="230"/>
                  </a:lnTo>
                  <a:lnTo>
                    <a:pt x="441" y="230"/>
                  </a:lnTo>
                  <a:lnTo>
                    <a:pt x="442" y="231"/>
                  </a:lnTo>
                  <a:lnTo>
                    <a:pt x="444" y="232"/>
                  </a:lnTo>
                  <a:lnTo>
                    <a:pt x="445" y="233"/>
                  </a:lnTo>
                  <a:lnTo>
                    <a:pt x="446" y="233"/>
                  </a:lnTo>
                  <a:lnTo>
                    <a:pt x="447" y="233"/>
                  </a:lnTo>
                  <a:lnTo>
                    <a:pt x="448" y="234"/>
                  </a:lnTo>
                  <a:lnTo>
                    <a:pt x="449" y="234"/>
                  </a:lnTo>
                  <a:lnTo>
                    <a:pt x="450" y="235"/>
                  </a:lnTo>
                  <a:lnTo>
                    <a:pt x="451" y="235"/>
                  </a:lnTo>
                  <a:lnTo>
                    <a:pt x="452" y="235"/>
                  </a:lnTo>
                  <a:lnTo>
                    <a:pt x="453" y="235"/>
                  </a:lnTo>
                  <a:lnTo>
                    <a:pt x="454" y="236"/>
                  </a:lnTo>
                  <a:lnTo>
                    <a:pt x="455" y="236"/>
                  </a:lnTo>
                  <a:lnTo>
                    <a:pt x="456" y="237"/>
                  </a:lnTo>
                  <a:lnTo>
                    <a:pt x="457" y="237"/>
                  </a:lnTo>
                  <a:lnTo>
                    <a:pt x="459" y="237"/>
                  </a:lnTo>
                  <a:lnTo>
                    <a:pt x="460" y="237"/>
                  </a:lnTo>
                  <a:lnTo>
                    <a:pt x="461" y="237"/>
                  </a:lnTo>
                  <a:lnTo>
                    <a:pt x="462" y="238"/>
                  </a:lnTo>
                  <a:lnTo>
                    <a:pt x="464" y="238"/>
                  </a:lnTo>
                  <a:lnTo>
                    <a:pt x="465" y="238"/>
                  </a:lnTo>
                  <a:lnTo>
                    <a:pt x="467" y="238"/>
                  </a:lnTo>
                  <a:lnTo>
                    <a:pt x="468" y="238"/>
                  </a:lnTo>
                  <a:lnTo>
                    <a:pt x="469" y="238"/>
                  </a:lnTo>
                  <a:lnTo>
                    <a:pt x="470" y="238"/>
                  </a:lnTo>
                  <a:lnTo>
                    <a:pt x="471" y="238"/>
                  </a:lnTo>
                  <a:lnTo>
                    <a:pt x="472" y="238"/>
                  </a:lnTo>
                  <a:lnTo>
                    <a:pt x="473" y="238"/>
                  </a:lnTo>
                  <a:lnTo>
                    <a:pt x="474" y="238"/>
                  </a:lnTo>
                  <a:lnTo>
                    <a:pt x="475" y="238"/>
                  </a:lnTo>
                  <a:lnTo>
                    <a:pt x="476" y="238"/>
                  </a:lnTo>
                  <a:lnTo>
                    <a:pt x="477" y="239"/>
                  </a:lnTo>
                  <a:lnTo>
                    <a:pt x="478" y="239"/>
                  </a:lnTo>
                  <a:lnTo>
                    <a:pt x="479" y="239"/>
                  </a:lnTo>
                  <a:lnTo>
                    <a:pt x="480" y="239"/>
                  </a:lnTo>
                  <a:lnTo>
                    <a:pt x="481" y="240"/>
                  </a:lnTo>
                  <a:lnTo>
                    <a:pt x="482" y="240"/>
                  </a:lnTo>
                  <a:lnTo>
                    <a:pt x="483" y="240"/>
                  </a:lnTo>
                  <a:lnTo>
                    <a:pt x="484" y="240"/>
                  </a:lnTo>
                  <a:lnTo>
                    <a:pt x="485" y="240"/>
                  </a:lnTo>
                  <a:lnTo>
                    <a:pt x="487" y="240"/>
                  </a:lnTo>
                  <a:lnTo>
                    <a:pt x="488" y="240"/>
                  </a:lnTo>
                  <a:lnTo>
                    <a:pt x="490" y="241"/>
                  </a:lnTo>
                  <a:lnTo>
                    <a:pt x="491" y="241"/>
                  </a:lnTo>
                  <a:lnTo>
                    <a:pt x="493" y="241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81" name="Freeform 80"/>
            <p:cNvSpPr>
              <a:spLocks/>
            </p:cNvSpPr>
            <p:nvPr/>
          </p:nvSpPr>
          <p:spPr bwMode="auto">
            <a:xfrm>
              <a:off x="28555" y="10642"/>
              <a:ext cx="6344" cy="1257"/>
            </a:xfrm>
            <a:custGeom>
              <a:avLst/>
              <a:gdLst>
                <a:gd name="T0" fmla="*/ 9026 w 492"/>
                <a:gd name="T1" fmla="*/ 116749 h 98"/>
                <a:gd name="T2" fmla="*/ 20630 w 492"/>
                <a:gd name="T3" fmla="*/ 116749 h 98"/>
                <a:gd name="T4" fmla="*/ 32234 w 492"/>
                <a:gd name="T5" fmla="*/ 116749 h 98"/>
                <a:gd name="T6" fmla="*/ 42549 w 492"/>
                <a:gd name="T7" fmla="*/ 116749 h 98"/>
                <a:gd name="T8" fmla="*/ 54153 w 492"/>
                <a:gd name="T9" fmla="*/ 115466 h 98"/>
                <a:gd name="T10" fmla="*/ 65757 w 492"/>
                <a:gd name="T11" fmla="*/ 116749 h 98"/>
                <a:gd name="T12" fmla="*/ 76072 w 492"/>
                <a:gd name="T13" fmla="*/ 118032 h 98"/>
                <a:gd name="T14" fmla="*/ 87676 w 492"/>
                <a:gd name="T15" fmla="*/ 116749 h 98"/>
                <a:gd name="T16" fmla="*/ 99281 w 492"/>
                <a:gd name="T17" fmla="*/ 116749 h 98"/>
                <a:gd name="T18" fmla="*/ 109596 w 492"/>
                <a:gd name="T19" fmla="*/ 116749 h 98"/>
                <a:gd name="T20" fmla="*/ 121200 w 492"/>
                <a:gd name="T21" fmla="*/ 119315 h 98"/>
                <a:gd name="T22" fmla="*/ 131515 w 492"/>
                <a:gd name="T23" fmla="*/ 120598 h 98"/>
                <a:gd name="T24" fmla="*/ 143119 w 492"/>
                <a:gd name="T25" fmla="*/ 119315 h 98"/>
                <a:gd name="T26" fmla="*/ 154723 w 492"/>
                <a:gd name="T27" fmla="*/ 116749 h 98"/>
                <a:gd name="T28" fmla="*/ 165038 w 492"/>
                <a:gd name="T29" fmla="*/ 116749 h 98"/>
                <a:gd name="T30" fmla="*/ 177932 w 492"/>
                <a:gd name="T31" fmla="*/ 116749 h 98"/>
                <a:gd name="T32" fmla="*/ 188247 w 492"/>
                <a:gd name="T33" fmla="*/ 118032 h 98"/>
                <a:gd name="T34" fmla="*/ 199851 w 492"/>
                <a:gd name="T35" fmla="*/ 116749 h 98"/>
                <a:gd name="T36" fmla="*/ 211455 w 492"/>
                <a:gd name="T37" fmla="*/ 118032 h 98"/>
                <a:gd name="T38" fmla="*/ 221770 w 492"/>
                <a:gd name="T39" fmla="*/ 119315 h 98"/>
                <a:gd name="T40" fmla="*/ 233374 w 492"/>
                <a:gd name="T41" fmla="*/ 120598 h 98"/>
                <a:gd name="T42" fmla="*/ 243689 w 492"/>
                <a:gd name="T43" fmla="*/ 120598 h 98"/>
                <a:gd name="T44" fmla="*/ 255293 w 492"/>
                <a:gd name="T45" fmla="*/ 121881 h 98"/>
                <a:gd name="T46" fmla="*/ 266897 w 492"/>
                <a:gd name="T47" fmla="*/ 121881 h 98"/>
                <a:gd name="T48" fmla="*/ 277212 w 492"/>
                <a:gd name="T49" fmla="*/ 123164 h 98"/>
                <a:gd name="T50" fmla="*/ 288817 w 492"/>
                <a:gd name="T51" fmla="*/ 123164 h 98"/>
                <a:gd name="T52" fmla="*/ 300421 w 492"/>
                <a:gd name="T53" fmla="*/ 123164 h 98"/>
                <a:gd name="T54" fmla="*/ 310736 w 492"/>
                <a:gd name="T55" fmla="*/ 124447 h 98"/>
                <a:gd name="T56" fmla="*/ 322340 w 492"/>
                <a:gd name="T57" fmla="*/ 124447 h 98"/>
                <a:gd name="T58" fmla="*/ 333944 w 492"/>
                <a:gd name="T59" fmla="*/ 124447 h 98"/>
                <a:gd name="T60" fmla="*/ 344259 w 492"/>
                <a:gd name="T61" fmla="*/ 124447 h 98"/>
                <a:gd name="T62" fmla="*/ 355863 w 492"/>
                <a:gd name="T63" fmla="*/ 125730 h 98"/>
                <a:gd name="T64" fmla="*/ 367468 w 492"/>
                <a:gd name="T65" fmla="*/ 125730 h 98"/>
                <a:gd name="T66" fmla="*/ 379072 w 492"/>
                <a:gd name="T67" fmla="*/ 125730 h 98"/>
                <a:gd name="T68" fmla="*/ 389387 w 492"/>
                <a:gd name="T69" fmla="*/ 125730 h 98"/>
                <a:gd name="T70" fmla="*/ 400991 w 492"/>
                <a:gd name="T71" fmla="*/ 125730 h 98"/>
                <a:gd name="T72" fmla="*/ 412595 w 492"/>
                <a:gd name="T73" fmla="*/ 125730 h 98"/>
                <a:gd name="T74" fmla="*/ 422910 w 492"/>
                <a:gd name="T75" fmla="*/ 125730 h 98"/>
                <a:gd name="T76" fmla="*/ 434514 w 492"/>
                <a:gd name="T77" fmla="*/ 124447 h 98"/>
                <a:gd name="T78" fmla="*/ 446118 w 492"/>
                <a:gd name="T79" fmla="*/ 124447 h 98"/>
                <a:gd name="T80" fmla="*/ 456433 w 492"/>
                <a:gd name="T81" fmla="*/ 115466 h 98"/>
                <a:gd name="T82" fmla="*/ 468038 w 492"/>
                <a:gd name="T83" fmla="*/ 80826 h 98"/>
                <a:gd name="T84" fmla="*/ 479642 w 492"/>
                <a:gd name="T85" fmla="*/ 23093 h 98"/>
                <a:gd name="T86" fmla="*/ 489957 w 492"/>
                <a:gd name="T87" fmla="*/ 0 h 98"/>
                <a:gd name="T88" fmla="*/ 501561 w 492"/>
                <a:gd name="T89" fmla="*/ 20527 h 98"/>
                <a:gd name="T90" fmla="*/ 511876 w 492"/>
                <a:gd name="T91" fmla="*/ 48752 h 98"/>
                <a:gd name="T92" fmla="*/ 523480 w 492"/>
                <a:gd name="T93" fmla="*/ 70563 h 98"/>
                <a:gd name="T94" fmla="*/ 535084 w 492"/>
                <a:gd name="T95" fmla="*/ 84675 h 98"/>
                <a:gd name="T96" fmla="*/ 545399 w 492"/>
                <a:gd name="T97" fmla="*/ 94939 h 98"/>
                <a:gd name="T98" fmla="*/ 558293 w 492"/>
                <a:gd name="T99" fmla="*/ 102637 h 98"/>
                <a:gd name="T100" fmla="*/ 568608 w 492"/>
                <a:gd name="T101" fmla="*/ 106486 h 98"/>
                <a:gd name="T102" fmla="*/ 580212 w 492"/>
                <a:gd name="T103" fmla="*/ 111617 h 98"/>
                <a:gd name="T104" fmla="*/ 591816 w 492"/>
                <a:gd name="T105" fmla="*/ 115466 h 98"/>
                <a:gd name="T106" fmla="*/ 602131 w 492"/>
                <a:gd name="T107" fmla="*/ 118032 h 98"/>
                <a:gd name="T108" fmla="*/ 613735 w 492"/>
                <a:gd name="T109" fmla="*/ 120598 h 98"/>
                <a:gd name="T110" fmla="*/ 624050 w 492"/>
                <a:gd name="T111" fmla="*/ 120598 h 9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92"/>
                <a:gd name="T169" fmla="*/ 0 h 98"/>
                <a:gd name="T170" fmla="*/ 492 w 492"/>
                <a:gd name="T171" fmla="*/ 98 h 9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92" h="98">
                  <a:moveTo>
                    <a:pt x="0" y="91"/>
                  </a:moveTo>
                  <a:lnTo>
                    <a:pt x="0" y="91"/>
                  </a:lnTo>
                  <a:lnTo>
                    <a:pt x="2" y="91"/>
                  </a:lnTo>
                  <a:lnTo>
                    <a:pt x="3" y="91"/>
                  </a:lnTo>
                  <a:lnTo>
                    <a:pt x="4" y="91"/>
                  </a:lnTo>
                  <a:lnTo>
                    <a:pt x="5" y="91"/>
                  </a:lnTo>
                  <a:lnTo>
                    <a:pt x="6" y="91"/>
                  </a:lnTo>
                  <a:lnTo>
                    <a:pt x="7" y="91"/>
                  </a:lnTo>
                  <a:lnTo>
                    <a:pt x="8" y="91"/>
                  </a:lnTo>
                  <a:lnTo>
                    <a:pt x="9" y="91"/>
                  </a:lnTo>
                  <a:lnTo>
                    <a:pt x="10" y="91"/>
                  </a:lnTo>
                  <a:lnTo>
                    <a:pt x="11" y="91"/>
                  </a:lnTo>
                  <a:lnTo>
                    <a:pt x="12" y="91"/>
                  </a:lnTo>
                  <a:lnTo>
                    <a:pt x="13" y="91"/>
                  </a:lnTo>
                  <a:lnTo>
                    <a:pt x="14" y="91"/>
                  </a:lnTo>
                  <a:lnTo>
                    <a:pt x="15" y="91"/>
                  </a:lnTo>
                  <a:lnTo>
                    <a:pt x="16" y="91"/>
                  </a:lnTo>
                  <a:lnTo>
                    <a:pt x="17" y="91"/>
                  </a:lnTo>
                  <a:lnTo>
                    <a:pt x="18" y="91"/>
                  </a:lnTo>
                  <a:lnTo>
                    <a:pt x="19" y="91"/>
                  </a:lnTo>
                  <a:lnTo>
                    <a:pt x="20" y="91"/>
                  </a:lnTo>
                  <a:lnTo>
                    <a:pt x="22" y="91"/>
                  </a:lnTo>
                  <a:lnTo>
                    <a:pt x="23" y="91"/>
                  </a:lnTo>
                  <a:lnTo>
                    <a:pt x="25" y="91"/>
                  </a:lnTo>
                  <a:lnTo>
                    <a:pt x="26" y="91"/>
                  </a:lnTo>
                  <a:lnTo>
                    <a:pt x="28" y="91"/>
                  </a:lnTo>
                  <a:lnTo>
                    <a:pt x="29" y="91"/>
                  </a:lnTo>
                  <a:lnTo>
                    <a:pt x="30" y="91"/>
                  </a:lnTo>
                  <a:lnTo>
                    <a:pt x="31" y="91"/>
                  </a:lnTo>
                  <a:lnTo>
                    <a:pt x="32" y="91"/>
                  </a:lnTo>
                  <a:lnTo>
                    <a:pt x="33" y="91"/>
                  </a:lnTo>
                  <a:lnTo>
                    <a:pt x="34" y="91"/>
                  </a:lnTo>
                  <a:lnTo>
                    <a:pt x="35" y="90"/>
                  </a:lnTo>
                  <a:lnTo>
                    <a:pt x="36" y="90"/>
                  </a:lnTo>
                  <a:lnTo>
                    <a:pt x="37" y="90"/>
                  </a:lnTo>
                  <a:lnTo>
                    <a:pt x="38" y="90"/>
                  </a:lnTo>
                  <a:lnTo>
                    <a:pt x="39" y="90"/>
                  </a:lnTo>
                  <a:lnTo>
                    <a:pt x="40" y="90"/>
                  </a:lnTo>
                  <a:lnTo>
                    <a:pt x="41" y="90"/>
                  </a:lnTo>
                  <a:lnTo>
                    <a:pt x="42" y="90"/>
                  </a:lnTo>
                  <a:lnTo>
                    <a:pt x="43" y="90"/>
                  </a:lnTo>
                  <a:lnTo>
                    <a:pt x="44" y="90"/>
                  </a:lnTo>
                  <a:lnTo>
                    <a:pt x="45" y="90"/>
                  </a:lnTo>
                  <a:lnTo>
                    <a:pt x="46" y="90"/>
                  </a:lnTo>
                  <a:lnTo>
                    <a:pt x="48" y="91"/>
                  </a:lnTo>
                  <a:lnTo>
                    <a:pt x="49" y="91"/>
                  </a:lnTo>
                  <a:lnTo>
                    <a:pt x="51" y="91"/>
                  </a:lnTo>
                  <a:lnTo>
                    <a:pt x="53" y="91"/>
                  </a:lnTo>
                  <a:lnTo>
                    <a:pt x="54" y="91"/>
                  </a:lnTo>
                  <a:lnTo>
                    <a:pt x="56" y="91"/>
                  </a:lnTo>
                  <a:lnTo>
                    <a:pt x="57" y="92"/>
                  </a:lnTo>
                  <a:lnTo>
                    <a:pt x="58" y="92"/>
                  </a:lnTo>
                  <a:lnTo>
                    <a:pt x="59" y="92"/>
                  </a:lnTo>
                  <a:lnTo>
                    <a:pt x="60" y="92"/>
                  </a:lnTo>
                  <a:lnTo>
                    <a:pt x="61" y="92"/>
                  </a:lnTo>
                  <a:lnTo>
                    <a:pt x="62" y="92"/>
                  </a:lnTo>
                  <a:lnTo>
                    <a:pt x="63" y="92"/>
                  </a:lnTo>
                  <a:lnTo>
                    <a:pt x="64" y="92"/>
                  </a:lnTo>
                  <a:lnTo>
                    <a:pt x="65" y="92"/>
                  </a:lnTo>
                  <a:lnTo>
                    <a:pt x="66" y="92"/>
                  </a:lnTo>
                  <a:lnTo>
                    <a:pt x="67" y="91"/>
                  </a:lnTo>
                  <a:lnTo>
                    <a:pt x="68" y="91"/>
                  </a:lnTo>
                  <a:lnTo>
                    <a:pt x="69" y="91"/>
                  </a:lnTo>
                  <a:lnTo>
                    <a:pt x="70" y="91"/>
                  </a:lnTo>
                  <a:lnTo>
                    <a:pt x="71" y="91"/>
                  </a:lnTo>
                  <a:lnTo>
                    <a:pt x="72" y="91"/>
                  </a:lnTo>
                  <a:lnTo>
                    <a:pt x="73" y="91"/>
                  </a:lnTo>
                  <a:lnTo>
                    <a:pt x="74" y="91"/>
                  </a:lnTo>
                  <a:lnTo>
                    <a:pt x="76" y="91"/>
                  </a:lnTo>
                  <a:lnTo>
                    <a:pt x="77" y="91"/>
                  </a:lnTo>
                  <a:lnTo>
                    <a:pt x="79" y="91"/>
                  </a:lnTo>
                  <a:lnTo>
                    <a:pt x="80" y="91"/>
                  </a:lnTo>
                  <a:lnTo>
                    <a:pt x="82" y="91"/>
                  </a:lnTo>
                  <a:lnTo>
                    <a:pt x="83" y="91"/>
                  </a:lnTo>
                  <a:lnTo>
                    <a:pt x="84" y="91"/>
                  </a:lnTo>
                  <a:lnTo>
                    <a:pt x="85" y="91"/>
                  </a:lnTo>
                  <a:lnTo>
                    <a:pt x="86" y="92"/>
                  </a:lnTo>
                  <a:lnTo>
                    <a:pt x="87" y="92"/>
                  </a:lnTo>
                  <a:lnTo>
                    <a:pt x="88" y="92"/>
                  </a:lnTo>
                  <a:lnTo>
                    <a:pt x="89" y="93"/>
                  </a:lnTo>
                  <a:lnTo>
                    <a:pt x="90" y="93"/>
                  </a:lnTo>
                  <a:lnTo>
                    <a:pt x="91" y="93"/>
                  </a:lnTo>
                  <a:lnTo>
                    <a:pt x="92" y="93"/>
                  </a:lnTo>
                  <a:lnTo>
                    <a:pt x="93" y="93"/>
                  </a:lnTo>
                  <a:lnTo>
                    <a:pt x="94" y="93"/>
                  </a:lnTo>
                  <a:lnTo>
                    <a:pt x="95" y="94"/>
                  </a:lnTo>
                  <a:lnTo>
                    <a:pt x="96" y="94"/>
                  </a:lnTo>
                  <a:lnTo>
                    <a:pt x="97" y="94"/>
                  </a:lnTo>
                  <a:lnTo>
                    <a:pt x="98" y="94"/>
                  </a:lnTo>
                  <a:lnTo>
                    <a:pt x="99" y="94"/>
                  </a:lnTo>
                  <a:lnTo>
                    <a:pt x="100" y="94"/>
                  </a:lnTo>
                  <a:lnTo>
                    <a:pt x="102" y="94"/>
                  </a:lnTo>
                  <a:lnTo>
                    <a:pt x="104" y="94"/>
                  </a:lnTo>
                  <a:lnTo>
                    <a:pt x="105" y="94"/>
                  </a:lnTo>
                  <a:lnTo>
                    <a:pt x="107" y="94"/>
                  </a:lnTo>
                  <a:lnTo>
                    <a:pt x="108" y="93"/>
                  </a:lnTo>
                  <a:lnTo>
                    <a:pt x="110" y="93"/>
                  </a:lnTo>
                  <a:lnTo>
                    <a:pt x="111" y="93"/>
                  </a:lnTo>
                  <a:lnTo>
                    <a:pt x="112" y="93"/>
                  </a:lnTo>
                  <a:lnTo>
                    <a:pt x="113" y="93"/>
                  </a:lnTo>
                  <a:lnTo>
                    <a:pt x="114" y="93"/>
                  </a:lnTo>
                  <a:lnTo>
                    <a:pt x="115" y="93"/>
                  </a:lnTo>
                  <a:lnTo>
                    <a:pt x="116" y="92"/>
                  </a:lnTo>
                  <a:lnTo>
                    <a:pt x="117" y="92"/>
                  </a:lnTo>
                  <a:lnTo>
                    <a:pt x="118" y="92"/>
                  </a:lnTo>
                  <a:lnTo>
                    <a:pt x="119" y="91"/>
                  </a:lnTo>
                  <a:lnTo>
                    <a:pt x="120" y="91"/>
                  </a:lnTo>
                  <a:lnTo>
                    <a:pt x="121" y="91"/>
                  </a:lnTo>
                  <a:lnTo>
                    <a:pt x="122" y="91"/>
                  </a:lnTo>
                  <a:lnTo>
                    <a:pt x="123" y="91"/>
                  </a:lnTo>
                  <a:lnTo>
                    <a:pt x="124" y="91"/>
                  </a:lnTo>
                  <a:lnTo>
                    <a:pt x="125" y="91"/>
                  </a:lnTo>
                  <a:lnTo>
                    <a:pt x="126" y="91"/>
                  </a:lnTo>
                  <a:lnTo>
                    <a:pt x="127" y="91"/>
                  </a:lnTo>
                  <a:lnTo>
                    <a:pt x="128" y="91"/>
                  </a:lnTo>
                  <a:lnTo>
                    <a:pt x="130" y="91"/>
                  </a:lnTo>
                  <a:lnTo>
                    <a:pt x="131" y="91"/>
                  </a:lnTo>
                  <a:lnTo>
                    <a:pt x="133" y="91"/>
                  </a:lnTo>
                  <a:lnTo>
                    <a:pt x="134" y="91"/>
                  </a:lnTo>
                  <a:lnTo>
                    <a:pt x="135" y="91"/>
                  </a:lnTo>
                  <a:lnTo>
                    <a:pt x="136" y="91"/>
                  </a:lnTo>
                  <a:lnTo>
                    <a:pt x="138" y="91"/>
                  </a:lnTo>
                  <a:lnTo>
                    <a:pt x="138" y="92"/>
                  </a:lnTo>
                  <a:lnTo>
                    <a:pt x="139" y="92"/>
                  </a:lnTo>
                  <a:lnTo>
                    <a:pt x="140" y="92"/>
                  </a:lnTo>
                  <a:lnTo>
                    <a:pt x="141" y="92"/>
                  </a:lnTo>
                  <a:lnTo>
                    <a:pt x="142" y="92"/>
                  </a:lnTo>
                  <a:lnTo>
                    <a:pt x="143" y="92"/>
                  </a:lnTo>
                  <a:lnTo>
                    <a:pt x="144" y="92"/>
                  </a:lnTo>
                  <a:lnTo>
                    <a:pt x="145" y="92"/>
                  </a:lnTo>
                  <a:lnTo>
                    <a:pt x="146" y="92"/>
                  </a:lnTo>
                  <a:lnTo>
                    <a:pt x="147" y="92"/>
                  </a:lnTo>
                  <a:lnTo>
                    <a:pt x="148" y="92"/>
                  </a:lnTo>
                  <a:lnTo>
                    <a:pt x="149" y="92"/>
                  </a:lnTo>
                  <a:lnTo>
                    <a:pt x="150" y="91"/>
                  </a:lnTo>
                  <a:lnTo>
                    <a:pt x="151" y="91"/>
                  </a:lnTo>
                  <a:lnTo>
                    <a:pt x="153" y="91"/>
                  </a:lnTo>
                  <a:lnTo>
                    <a:pt x="154" y="91"/>
                  </a:lnTo>
                  <a:lnTo>
                    <a:pt x="155" y="91"/>
                  </a:lnTo>
                  <a:lnTo>
                    <a:pt x="156" y="91"/>
                  </a:lnTo>
                  <a:lnTo>
                    <a:pt x="158" y="91"/>
                  </a:lnTo>
                  <a:lnTo>
                    <a:pt x="159" y="91"/>
                  </a:lnTo>
                  <a:lnTo>
                    <a:pt x="161" y="91"/>
                  </a:lnTo>
                  <a:lnTo>
                    <a:pt x="162" y="92"/>
                  </a:lnTo>
                  <a:lnTo>
                    <a:pt x="164" y="92"/>
                  </a:lnTo>
                  <a:lnTo>
                    <a:pt x="165" y="92"/>
                  </a:lnTo>
                  <a:lnTo>
                    <a:pt x="166" y="93"/>
                  </a:lnTo>
                  <a:lnTo>
                    <a:pt x="167" y="93"/>
                  </a:lnTo>
                  <a:lnTo>
                    <a:pt x="168" y="93"/>
                  </a:lnTo>
                  <a:lnTo>
                    <a:pt x="169" y="93"/>
                  </a:lnTo>
                  <a:lnTo>
                    <a:pt x="170" y="93"/>
                  </a:lnTo>
                  <a:lnTo>
                    <a:pt x="171" y="93"/>
                  </a:lnTo>
                  <a:lnTo>
                    <a:pt x="172" y="93"/>
                  </a:lnTo>
                  <a:lnTo>
                    <a:pt x="173" y="93"/>
                  </a:lnTo>
                  <a:lnTo>
                    <a:pt x="174" y="93"/>
                  </a:lnTo>
                  <a:lnTo>
                    <a:pt x="175" y="94"/>
                  </a:lnTo>
                  <a:lnTo>
                    <a:pt x="176" y="94"/>
                  </a:lnTo>
                  <a:lnTo>
                    <a:pt x="177" y="94"/>
                  </a:lnTo>
                  <a:lnTo>
                    <a:pt x="178" y="94"/>
                  </a:lnTo>
                  <a:lnTo>
                    <a:pt x="179" y="94"/>
                  </a:lnTo>
                  <a:lnTo>
                    <a:pt x="180" y="94"/>
                  </a:lnTo>
                  <a:lnTo>
                    <a:pt x="181" y="94"/>
                  </a:lnTo>
                  <a:lnTo>
                    <a:pt x="182" y="94"/>
                  </a:lnTo>
                  <a:lnTo>
                    <a:pt x="184" y="94"/>
                  </a:lnTo>
                  <a:lnTo>
                    <a:pt x="185" y="94"/>
                  </a:lnTo>
                  <a:lnTo>
                    <a:pt x="187" y="94"/>
                  </a:lnTo>
                  <a:lnTo>
                    <a:pt x="189" y="94"/>
                  </a:lnTo>
                  <a:lnTo>
                    <a:pt x="190" y="94"/>
                  </a:lnTo>
                  <a:lnTo>
                    <a:pt x="192" y="95"/>
                  </a:lnTo>
                  <a:lnTo>
                    <a:pt x="193" y="95"/>
                  </a:lnTo>
                  <a:lnTo>
                    <a:pt x="194" y="95"/>
                  </a:lnTo>
                  <a:lnTo>
                    <a:pt x="195" y="95"/>
                  </a:lnTo>
                  <a:lnTo>
                    <a:pt x="196" y="95"/>
                  </a:lnTo>
                  <a:lnTo>
                    <a:pt x="197" y="95"/>
                  </a:lnTo>
                  <a:lnTo>
                    <a:pt x="198" y="95"/>
                  </a:lnTo>
                  <a:lnTo>
                    <a:pt x="199" y="95"/>
                  </a:lnTo>
                  <a:lnTo>
                    <a:pt x="200" y="95"/>
                  </a:lnTo>
                  <a:lnTo>
                    <a:pt x="201" y="95"/>
                  </a:lnTo>
                  <a:lnTo>
                    <a:pt x="202" y="95"/>
                  </a:lnTo>
                  <a:lnTo>
                    <a:pt x="203" y="95"/>
                  </a:lnTo>
                  <a:lnTo>
                    <a:pt x="204" y="95"/>
                  </a:lnTo>
                  <a:lnTo>
                    <a:pt x="205" y="95"/>
                  </a:lnTo>
                  <a:lnTo>
                    <a:pt x="206" y="95"/>
                  </a:lnTo>
                  <a:lnTo>
                    <a:pt x="207" y="95"/>
                  </a:lnTo>
                  <a:lnTo>
                    <a:pt x="208" y="95"/>
                  </a:lnTo>
                  <a:lnTo>
                    <a:pt x="209" y="95"/>
                  </a:lnTo>
                  <a:lnTo>
                    <a:pt x="210" y="95"/>
                  </a:lnTo>
                  <a:lnTo>
                    <a:pt x="212" y="95"/>
                  </a:lnTo>
                  <a:lnTo>
                    <a:pt x="213" y="95"/>
                  </a:lnTo>
                  <a:lnTo>
                    <a:pt x="213" y="96"/>
                  </a:lnTo>
                  <a:lnTo>
                    <a:pt x="215" y="96"/>
                  </a:lnTo>
                  <a:lnTo>
                    <a:pt x="216" y="96"/>
                  </a:lnTo>
                  <a:lnTo>
                    <a:pt x="217" y="96"/>
                  </a:lnTo>
                  <a:lnTo>
                    <a:pt x="218" y="96"/>
                  </a:lnTo>
                  <a:lnTo>
                    <a:pt x="219" y="96"/>
                  </a:lnTo>
                  <a:lnTo>
                    <a:pt x="220" y="96"/>
                  </a:lnTo>
                  <a:lnTo>
                    <a:pt x="221" y="96"/>
                  </a:lnTo>
                  <a:lnTo>
                    <a:pt x="222" y="96"/>
                  </a:lnTo>
                  <a:lnTo>
                    <a:pt x="223" y="96"/>
                  </a:lnTo>
                  <a:lnTo>
                    <a:pt x="224" y="96"/>
                  </a:lnTo>
                  <a:lnTo>
                    <a:pt x="225" y="96"/>
                  </a:lnTo>
                  <a:lnTo>
                    <a:pt x="226" y="96"/>
                  </a:lnTo>
                  <a:lnTo>
                    <a:pt x="227" y="96"/>
                  </a:lnTo>
                  <a:lnTo>
                    <a:pt x="228" y="96"/>
                  </a:lnTo>
                  <a:lnTo>
                    <a:pt x="229" y="96"/>
                  </a:lnTo>
                  <a:lnTo>
                    <a:pt x="230" y="96"/>
                  </a:lnTo>
                  <a:lnTo>
                    <a:pt x="231" y="96"/>
                  </a:lnTo>
                  <a:lnTo>
                    <a:pt x="232" y="96"/>
                  </a:lnTo>
                  <a:lnTo>
                    <a:pt x="233" y="96"/>
                  </a:lnTo>
                  <a:lnTo>
                    <a:pt x="235" y="96"/>
                  </a:lnTo>
                  <a:lnTo>
                    <a:pt x="236" y="96"/>
                  </a:lnTo>
                  <a:lnTo>
                    <a:pt x="236" y="97"/>
                  </a:lnTo>
                  <a:lnTo>
                    <a:pt x="238" y="97"/>
                  </a:lnTo>
                  <a:lnTo>
                    <a:pt x="240" y="97"/>
                  </a:lnTo>
                  <a:lnTo>
                    <a:pt x="241" y="97"/>
                  </a:lnTo>
                  <a:lnTo>
                    <a:pt x="243" y="97"/>
                  </a:lnTo>
                  <a:lnTo>
                    <a:pt x="244" y="97"/>
                  </a:lnTo>
                  <a:lnTo>
                    <a:pt x="246" y="97"/>
                  </a:lnTo>
                  <a:lnTo>
                    <a:pt x="247" y="97"/>
                  </a:lnTo>
                  <a:lnTo>
                    <a:pt x="248" y="97"/>
                  </a:lnTo>
                  <a:lnTo>
                    <a:pt x="249" y="97"/>
                  </a:lnTo>
                  <a:lnTo>
                    <a:pt x="250" y="97"/>
                  </a:lnTo>
                  <a:lnTo>
                    <a:pt x="251" y="97"/>
                  </a:lnTo>
                  <a:lnTo>
                    <a:pt x="252" y="97"/>
                  </a:lnTo>
                  <a:lnTo>
                    <a:pt x="253" y="97"/>
                  </a:lnTo>
                  <a:lnTo>
                    <a:pt x="254" y="97"/>
                  </a:lnTo>
                  <a:lnTo>
                    <a:pt x="255" y="97"/>
                  </a:lnTo>
                  <a:lnTo>
                    <a:pt x="256" y="97"/>
                  </a:lnTo>
                  <a:lnTo>
                    <a:pt x="257" y="97"/>
                  </a:lnTo>
                  <a:lnTo>
                    <a:pt x="258" y="97"/>
                  </a:lnTo>
                  <a:lnTo>
                    <a:pt x="259" y="97"/>
                  </a:lnTo>
                  <a:lnTo>
                    <a:pt x="260" y="97"/>
                  </a:lnTo>
                  <a:lnTo>
                    <a:pt x="261" y="97"/>
                  </a:lnTo>
                  <a:lnTo>
                    <a:pt x="262" y="97"/>
                  </a:lnTo>
                  <a:lnTo>
                    <a:pt x="263" y="97"/>
                  </a:lnTo>
                  <a:lnTo>
                    <a:pt x="264" y="97"/>
                  </a:lnTo>
                  <a:lnTo>
                    <a:pt x="266" y="97"/>
                  </a:lnTo>
                  <a:lnTo>
                    <a:pt x="267" y="97"/>
                  </a:lnTo>
                  <a:lnTo>
                    <a:pt x="269" y="97"/>
                  </a:lnTo>
                  <a:lnTo>
                    <a:pt x="270" y="98"/>
                  </a:lnTo>
                  <a:lnTo>
                    <a:pt x="271" y="98"/>
                  </a:lnTo>
                  <a:lnTo>
                    <a:pt x="272" y="98"/>
                  </a:lnTo>
                  <a:lnTo>
                    <a:pt x="274" y="98"/>
                  </a:lnTo>
                  <a:lnTo>
                    <a:pt x="275" y="98"/>
                  </a:lnTo>
                  <a:lnTo>
                    <a:pt x="276" y="98"/>
                  </a:lnTo>
                  <a:lnTo>
                    <a:pt x="277" y="97"/>
                  </a:lnTo>
                  <a:lnTo>
                    <a:pt x="278" y="97"/>
                  </a:lnTo>
                  <a:lnTo>
                    <a:pt x="279" y="98"/>
                  </a:lnTo>
                  <a:lnTo>
                    <a:pt x="280" y="98"/>
                  </a:lnTo>
                  <a:lnTo>
                    <a:pt x="281" y="98"/>
                  </a:lnTo>
                  <a:lnTo>
                    <a:pt x="282" y="98"/>
                  </a:lnTo>
                  <a:lnTo>
                    <a:pt x="283" y="98"/>
                  </a:lnTo>
                  <a:lnTo>
                    <a:pt x="284" y="98"/>
                  </a:lnTo>
                  <a:lnTo>
                    <a:pt x="285" y="98"/>
                  </a:lnTo>
                  <a:lnTo>
                    <a:pt x="286" y="98"/>
                  </a:lnTo>
                  <a:lnTo>
                    <a:pt x="287" y="98"/>
                  </a:lnTo>
                  <a:lnTo>
                    <a:pt x="289" y="98"/>
                  </a:lnTo>
                  <a:lnTo>
                    <a:pt x="290" y="98"/>
                  </a:lnTo>
                  <a:lnTo>
                    <a:pt x="291" y="98"/>
                  </a:lnTo>
                  <a:lnTo>
                    <a:pt x="292" y="98"/>
                  </a:lnTo>
                  <a:lnTo>
                    <a:pt x="294" y="98"/>
                  </a:lnTo>
                  <a:lnTo>
                    <a:pt x="295" y="98"/>
                  </a:lnTo>
                  <a:lnTo>
                    <a:pt x="297" y="98"/>
                  </a:lnTo>
                  <a:lnTo>
                    <a:pt x="298" y="98"/>
                  </a:lnTo>
                  <a:lnTo>
                    <a:pt x="299" y="98"/>
                  </a:lnTo>
                  <a:lnTo>
                    <a:pt x="300" y="98"/>
                  </a:lnTo>
                  <a:lnTo>
                    <a:pt x="301" y="98"/>
                  </a:lnTo>
                  <a:lnTo>
                    <a:pt x="302" y="98"/>
                  </a:lnTo>
                  <a:lnTo>
                    <a:pt x="303" y="98"/>
                  </a:lnTo>
                  <a:lnTo>
                    <a:pt x="304" y="98"/>
                  </a:lnTo>
                  <a:lnTo>
                    <a:pt x="305" y="98"/>
                  </a:lnTo>
                  <a:lnTo>
                    <a:pt x="306" y="98"/>
                  </a:lnTo>
                  <a:lnTo>
                    <a:pt x="307" y="98"/>
                  </a:lnTo>
                  <a:lnTo>
                    <a:pt x="308" y="98"/>
                  </a:lnTo>
                  <a:lnTo>
                    <a:pt x="309" y="98"/>
                  </a:lnTo>
                  <a:lnTo>
                    <a:pt x="310" y="98"/>
                  </a:lnTo>
                  <a:lnTo>
                    <a:pt x="311" y="98"/>
                  </a:lnTo>
                  <a:lnTo>
                    <a:pt x="312" y="98"/>
                  </a:lnTo>
                  <a:lnTo>
                    <a:pt x="313" y="98"/>
                  </a:lnTo>
                  <a:lnTo>
                    <a:pt x="314" y="98"/>
                  </a:lnTo>
                  <a:lnTo>
                    <a:pt x="315" y="98"/>
                  </a:lnTo>
                  <a:lnTo>
                    <a:pt x="317" y="98"/>
                  </a:lnTo>
                  <a:lnTo>
                    <a:pt x="318" y="98"/>
                  </a:lnTo>
                  <a:lnTo>
                    <a:pt x="320" y="98"/>
                  </a:lnTo>
                  <a:lnTo>
                    <a:pt x="321" y="98"/>
                  </a:lnTo>
                  <a:lnTo>
                    <a:pt x="323" y="98"/>
                  </a:lnTo>
                  <a:lnTo>
                    <a:pt x="325" y="98"/>
                  </a:lnTo>
                  <a:lnTo>
                    <a:pt x="326" y="98"/>
                  </a:lnTo>
                  <a:lnTo>
                    <a:pt x="328" y="98"/>
                  </a:lnTo>
                  <a:lnTo>
                    <a:pt x="329" y="98"/>
                  </a:lnTo>
                  <a:lnTo>
                    <a:pt x="330" y="98"/>
                  </a:lnTo>
                  <a:lnTo>
                    <a:pt x="331" y="98"/>
                  </a:lnTo>
                  <a:lnTo>
                    <a:pt x="332" y="98"/>
                  </a:lnTo>
                  <a:lnTo>
                    <a:pt x="333" y="98"/>
                  </a:lnTo>
                  <a:lnTo>
                    <a:pt x="334" y="98"/>
                  </a:lnTo>
                  <a:lnTo>
                    <a:pt x="335" y="98"/>
                  </a:lnTo>
                  <a:lnTo>
                    <a:pt x="336" y="97"/>
                  </a:lnTo>
                  <a:lnTo>
                    <a:pt x="337" y="97"/>
                  </a:lnTo>
                  <a:lnTo>
                    <a:pt x="338" y="97"/>
                  </a:lnTo>
                  <a:lnTo>
                    <a:pt x="339" y="97"/>
                  </a:lnTo>
                  <a:lnTo>
                    <a:pt x="340" y="97"/>
                  </a:lnTo>
                  <a:lnTo>
                    <a:pt x="341" y="97"/>
                  </a:lnTo>
                  <a:lnTo>
                    <a:pt x="343" y="97"/>
                  </a:lnTo>
                  <a:lnTo>
                    <a:pt x="344" y="97"/>
                  </a:lnTo>
                  <a:lnTo>
                    <a:pt x="345" y="97"/>
                  </a:lnTo>
                  <a:lnTo>
                    <a:pt x="346" y="97"/>
                  </a:lnTo>
                  <a:lnTo>
                    <a:pt x="346" y="96"/>
                  </a:lnTo>
                  <a:lnTo>
                    <a:pt x="348" y="96"/>
                  </a:lnTo>
                  <a:lnTo>
                    <a:pt x="349" y="95"/>
                  </a:lnTo>
                  <a:lnTo>
                    <a:pt x="351" y="94"/>
                  </a:lnTo>
                  <a:lnTo>
                    <a:pt x="352" y="93"/>
                  </a:lnTo>
                  <a:lnTo>
                    <a:pt x="353" y="92"/>
                  </a:lnTo>
                  <a:lnTo>
                    <a:pt x="354" y="90"/>
                  </a:lnTo>
                  <a:lnTo>
                    <a:pt x="355" y="88"/>
                  </a:lnTo>
                  <a:lnTo>
                    <a:pt x="356" y="87"/>
                  </a:lnTo>
                  <a:lnTo>
                    <a:pt x="357" y="84"/>
                  </a:lnTo>
                  <a:lnTo>
                    <a:pt x="358" y="82"/>
                  </a:lnTo>
                  <a:lnTo>
                    <a:pt x="359" y="79"/>
                  </a:lnTo>
                  <a:lnTo>
                    <a:pt x="360" y="75"/>
                  </a:lnTo>
                  <a:lnTo>
                    <a:pt x="361" y="71"/>
                  </a:lnTo>
                  <a:lnTo>
                    <a:pt x="362" y="67"/>
                  </a:lnTo>
                  <a:lnTo>
                    <a:pt x="363" y="63"/>
                  </a:lnTo>
                  <a:lnTo>
                    <a:pt x="364" y="58"/>
                  </a:lnTo>
                  <a:lnTo>
                    <a:pt x="365" y="53"/>
                  </a:lnTo>
                  <a:lnTo>
                    <a:pt x="366" y="48"/>
                  </a:lnTo>
                  <a:lnTo>
                    <a:pt x="367" y="43"/>
                  </a:lnTo>
                  <a:lnTo>
                    <a:pt x="368" y="37"/>
                  </a:lnTo>
                  <a:lnTo>
                    <a:pt x="369" y="32"/>
                  </a:lnTo>
                  <a:lnTo>
                    <a:pt x="369" y="28"/>
                  </a:lnTo>
                  <a:lnTo>
                    <a:pt x="371" y="23"/>
                  </a:lnTo>
                  <a:lnTo>
                    <a:pt x="372" y="18"/>
                  </a:lnTo>
                  <a:lnTo>
                    <a:pt x="372" y="14"/>
                  </a:lnTo>
                  <a:lnTo>
                    <a:pt x="374" y="11"/>
                  </a:lnTo>
                  <a:lnTo>
                    <a:pt x="374" y="7"/>
                  </a:lnTo>
                  <a:lnTo>
                    <a:pt x="375" y="5"/>
                  </a:lnTo>
                  <a:lnTo>
                    <a:pt x="377" y="3"/>
                  </a:lnTo>
                  <a:lnTo>
                    <a:pt x="377" y="1"/>
                  </a:lnTo>
                  <a:lnTo>
                    <a:pt x="379" y="1"/>
                  </a:lnTo>
                  <a:lnTo>
                    <a:pt x="379" y="0"/>
                  </a:lnTo>
                  <a:lnTo>
                    <a:pt x="380" y="0"/>
                  </a:lnTo>
                  <a:lnTo>
                    <a:pt x="381" y="1"/>
                  </a:lnTo>
                  <a:lnTo>
                    <a:pt x="382" y="2"/>
                  </a:lnTo>
                  <a:lnTo>
                    <a:pt x="383" y="3"/>
                  </a:lnTo>
                  <a:lnTo>
                    <a:pt x="384" y="4"/>
                  </a:lnTo>
                  <a:lnTo>
                    <a:pt x="385" y="7"/>
                  </a:lnTo>
                  <a:lnTo>
                    <a:pt x="386" y="9"/>
                  </a:lnTo>
                  <a:lnTo>
                    <a:pt x="387" y="11"/>
                  </a:lnTo>
                  <a:lnTo>
                    <a:pt x="388" y="14"/>
                  </a:lnTo>
                  <a:lnTo>
                    <a:pt x="389" y="16"/>
                  </a:lnTo>
                  <a:lnTo>
                    <a:pt x="390" y="19"/>
                  </a:lnTo>
                  <a:lnTo>
                    <a:pt x="391" y="21"/>
                  </a:lnTo>
                  <a:lnTo>
                    <a:pt x="392" y="24"/>
                  </a:lnTo>
                  <a:lnTo>
                    <a:pt x="393" y="27"/>
                  </a:lnTo>
                  <a:lnTo>
                    <a:pt x="394" y="29"/>
                  </a:lnTo>
                  <a:lnTo>
                    <a:pt x="395" y="32"/>
                  </a:lnTo>
                  <a:lnTo>
                    <a:pt x="396" y="34"/>
                  </a:lnTo>
                  <a:lnTo>
                    <a:pt x="397" y="37"/>
                  </a:lnTo>
                  <a:lnTo>
                    <a:pt x="397" y="38"/>
                  </a:lnTo>
                  <a:lnTo>
                    <a:pt x="399" y="41"/>
                  </a:lnTo>
                  <a:lnTo>
                    <a:pt x="400" y="43"/>
                  </a:lnTo>
                  <a:lnTo>
                    <a:pt x="400" y="45"/>
                  </a:lnTo>
                  <a:lnTo>
                    <a:pt x="402" y="46"/>
                  </a:lnTo>
                  <a:lnTo>
                    <a:pt x="402" y="48"/>
                  </a:lnTo>
                  <a:lnTo>
                    <a:pt x="403" y="50"/>
                  </a:lnTo>
                  <a:lnTo>
                    <a:pt x="405" y="52"/>
                  </a:lnTo>
                  <a:lnTo>
                    <a:pt x="405" y="53"/>
                  </a:lnTo>
                  <a:lnTo>
                    <a:pt x="406" y="55"/>
                  </a:lnTo>
                  <a:lnTo>
                    <a:pt x="407" y="56"/>
                  </a:lnTo>
                  <a:lnTo>
                    <a:pt x="408" y="58"/>
                  </a:lnTo>
                  <a:lnTo>
                    <a:pt x="409" y="59"/>
                  </a:lnTo>
                  <a:lnTo>
                    <a:pt x="410" y="60"/>
                  </a:lnTo>
                  <a:lnTo>
                    <a:pt x="411" y="62"/>
                  </a:lnTo>
                  <a:lnTo>
                    <a:pt x="412" y="63"/>
                  </a:lnTo>
                  <a:lnTo>
                    <a:pt x="413" y="64"/>
                  </a:lnTo>
                  <a:lnTo>
                    <a:pt x="414" y="65"/>
                  </a:lnTo>
                  <a:lnTo>
                    <a:pt x="415" y="66"/>
                  </a:lnTo>
                  <a:lnTo>
                    <a:pt x="416" y="67"/>
                  </a:lnTo>
                  <a:lnTo>
                    <a:pt x="417" y="68"/>
                  </a:lnTo>
                  <a:lnTo>
                    <a:pt x="418" y="70"/>
                  </a:lnTo>
                  <a:lnTo>
                    <a:pt x="419" y="70"/>
                  </a:lnTo>
                  <a:lnTo>
                    <a:pt x="420" y="71"/>
                  </a:lnTo>
                  <a:lnTo>
                    <a:pt x="421" y="72"/>
                  </a:lnTo>
                  <a:lnTo>
                    <a:pt x="422" y="73"/>
                  </a:lnTo>
                  <a:lnTo>
                    <a:pt x="423" y="74"/>
                  </a:lnTo>
                  <a:lnTo>
                    <a:pt x="425" y="75"/>
                  </a:lnTo>
                  <a:lnTo>
                    <a:pt x="426" y="76"/>
                  </a:lnTo>
                  <a:lnTo>
                    <a:pt x="428" y="77"/>
                  </a:lnTo>
                  <a:lnTo>
                    <a:pt x="430" y="78"/>
                  </a:lnTo>
                  <a:lnTo>
                    <a:pt x="430" y="79"/>
                  </a:lnTo>
                  <a:lnTo>
                    <a:pt x="431" y="79"/>
                  </a:lnTo>
                  <a:lnTo>
                    <a:pt x="433" y="80"/>
                  </a:lnTo>
                  <a:lnTo>
                    <a:pt x="434" y="80"/>
                  </a:lnTo>
                  <a:lnTo>
                    <a:pt x="435" y="81"/>
                  </a:lnTo>
                  <a:lnTo>
                    <a:pt x="436" y="81"/>
                  </a:lnTo>
                  <a:lnTo>
                    <a:pt x="437" y="82"/>
                  </a:lnTo>
                  <a:lnTo>
                    <a:pt x="438" y="82"/>
                  </a:lnTo>
                  <a:lnTo>
                    <a:pt x="439" y="82"/>
                  </a:lnTo>
                  <a:lnTo>
                    <a:pt x="440" y="83"/>
                  </a:lnTo>
                  <a:lnTo>
                    <a:pt x="441" y="83"/>
                  </a:lnTo>
                  <a:lnTo>
                    <a:pt x="442" y="83"/>
                  </a:lnTo>
                  <a:lnTo>
                    <a:pt x="443" y="84"/>
                  </a:lnTo>
                  <a:lnTo>
                    <a:pt x="444" y="84"/>
                  </a:lnTo>
                  <a:lnTo>
                    <a:pt x="445" y="85"/>
                  </a:lnTo>
                  <a:lnTo>
                    <a:pt x="446" y="85"/>
                  </a:lnTo>
                  <a:lnTo>
                    <a:pt x="447" y="85"/>
                  </a:lnTo>
                  <a:lnTo>
                    <a:pt x="448" y="86"/>
                  </a:lnTo>
                  <a:lnTo>
                    <a:pt x="449" y="86"/>
                  </a:lnTo>
                  <a:lnTo>
                    <a:pt x="450" y="87"/>
                  </a:lnTo>
                  <a:lnTo>
                    <a:pt x="451" y="87"/>
                  </a:lnTo>
                  <a:lnTo>
                    <a:pt x="453" y="88"/>
                  </a:lnTo>
                  <a:lnTo>
                    <a:pt x="454" y="88"/>
                  </a:lnTo>
                  <a:lnTo>
                    <a:pt x="456" y="88"/>
                  </a:lnTo>
                  <a:lnTo>
                    <a:pt x="456" y="89"/>
                  </a:lnTo>
                  <a:lnTo>
                    <a:pt x="457" y="89"/>
                  </a:lnTo>
                  <a:lnTo>
                    <a:pt x="459" y="90"/>
                  </a:lnTo>
                  <a:lnTo>
                    <a:pt x="460" y="90"/>
                  </a:lnTo>
                  <a:lnTo>
                    <a:pt x="461" y="90"/>
                  </a:lnTo>
                  <a:lnTo>
                    <a:pt x="462" y="91"/>
                  </a:lnTo>
                  <a:lnTo>
                    <a:pt x="463" y="91"/>
                  </a:lnTo>
                  <a:lnTo>
                    <a:pt x="464" y="91"/>
                  </a:lnTo>
                  <a:lnTo>
                    <a:pt x="465" y="91"/>
                  </a:lnTo>
                  <a:lnTo>
                    <a:pt x="466" y="91"/>
                  </a:lnTo>
                  <a:lnTo>
                    <a:pt x="467" y="92"/>
                  </a:lnTo>
                  <a:lnTo>
                    <a:pt x="468" y="92"/>
                  </a:lnTo>
                  <a:lnTo>
                    <a:pt x="469" y="93"/>
                  </a:lnTo>
                  <a:lnTo>
                    <a:pt x="470" y="93"/>
                  </a:lnTo>
                  <a:lnTo>
                    <a:pt x="471" y="93"/>
                  </a:lnTo>
                  <a:lnTo>
                    <a:pt x="472" y="93"/>
                  </a:lnTo>
                  <a:lnTo>
                    <a:pt x="473" y="93"/>
                  </a:lnTo>
                  <a:lnTo>
                    <a:pt x="474" y="93"/>
                  </a:lnTo>
                  <a:lnTo>
                    <a:pt x="475" y="93"/>
                  </a:lnTo>
                  <a:lnTo>
                    <a:pt x="476" y="94"/>
                  </a:lnTo>
                  <a:lnTo>
                    <a:pt x="477" y="94"/>
                  </a:lnTo>
                  <a:lnTo>
                    <a:pt x="479" y="94"/>
                  </a:lnTo>
                  <a:lnTo>
                    <a:pt x="481" y="94"/>
                  </a:lnTo>
                  <a:lnTo>
                    <a:pt x="482" y="94"/>
                  </a:lnTo>
                  <a:lnTo>
                    <a:pt x="484" y="94"/>
                  </a:lnTo>
                  <a:lnTo>
                    <a:pt x="485" y="94"/>
                  </a:lnTo>
                  <a:lnTo>
                    <a:pt x="487" y="95"/>
                  </a:lnTo>
                  <a:lnTo>
                    <a:pt x="488" y="95"/>
                  </a:lnTo>
                  <a:lnTo>
                    <a:pt x="489" y="95"/>
                  </a:lnTo>
                  <a:lnTo>
                    <a:pt x="490" y="95"/>
                  </a:lnTo>
                  <a:lnTo>
                    <a:pt x="491" y="95"/>
                  </a:lnTo>
                  <a:lnTo>
                    <a:pt x="492" y="96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82" name="Freeform 81"/>
            <p:cNvSpPr>
              <a:spLocks/>
            </p:cNvSpPr>
            <p:nvPr/>
          </p:nvSpPr>
          <p:spPr bwMode="auto">
            <a:xfrm>
              <a:off x="34899" y="11874"/>
              <a:ext cx="6344" cy="152"/>
            </a:xfrm>
            <a:custGeom>
              <a:avLst/>
              <a:gdLst>
                <a:gd name="T0" fmla="*/ 10294 w 493"/>
                <a:gd name="T1" fmla="*/ 0 h 12"/>
                <a:gd name="T2" fmla="*/ 20588 w 493"/>
                <a:gd name="T3" fmla="*/ 1270 h 12"/>
                <a:gd name="T4" fmla="*/ 32169 w 493"/>
                <a:gd name="T5" fmla="*/ 2540 h 12"/>
                <a:gd name="T6" fmla="*/ 43749 w 493"/>
                <a:gd name="T7" fmla="*/ 3810 h 12"/>
                <a:gd name="T8" fmla="*/ 55330 w 493"/>
                <a:gd name="T9" fmla="*/ 3810 h 12"/>
                <a:gd name="T10" fmla="*/ 65624 w 493"/>
                <a:gd name="T11" fmla="*/ 3810 h 12"/>
                <a:gd name="T12" fmla="*/ 77205 w 493"/>
                <a:gd name="T13" fmla="*/ 5080 h 12"/>
                <a:gd name="T14" fmla="*/ 88785 w 493"/>
                <a:gd name="T15" fmla="*/ 5080 h 12"/>
                <a:gd name="T16" fmla="*/ 99079 w 493"/>
                <a:gd name="T17" fmla="*/ 5080 h 12"/>
                <a:gd name="T18" fmla="*/ 110660 w 493"/>
                <a:gd name="T19" fmla="*/ 3810 h 12"/>
                <a:gd name="T20" fmla="*/ 122241 w 493"/>
                <a:gd name="T21" fmla="*/ 5080 h 12"/>
                <a:gd name="T22" fmla="*/ 132535 w 493"/>
                <a:gd name="T23" fmla="*/ 6350 h 12"/>
                <a:gd name="T24" fmla="*/ 144115 w 493"/>
                <a:gd name="T25" fmla="*/ 6350 h 12"/>
                <a:gd name="T26" fmla="*/ 155696 w 493"/>
                <a:gd name="T27" fmla="*/ 6350 h 12"/>
                <a:gd name="T28" fmla="*/ 165990 w 493"/>
                <a:gd name="T29" fmla="*/ 7620 h 12"/>
                <a:gd name="T30" fmla="*/ 177571 w 493"/>
                <a:gd name="T31" fmla="*/ 7620 h 12"/>
                <a:gd name="T32" fmla="*/ 189151 w 493"/>
                <a:gd name="T33" fmla="*/ 7620 h 12"/>
                <a:gd name="T34" fmla="*/ 199445 w 493"/>
                <a:gd name="T35" fmla="*/ 7620 h 12"/>
                <a:gd name="T36" fmla="*/ 211026 w 493"/>
                <a:gd name="T37" fmla="*/ 7620 h 12"/>
                <a:gd name="T38" fmla="*/ 221320 w 493"/>
                <a:gd name="T39" fmla="*/ 7620 h 12"/>
                <a:gd name="T40" fmla="*/ 234187 w 493"/>
                <a:gd name="T41" fmla="*/ 8890 h 12"/>
                <a:gd name="T42" fmla="*/ 244481 w 493"/>
                <a:gd name="T43" fmla="*/ 8890 h 12"/>
                <a:gd name="T44" fmla="*/ 256062 w 493"/>
                <a:gd name="T45" fmla="*/ 8890 h 12"/>
                <a:gd name="T46" fmla="*/ 267643 w 493"/>
                <a:gd name="T47" fmla="*/ 8890 h 12"/>
                <a:gd name="T48" fmla="*/ 277937 w 493"/>
                <a:gd name="T49" fmla="*/ 8890 h 12"/>
                <a:gd name="T50" fmla="*/ 289517 w 493"/>
                <a:gd name="T51" fmla="*/ 8890 h 12"/>
                <a:gd name="T52" fmla="*/ 299811 w 493"/>
                <a:gd name="T53" fmla="*/ 8890 h 12"/>
                <a:gd name="T54" fmla="*/ 311392 w 493"/>
                <a:gd name="T55" fmla="*/ 8890 h 12"/>
                <a:gd name="T56" fmla="*/ 322973 w 493"/>
                <a:gd name="T57" fmla="*/ 7620 h 12"/>
                <a:gd name="T58" fmla="*/ 333267 w 493"/>
                <a:gd name="T59" fmla="*/ 7620 h 12"/>
                <a:gd name="T60" fmla="*/ 344848 w 493"/>
                <a:gd name="T61" fmla="*/ 8890 h 12"/>
                <a:gd name="T62" fmla="*/ 356428 w 493"/>
                <a:gd name="T63" fmla="*/ 10160 h 12"/>
                <a:gd name="T64" fmla="*/ 366722 w 493"/>
                <a:gd name="T65" fmla="*/ 10160 h 12"/>
                <a:gd name="T66" fmla="*/ 379590 w 493"/>
                <a:gd name="T67" fmla="*/ 10160 h 12"/>
                <a:gd name="T68" fmla="*/ 389884 w 493"/>
                <a:gd name="T69" fmla="*/ 10160 h 12"/>
                <a:gd name="T70" fmla="*/ 401464 w 493"/>
                <a:gd name="T71" fmla="*/ 10160 h 12"/>
                <a:gd name="T72" fmla="*/ 411758 w 493"/>
                <a:gd name="T73" fmla="*/ 11430 h 12"/>
                <a:gd name="T74" fmla="*/ 423339 w 493"/>
                <a:gd name="T75" fmla="*/ 11430 h 12"/>
                <a:gd name="T76" fmla="*/ 434920 w 493"/>
                <a:gd name="T77" fmla="*/ 11430 h 12"/>
                <a:gd name="T78" fmla="*/ 445214 w 493"/>
                <a:gd name="T79" fmla="*/ 11430 h 12"/>
                <a:gd name="T80" fmla="*/ 456794 w 493"/>
                <a:gd name="T81" fmla="*/ 12700 h 12"/>
                <a:gd name="T82" fmla="*/ 468375 w 493"/>
                <a:gd name="T83" fmla="*/ 12700 h 12"/>
                <a:gd name="T84" fmla="*/ 478669 w 493"/>
                <a:gd name="T85" fmla="*/ 13970 h 12"/>
                <a:gd name="T86" fmla="*/ 490250 w 493"/>
                <a:gd name="T87" fmla="*/ 15240 h 12"/>
                <a:gd name="T88" fmla="*/ 501830 w 493"/>
                <a:gd name="T89" fmla="*/ 15240 h 12"/>
                <a:gd name="T90" fmla="*/ 512124 w 493"/>
                <a:gd name="T91" fmla="*/ 15240 h 12"/>
                <a:gd name="T92" fmla="*/ 523705 w 493"/>
                <a:gd name="T93" fmla="*/ 13970 h 12"/>
                <a:gd name="T94" fmla="*/ 535286 w 493"/>
                <a:gd name="T95" fmla="*/ 10160 h 12"/>
                <a:gd name="T96" fmla="*/ 545580 w 493"/>
                <a:gd name="T97" fmla="*/ 7620 h 12"/>
                <a:gd name="T98" fmla="*/ 557160 w 493"/>
                <a:gd name="T99" fmla="*/ 8890 h 12"/>
                <a:gd name="T100" fmla="*/ 568741 w 493"/>
                <a:gd name="T101" fmla="*/ 8890 h 12"/>
                <a:gd name="T102" fmla="*/ 580322 w 493"/>
                <a:gd name="T103" fmla="*/ 2540 h 12"/>
                <a:gd name="T104" fmla="*/ 590616 w 493"/>
                <a:gd name="T105" fmla="*/ 2540 h 12"/>
                <a:gd name="T106" fmla="*/ 602196 w 493"/>
                <a:gd name="T107" fmla="*/ 6350 h 12"/>
                <a:gd name="T108" fmla="*/ 613777 w 493"/>
                <a:gd name="T109" fmla="*/ 3810 h 12"/>
                <a:gd name="T110" fmla="*/ 624071 w 493"/>
                <a:gd name="T111" fmla="*/ 5080 h 1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93"/>
                <a:gd name="T169" fmla="*/ 0 h 12"/>
                <a:gd name="T170" fmla="*/ 493 w 493"/>
                <a:gd name="T171" fmla="*/ 12 h 1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93" h="12">
                  <a:moveTo>
                    <a:pt x="0" y="0"/>
                  </a:moveTo>
                  <a:lnTo>
                    <a:pt x="1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5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8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8" y="2"/>
                  </a:lnTo>
                  <a:lnTo>
                    <a:pt x="29" y="3"/>
                  </a:lnTo>
                  <a:lnTo>
                    <a:pt x="30" y="3"/>
                  </a:lnTo>
                  <a:lnTo>
                    <a:pt x="31" y="3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4" y="3"/>
                  </a:lnTo>
                  <a:lnTo>
                    <a:pt x="35" y="3"/>
                  </a:lnTo>
                  <a:lnTo>
                    <a:pt x="36" y="3"/>
                  </a:lnTo>
                  <a:lnTo>
                    <a:pt x="38" y="3"/>
                  </a:lnTo>
                  <a:lnTo>
                    <a:pt x="39" y="3"/>
                  </a:lnTo>
                  <a:lnTo>
                    <a:pt x="40" y="3"/>
                  </a:lnTo>
                  <a:lnTo>
                    <a:pt x="41" y="3"/>
                  </a:lnTo>
                  <a:lnTo>
                    <a:pt x="43" y="3"/>
                  </a:lnTo>
                  <a:lnTo>
                    <a:pt x="44" y="3"/>
                  </a:lnTo>
                  <a:lnTo>
                    <a:pt x="46" y="3"/>
                  </a:lnTo>
                  <a:lnTo>
                    <a:pt x="47" y="3"/>
                  </a:lnTo>
                  <a:lnTo>
                    <a:pt x="49" y="3"/>
                  </a:lnTo>
                  <a:lnTo>
                    <a:pt x="50" y="3"/>
                  </a:lnTo>
                  <a:lnTo>
                    <a:pt x="51" y="3"/>
                  </a:lnTo>
                  <a:lnTo>
                    <a:pt x="52" y="3"/>
                  </a:lnTo>
                  <a:lnTo>
                    <a:pt x="53" y="4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6" y="4"/>
                  </a:lnTo>
                  <a:lnTo>
                    <a:pt x="57" y="4"/>
                  </a:lnTo>
                  <a:lnTo>
                    <a:pt x="58" y="4"/>
                  </a:lnTo>
                  <a:lnTo>
                    <a:pt x="59" y="4"/>
                  </a:lnTo>
                  <a:lnTo>
                    <a:pt x="60" y="4"/>
                  </a:lnTo>
                  <a:lnTo>
                    <a:pt x="61" y="4"/>
                  </a:lnTo>
                  <a:lnTo>
                    <a:pt x="62" y="4"/>
                  </a:lnTo>
                  <a:lnTo>
                    <a:pt x="63" y="4"/>
                  </a:lnTo>
                  <a:lnTo>
                    <a:pt x="64" y="4"/>
                  </a:lnTo>
                  <a:lnTo>
                    <a:pt x="65" y="4"/>
                  </a:lnTo>
                  <a:lnTo>
                    <a:pt x="66" y="4"/>
                  </a:lnTo>
                  <a:lnTo>
                    <a:pt x="67" y="4"/>
                  </a:lnTo>
                  <a:lnTo>
                    <a:pt x="69" y="4"/>
                  </a:lnTo>
                  <a:lnTo>
                    <a:pt x="70" y="4"/>
                  </a:lnTo>
                  <a:lnTo>
                    <a:pt x="72" y="4"/>
                  </a:lnTo>
                  <a:lnTo>
                    <a:pt x="74" y="4"/>
                  </a:lnTo>
                  <a:lnTo>
                    <a:pt x="75" y="4"/>
                  </a:lnTo>
                  <a:lnTo>
                    <a:pt x="77" y="4"/>
                  </a:lnTo>
                  <a:lnTo>
                    <a:pt x="78" y="4"/>
                  </a:lnTo>
                  <a:lnTo>
                    <a:pt x="79" y="4"/>
                  </a:lnTo>
                  <a:lnTo>
                    <a:pt x="80" y="4"/>
                  </a:lnTo>
                  <a:lnTo>
                    <a:pt x="81" y="4"/>
                  </a:lnTo>
                  <a:lnTo>
                    <a:pt x="82" y="4"/>
                  </a:lnTo>
                  <a:lnTo>
                    <a:pt x="83" y="3"/>
                  </a:lnTo>
                  <a:lnTo>
                    <a:pt x="84" y="3"/>
                  </a:lnTo>
                  <a:lnTo>
                    <a:pt x="85" y="3"/>
                  </a:lnTo>
                  <a:lnTo>
                    <a:pt x="86" y="3"/>
                  </a:lnTo>
                  <a:lnTo>
                    <a:pt x="87" y="3"/>
                  </a:lnTo>
                  <a:lnTo>
                    <a:pt x="88" y="3"/>
                  </a:lnTo>
                  <a:lnTo>
                    <a:pt x="89" y="3"/>
                  </a:lnTo>
                  <a:lnTo>
                    <a:pt x="90" y="3"/>
                  </a:lnTo>
                  <a:lnTo>
                    <a:pt x="91" y="3"/>
                  </a:lnTo>
                  <a:lnTo>
                    <a:pt x="92" y="4"/>
                  </a:lnTo>
                  <a:lnTo>
                    <a:pt x="93" y="4"/>
                  </a:lnTo>
                  <a:lnTo>
                    <a:pt x="94" y="4"/>
                  </a:lnTo>
                  <a:lnTo>
                    <a:pt x="95" y="4"/>
                  </a:lnTo>
                  <a:lnTo>
                    <a:pt x="97" y="4"/>
                  </a:lnTo>
                  <a:lnTo>
                    <a:pt x="98" y="4"/>
                  </a:lnTo>
                  <a:lnTo>
                    <a:pt x="100" y="4"/>
                  </a:lnTo>
                  <a:lnTo>
                    <a:pt x="101" y="4"/>
                  </a:lnTo>
                  <a:lnTo>
                    <a:pt x="102" y="5"/>
                  </a:lnTo>
                  <a:lnTo>
                    <a:pt x="103" y="5"/>
                  </a:lnTo>
                  <a:lnTo>
                    <a:pt x="104" y="5"/>
                  </a:lnTo>
                  <a:lnTo>
                    <a:pt x="105" y="5"/>
                  </a:lnTo>
                  <a:lnTo>
                    <a:pt x="106" y="5"/>
                  </a:lnTo>
                  <a:lnTo>
                    <a:pt x="107" y="5"/>
                  </a:lnTo>
                  <a:lnTo>
                    <a:pt x="108" y="5"/>
                  </a:lnTo>
                  <a:lnTo>
                    <a:pt x="109" y="5"/>
                  </a:lnTo>
                  <a:lnTo>
                    <a:pt x="110" y="5"/>
                  </a:lnTo>
                  <a:lnTo>
                    <a:pt x="111" y="5"/>
                  </a:lnTo>
                  <a:lnTo>
                    <a:pt x="112" y="5"/>
                  </a:lnTo>
                  <a:lnTo>
                    <a:pt x="113" y="5"/>
                  </a:lnTo>
                  <a:lnTo>
                    <a:pt x="114" y="5"/>
                  </a:lnTo>
                  <a:lnTo>
                    <a:pt x="115" y="5"/>
                  </a:lnTo>
                  <a:lnTo>
                    <a:pt x="116" y="5"/>
                  </a:lnTo>
                  <a:lnTo>
                    <a:pt x="117" y="5"/>
                  </a:lnTo>
                  <a:lnTo>
                    <a:pt x="118" y="5"/>
                  </a:lnTo>
                  <a:lnTo>
                    <a:pt x="120" y="5"/>
                  </a:lnTo>
                  <a:lnTo>
                    <a:pt x="121" y="5"/>
                  </a:lnTo>
                  <a:lnTo>
                    <a:pt x="123" y="5"/>
                  </a:lnTo>
                  <a:lnTo>
                    <a:pt x="123" y="6"/>
                  </a:lnTo>
                  <a:lnTo>
                    <a:pt x="125" y="6"/>
                  </a:lnTo>
                  <a:lnTo>
                    <a:pt x="126" y="6"/>
                  </a:lnTo>
                  <a:lnTo>
                    <a:pt x="128" y="6"/>
                  </a:lnTo>
                  <a:lnTo>
                    <a:pt x="129" y="6"/>
                  </a:lnTo>
                  <a:lnTo>
                    <a:pt x="131" y="6"/>
                  </a:lnTo>
                  <a:lnTo>
                    <a:pt x="132" y="6"/>
                  </a:lnTo>
                  <a:lnTo>
                    <a:pt x="133" y="6"/>
                  </a:lnTo>
                  <a:lnTo>
                    <a:pt x="134" y="6"/>
                  </a:lnTo>
                  <a:lnTo>
                    <a:pt x="135" y="6"/>
                  </a:lnTo>
                  <a:lnTo>
                    <a:pt x="136" y="6"/>
                  </a:lnTo>
                  <a:lnTo>
                    <a:pt x="137" y="6"/>
                  </a:lnTo>
                  <a:lnTo>
                    <a:pt x="138" y="6"/>
                  </a:lnTo>
                  <a:lnTo>
                    <a:pt x="139" y="6"/>
                  </a:lnTo>
                  <a:lnTo>
                    <a:pt x="140" y="6"/>
                  </a:lnTo>
                  <a:lnTo>
                    <a:pt x="141" y="6"/>
                  </a:lnTo>
                  <a:lnTo>
                    <a:pt x="142" y="6"/>
                  </a:lnTo>
                  <a:lnTo>
                    <a:pt x="143" y="6"/>
                  </a:lnTo>
                  <a:lnTo>
                    <a:pt x="144" y="6"/>
                  </a:lnTo>
                  <a:lnTo>
                    <a:pt x="145" y="6"/>
                  </a:lnTo>
                  <a:lnTo>
                    <a:pt x="146" y="6"/>
                  </a:lnTo>
                  <a:lnTo>
                    <a:pt x="147" y="6"/>
                  </a:lnTo>
                  <a:lnTo>
                    <a:pt x="148" y="6"/>
                  </a:lnTo>
                  <a:lnTo>
                    <a:pt x="149" y="6"/>
                  </a:lnTo>
                  <a:lnTo>
                    <a:pt x="151" y="6"/>
                  </a:lnTo>
                  <a:lnTo>
                    <a:pt x="152" y="6"/>
                  </a:lnTo>
                  <a:lnTo>
                    <a:pt x="154" y="6"/>
                  </a:lnTo>
                  <a:lnTo>
                    <a:pt x="155" y="6"/>
                  </a:lnTo>
                  <a:lnTo>
                    <a:pt x="156" y="6"/>
                  </a:lnTo>
                  <a:lnTo>
                    <a:pt x="157" y="6"/>
                  </a:lnTo>
                  <a:lnTo>
                    <a:pt x="159" y="6"/>
                  </a:lnTo>
                  <a:lnTo>
                    <a:pt x="160" y="6"/>
                  </a:lnTo>
                  <a:lnTo>
                    <a:pt x="161" y="6"/>
                  </a:lnTo>
                  <a:lnTo>
                    <a:pt x="162" y="6"/>
                  </a:lnTo>
                  <a:lnTo>
                    <a:pt x="163" y="6"/>
                  </a:lnTo>
                  <a:lnTo>
                    <a:pt x="164" y="6"/>
                  </a:lnTo>
                  <a:lnTo>
                    <a:pt x="165" y="6"/>
                  </a:lnTo>
                  <a:lnTo>
                    <a:pt x="166" y="6"/>
                  </a:lnTo>
                  <a:lnTo>
                    <a:pt x="167" y="6"/>
                  </a:lnTo>
                  <a:lnTo>
                    <a:pt x="168" y="6"/>
                  </a:lnTo>
                  <a:lnTo>
                    <a:pt x="169" y="6"/>
                  </a:lnTo>
                  <a:lnTo>
                    <a:pt x="170" y="6"/>
                  </a:lnTo>
                  <a:lnTo>
                    <a:pt x="171" y="6"/>
                  </a:lnTo>
                  <a:lnTo>
                    <a:pt x="172" y="6"/>
                  </a:lnTo>
                  <a:lnTo>
                    <a:pt x="174" y="6"/>
                  </a:lnTo>
                  <a:lnTo>
                    <a:pt x="175" y="6"/>
                  </a:lnTo>
                  <a:lnTo>
                    <a:pt x="176" y="6"/>
                  </a:lnTo>
                  <a:lnTo>
                    <a:pt x="177" y="6"/>
                  </a:lnTo>
                  <a:lnTo>
                    <a:pt x="179" y="6"/>
                  </a:lnTo>
                  <a:lnTo>
                    <a:pt x="180" y="7"/>
                  </a:lnTo>
                  <a:lnTo>
                    <a:pt x="182" y="7"/>
                  </a:lnTo>
                  <a:lnTo>
                    <a:pt x="183" y="7"/>
                  </a:lnTo>
                  <a:lnTo>
                    <a:pt x="184" y="7"/>
                  </a:lnTo>
                  <a:lnTo>
                    <a:pt x="185" y="7"/>
                  </a:lnTo>
                  <a:lnTo>
                    <a:pt x="186" y="7"/>
                  </a:lnTo>
                  <a:lnTo>
                    <a:pt x="187" y="7"/>
                  </a:lnTo>
                  <a:lnTo>
                    <a:pt x="188" y="7"/>
                  </a:lnTo>
                  <a:lnTo>
                    <a:pt x="189" y="7"/>
                  </a:lnTo>
                  <a:lnTo>
                    <a:pt x="190" y="7"/>
                  </a:lnTo>
                  <a:lnTo>
                    <a:pt x="191" y="7"/>
                  </a:lnTo>
                  <a:lnTo>
                    <a:pt x="192" y="7"/>
                  </a:lnTo>
                  <a:lnTo>
                    <a:pt x="193" y="7"/>
                  </a:lnTo>
                  <a:lnTo>
                    <a:pt x="194" y="7"/>
                  </a:lnTo>
                  <a:lnTo>
                    <a:pt x="195" y="7"/>
                  </a:lnTo>
                  <a:lnTo>
                    <a:pt x="196" y="7"/>
                  </a:lnTo>
                  <a:lnTo>
                    <a:pt x="197" y="7"/>
                  </a:lnTo>
                  <a:lnTo>
                    <a:pt x="198" y="7"/>
                  </a:lnTo>
                  <a:lnTo>
                    <a:pt x="199" y="7"/>
                  </a:lnTo>
                  <a:lnTo>
                    <a:pt x="200" y="7"/>
                  </a:lnTo>
                  <a:lnTo>
                    <a:pt x="202" y="7"/>
                  </a:lnTo>
                  <a:lnTo>
                    <a:pt x="203" y="7"/>
                  </a:lnTo>
                  <a:lnTo>
                    <a:pt x="205" y="7"/>
                  </a:lnTo>
                  <a:lnTo>
                    <a:pt x="206" y="7"/>
                  </a:lnTo>
                  <a:lnTo>
                    <a:pt x="208" y="7"/>
                  </a:lnTo>
                  <a:lnTo>
                    <a:pt x="210" y="7"/>
                  </a:lnTo>
                  <a:lnTo>
                    <a:pt x="211" y="7"/>
                  </a:lnTo>
                  <a:lnTo>
                    <a:pt x="213" y="7"/>
                  </a:lnTo>
                  <a:lnTo>
                    <a:pt x="214" y="7"/>
                  </a:lnTo>
                  <a:lnTo>
                    <a:pt x="215" y="7"/>
                  </a:lnTo>
                  <a:lnTo>
                    <a:pt x="216" y="7"/>
                  </a:lnTo>
                  <a:lnTo>
                    <a:pt x="217" y="7"/>
                  </a:lnTo>
                  <a:lnTo>
                    <a:pt x="218" y="7"/>
                  </a:lnTo>
                  <a:lnTo>
                    <a:pt x="219" y="7"/>
                  </a:lnTo>
                  <a:lnTo>
                    <a:pt x="220" y="7"/>
                  </a:lnTo>
                  <a:lnTo>
                    <a:pt x="221" y="7"/>
                  </a:lnTo>
                  <a:lnTo>
                    <a:pt x="222" y="7"/>
                  </a:lnTo>
                  <a:lnTo>
                    <a:pt x="223" y="7"/>
                  </a:lnTo>
                  <a:lnTo>
                    <a:pt x="224" y="7"/>
                  </a:lnTo>
                  <a:lnTo>
                    <a:pt x="225" y="7"/>
                  </a:lnTo>
                  <a:lnTo>
                    <a:pt x="226" y="7"/>
                  </a:lnTo>
                  <a:lnTo>
                    <a:pt x="227" y="7"/>
                  </a:lnTo>
                  <a:lnTo>
                    <a:pt x="228" y="7"/>
                  </a:lnTo>
                  <a:lnTo>
                    <a:pt x="229" y="7"/>
                  </a:lnTo>
                  <a:lnTo>
                    <a:pt x="230" y="7"/>
                  </a:lnTo>
                  <a:lnTo>
                    <a:pt x="231" y="8"/>
                  </a:lnTo>
                  <a:lnTo>
                    <a:pt x="233" y="8"/>
                  </a:lnTo>
                  <a:lnTo>
                    <a:pt x="233" y="7"/>
                  </a:lnTo>
                  <a:lnTo>
                    <a:pt x="234" y="7"/>
                  </a:lnTo>
                  <a:lnTo>
                    <a:pt x="236" y="7"/>
                  </a:lnTo>
                  <a:lnTo>
                    <a:pt x="237" y="7"/>
                  </a:lnTo>
                  <a:lnTo>
                    <a:pt x="238" y="7"/>
                  </a:lnTo>
                  <a:lnTo>
                    <a:pt x="239" y="7"/>
                  </a:lnTo>
                  <a:lnTo>
                    <a:pt x="240" y="7"/>
                  </a:lnTo>
                  <a:lnTo>
                    <a:pt x="241" y="7"/>
                  </a:lnTo>
                  <a:lnTo>
                    <a:pt x="242" y="7"/>
                  </a:lnTo>
                  <a:lnTo>
                    <a:pt x="243" y="7"/>
                  </a:lnTo>
                  <a:lnTo>
                    <a:pt x="244" y="7"/>
                  </a:lnTo>
                  <a:lnTo>
                    <a:pt x="245" y="7"/>
                  </a:lnTo>
                  <a:lnTo>
                    <a:pt x="246" y="7"/>
                  </a:lnTo>
                  <a:lnTo>
                    <a:pt x="247" y="7"/>
                  </a:lnTo>
                  <a:lnTo>
                    <a:pt x="248" y="7"/>
                  </a:lnTo>
                  <a:lnTo>
                    <a:pt x="249" y="7"/>
                  </a:lnTo>
                  <a:lnTo>
                    <a:pt x="250" y="7"/>
                  </a:lnTo>
                  <a:lnTo>
                    <a:pt x="251" y="6"/>
                  </a:lnTo>
                  <a:lnTo>
                    <a:pt x="252" y="6"/>
                  </a:lnTo>
                  <a:lnTo>
                    <a:pt x="253" y="6"/>
                  </a:lnTo>
                  <a:lnTo>
                    <a:pt x="254" y="6"/>
                  </a:lnTo>
                  <a:lnTo>
                    <a:pt x="254" y="7"/>
                  </a:lnTo>
                  <a:lnTo>
                    <a:pt x="256" y="7"/>
                  </a:lnTo>
                  <a:lnTo>
                    <a:pt x="257" y="7"/>
                  </a:lnTo>
                  <a:lnTo>
                    <a:pt x="257" y="6"/>
                  </a:lnTo>
                  <a:lnTo>
                    <a:pt x="259" y="6"/>
                  </a:lnTo>
                  <a:lnTo>
                    <a:pt x="261" y="7"/>
                  </a:lnTo>
                  <a:lnTo>
                    <a:pt x="262" y="7"/>
                  </a:lnTo>
                  <a:lnTo>
                    <a:pt x="264" y="7"/>
                  </a:lnTo>
                  <a:lnTo>
                    <a:pt x="265" y="7"/>
                  </a:lnTo>
                  <a:lnTo>
                    <a:pt x="266" y="7"/>
                  </a:lnTo>
                  <a:lnTo>
                    <a:pt x="267" y="7"/>
                  </a:lnTo>
                  <a:lnTo>
                    <a:pt x="268" y="7"/>
                  </a:lnTo>
                  <a:lnTo>
                    <a:pt x="269" y="7"/>
                  </a:lnTo>
                  <a:lnTo>
                    <a:pt x="270" y="7"/>
                  </a:lnTo>
                  <a:lnTo>
                    <a:pt x="271" y="7"/>
                  </a:lnTo>
                  <a:lnTo>
                    <a:pt x="272" y="7"/>
                  </a:lnTo>
                  <a:lnTo>
                    <a:pt x="273" y="8"/>
                  </a:lnTo>
                  <a:lnTo>
                    <a:pt x="274" y="8"/>
                  </a:lnTo>
                  <a:lnTo>
                    <a:pt x="275" y="8"/>
                  </a:lnTo>
                  <a:lnTo>
                    <a:pt x="276" y="8"/>
                  </a:lnTo>
                  <a:lnTo>
                    <a:pt x="277" y="8"/>
                  </a:lnTo>
                  <a:lnTo>
                    <a:pt x="278" y="8"/>
                  </a:lnTo>
                  <a:lnTo>
                    <a:pt x="279" y="8"/>
                  </a:lnTo>
                  <a:lnTo>
                    <a:pt x="280" y="8"/>
                  </a:lnTo>
                  <a:lnTo>
                    <a:pt x="281" y="8"/>
                  </a:lnTo>
                  <a:lnTo>
                    <a:pt x="282" y="8"/>
                  </a:lnTo>
                  <a:lnTo>
                    <a:pt x="284" y="8"/>
                  </a:lnTo>
                  <a:lnTo>
                    <a:pt x="285" y="8"/>
                  </a:lnTo>
                  <a:lnTo>
                    <a:pt x="287" y="8"/>
                  </a:lnTo>
                  <a:lnTo>
                    <a:pt x="288" y="8"/>
                  </a:lnTo>
                  <a:lnTo>
                    <a:pt x="290" y="8"/>
                  </a:lnTo>
                  <a:lnTo>
                    <a:pt x="291" y="8"/>
                  </a:lnTo>
                  <a:lnTo>
                    <a:pt x="292" y="8"/>
                  </a:lnTo>
                  <a:lnTo>
                    <a:pt x="293" y="8"/>
                  </a:lnTo>
                  <a:lnTo>
                    <a:pt x="295" y="8"/>
                  </a:lnTo>
                  <a:lnTo>
                    <a:pt x="296" y="8"/>
                  </a:lnTo>
                  <a:lnTo>
                    <a:pt x="297" y="8"/>
                  </a:lnTo>
                  <a:lnTo>
                    <a:pt x="298" y="8"/>
                  </a:lnTo>
                  <a:lnTo>
                    <a:pt x="299" y="8"/>
                  </a:lnTo>
                  <a:lnTo>
                    <a:pt x="300" y="8"/>
                  </a:lnTo>
                  <a:lnTo>
                    <a:pt x="301" y="8"/>
                  </a:lnTo>
                  <a:lnTo>
                    <a:pt x="302" y="8"/>
                  </a:lnTo>
                  <a:lnTo>
                    <a:pt x="303" y="8"/>
                  </a:lnTo>
                  <a:lnTo>
                    <a:pt x="304" y="8"/>
                  </a:lnTo>
                  <a:lnTo>
                    <a:pt x="305" y="8"/>
                  </a:lnTo>
                  <a:lnTo>
                    <a:pt x="306" y="8"/>
                  </a:lnTo>
                  <a:lnTo>
                    <a:pt x="307" y="8"/>
                  </a:lnTo>
                  <a:lnTo>
                    <a:pt x="308" y="8"/>
                  </a:lnTo>
                  <a:lnTo>
                    <a:pt x="310" y="8"/>
                  </a:lnTo>
                  <a:lnTo>
                    <a:pt x="311" y="8"/>
                  </a:lnTo>
                  <a:lnTo>
                    <a:pt x="312" y="8"/>
                  </a:lnTo>
                  <a:lnTo>
                    <a:pt x="313" y="8"/>
                  </a:lnTo>
                  <a:lnTo>
                    <a:pt x="315" y="8"/>
                  </a:lnTo>
                  <a:lnTo>
                    <a:pt x="316" y="8"/>
                  </a:lnTo>
                  <a:lnTo>
                    <a:pt x="318" y="9"/>
                  </a:lnTo>
                  <a:lnTo>
                    <a:pt x="319" y="9"/>
                  </a:lnTo>
                  <a:lnTo>
                    <a:pt x="320" y="9"/>
                  </a:lnTo>
                  <a:lnTo>
                    <a:pt x="321" y="9"/>
                  </a:lnTo>
                  <a:lnTo>
                    <a:pt x="322" y="9"/>
                  </a:lnTo>
                  <a:lnTo>
                    <a:pt x="323" y="9"/>
                  </a:lnTo>
                  <a:lnTo>
                    <a:pt x="324" y="9"/>
                  </a:lnTo>
                  <a:lnTo>
                    <a:pt x="325" y="9"/>
                  </a:lnTo>
                  <a:lnTo>
                    <a:pt x="326" y="9"/>
                  </a:lnTo>
                  <a:lnTo>
                    <a:pt x="327" y="9"/>
                  </a:lnTo>
                  <a:lnTo>
                    <a:pt x="328" y="9"/>
                  </a:lnTo>
                  <a:lnTo>
                    <a:pt x="329" y="9"/>
                  </a:lnTo>
                  <a:lnTo>
                    <a:pt x="330" y="9"/>
                  </a:lnTo>
                  <a:lnTo>
                    <a:pt x="331" y="9"/>
                  </a:lnTo>
                  <a:lnTo>
                    <a:pt x="332" y="9"/>
                  </a:lnTo>
                  <a:lnTo>
                    <a:pt x="333" y="9"/>
                  </a:lnTo>
                  <a:lnTo>
                    <a:pt x="334" y="9"/>
                  </a:lnTo>
                  <a:lnTo>
                    <a:pt x="335" y="9"/>
                  </a:lnTo>
                  <a:lnTo>
                    <a:pt x="336" y="9"/>
                  </a:lnTo>
                  <a:lnTo>
                    <a:pt x="338" y="9"/>
                  </a:lnTo>
                  <a:lnTo>
                    <a:pt x="339" y="9"/>
                  </a:lnTo>
                  <a:lnTo>
                    <a:pt x="341" y="9"/>
                  </a:lnTo>
                  <a:lnTo>
                    <a:pt x="342" y="9"/>
                  </a:lnTo>
                  <a:lnTo>
                    <a:pt x="344" y="9"/>
                  </a:lnTo>
                  <a:lnTo>
                    <a:pt x="346" y="9"/>
                  </a:lnTo>
                  <a:lnTo>
                    <a:pt x="347" y="9"/>
                  </a:lnTo>
                  <a:lnTo>
                    <a:pt x="348" y="9"/>
                  </a:lnTo>
                  <a:lnTo>
                    <a:pt x="349" y="9"/>
                  </a:lnTo>
                  <a:lnTo>
                    <a:pt x="350" y="9"/>
                  </a:lnTo>
                  <a:lnTo>
                    <a:pt x="351" y="9"/>
                  </a:lnTo>
                  <a:lnTo>
                    <a:pt x="352" y="9"/>
                  </a:lnTo>
                  <a:lnTo>
                    <a:pt x="353" y="9"/>
                  </a:lnTo>
                  <a:lnTo>
                    <a:pt x="354" y="10"/>
                  </a:lnTo>
                  <a:lnTo>
                    <a:pt x="355" y="10"/>
                  </a:lnTo>
                  <a:lnTo>
                    <a:pt x="356" y="10"/>
                  </a:lnTo>
                  <a:lnTo>
                    <a:pt x="357" y="10"/>
                  </a:lnTo>
                  <a:lnTo>
                    <a:pt x="358" y="10"/>
                  </a:lnTo>
                  <a:lnTo>
                    <a:pt x="359" y="10"/>
                  </a:lnTo>
                  <a:lnTo>
                    <a:pt x="360" y="10"/>
                  </a:lnTo>
                  <a:lnTo>
                    <a:pt x="361" y="10"/>
                  </a:lnTo>
                  <a:lnTo>
                    <a:pt x="362" y="10"/>
                  </a:lnTo>
                  <a:lnTo>
                    <a:pt x="363" y="10"/>
                  </a:lnTo>
                  <a:lnTo>
                    <a:pt x="364" y="10"/>
                  </a:lnTo>
                  <a:lnTo>
                    <a:pt x="364" y="11"/>
                  </a:lnTo>
                  <a:lnTo>
                    <a:pt x="366" y="11"/>
                  </a:lnTo>
                  <a:lnTo>
                    <a:pt x="367" y="11"/>
                  </a:lnTo>
                  <a:lnTo>
                    <a:pt x="369" y="11"/>
                  </a:lnTo>
                  <a:lnTo>
                    <a:pt x="370" y="11"/>
                  </a:lnTo>
                  <a:lnTo>
                    <a:pt x="372" y="11"/>
                  </a:lnTo>
                  <a:lnTo>
                    <a:pt x="373" y="11"/>
                  </a:lnTo>
                  <a:lnTo>
                    <a:pt x="374" y="11"/>
                  </a:lnTo>
                  <a:lnTo>
                    <a:pt x="375" y="11"/>
                  </a:lnTo>
                  <a:lnTo>
                    <a:pt x="376" y="11"/>
                  </a:lnTo>
                  <a:lnTo>
                    <a:pt x="377" y="11"/>
                  </a:lnTo>
                  <a:lnTo>
                    <a:pt x="378" y="11"/>
                  </a:lnTo>
                  <a:lnTo>
                    <a:pt x="379" y="11"/>
                  </a:lnTo>
                  <a:lnTo>
                    <a:pt x="380" y="12"/>
                  </a:lnTo>
                  <a:lnTo>
                    <a:pt x="381" y="12"/>
                  </a:lnTo>
                  <a:lnTo>
                    <a:pt x="382" y="12"/>
                  </a:lnTo>
                  <a:lnTo>
                    <a:pt x="383" y="12"/>
                  </a:lnTo>
                  <a:lnTo>
                    <a:pt x="384" y="12"/>
                  </a:lnTo>
                  <a:lnTo>
                    <a:pt x="385" y="12"/>
                  </a:lnTo>
                  <a:lnTo>
                    <a:pt x="386" y="12"/>
                  </a:lnTo>
                  <a:lnTo>
                    <a:pt x="387" y="12"/>
                  </a:lnTo>
                  <a:lnTo>
                    <a:pt x="388" y="12"/>
                  </a:lnTo>
                  <a:lnTo>
                    <a:pt x="389" y="12"/>
                  </a:lnTo>
                  <a:lnTo>
                    <a:pt x="390" y="12"/>
                  </a:lnTo>
                  <a:lnTo>
                    <a:pt x="392" y="12"/>
                  </a:lnTo>
                  <a:lnTo>
                    <a:pt x="393" y="12"/>
                  </a:lnTo>
                  <a:lnTo>
                    <a:pt x="395" y="12"/>
                  </a:lnTo>
                  <a:lnTo>
                    <a:pt x="397" y="12"/>
                  </a:lnTo>
                  <a:lnTo>
                    <a:pt x="398" y="12"/>
                  </a:lnTo>
                  <a:lnTo>
                    <a:pt x="400" y="12"/>
                  </a:lnTo>
                  <a:lnTo>
                    <a:pt x="401" y="12"/>
                  </a:lnTo>
                  <a:lnTo>
                    <a:pt x="402" y="12"/>
                  </a:lnTo>
                  <a:lnTo>
                    <a:pt x="403" y="12"/>
                  </a:lnTo>
                  <a:lnTo>
                    <a:pt x="404" y="12"/>
                  </a:lnTo>
                  <a:lnTo>
                    <a:pt x="405" y="12"/>
                  </a:lnTo>
                  <a:lnTo>
                    <a:pt x="406" y="11"/>
                  </a:lnTo>
                  <a:lnTo>
                    <a:pt x="407" y="11"/>
                  </a:lnTo>
                  <a:lnTo>
                    <a:pt x="408" y="11"/>
                  </a:lnTo>
                  <a:lnTo>
                    <a:pt x="409" y="11"/>
                  </a:lnTo>
                  <a:lnTo>
                    <a:pt x="410" y="11"/>
                  </a:lnTo>
                  <a:lnTo>
                    <a:pt x="411" y="10"/>
                  </a:lnTo>
                  <a:lnTo>
                    <a:pt x="412" y="10"/>
                  </a:lnTo>
                  <a:lnTo>
                    <a:pt x="413" y="9"/>
                  </a:lnTo>
                  <a:lnTo>
                    <a:pt x="414" y="9"/>
                  </a:lnTo>
                  <a:lnTo>
                    <a:pt x="415" y="8"/>
                  </a:lnTo>
                  <a:lnTo>
                    <a:pt x="416" y="8"/>
                  </a:lnTo>
                  <a:lnTo>
                    <a:pt x="417" y="8"/>
                  </a:lnTo>
                  <a:lnTo>
                    <a:pt x="418" y="7"/>
                  </a:lnTo>
                  <a:lnTo>
                    <a:pt x="418" y="6"/>
                  </a:lnTo>
                  <a:lnTo>
                    <a:pt x="420" y="6"/>
                  </a:lnTo>
                  <a:lnTo>
                    <a:pt x="421" y="6"/>
                  </a:lnTo>
                  <a:lnTo>
                    <a:pt x="423" y="6"/>
                  </a:lnTo>
                  <a:lnTo>
                    <a:pt x="424" y="6"/>
                  </a:lnTo>
                  <a:lnTo>
                    <a:pt x="426" y="6"/>
                  </a:lnTo>
                  <a:lnTo>
                    <a:pt x="427" y="6"/>
                  </a:lnTo>
                  <a:lnTo>
                    <a:pt x="428" y="6"/>
                  </a:lnTo>
                  <a:lnTo>
                    <a:pt x="429" y="7"/>
                  </a:lnTo>
                  <a:lnTo>
                    <a:pt x="430" y="7"/>
                  </a:lnTo>
                  <a:lnTo>
                    <a:pt x="431" y="7"/>
                  </a:lnTo>
                  <a:lnTo>
                    <a:pt x="432" y="7"/>
                  </a:lnTo>
                  <a:lnTo>
                    <a:pt x="433" y="7"/>
                  </a:lnTo>
                  <a:lnTo>
                    <a:pt x="434" y="8"/>
                  </a:lnTo>
                  <a:lnTo>
                    <a:pt x="435" y="8"/>
                  </a:lnTo>
                  <a:lnTo>
                    <a:pt x="436" y="8"/>
                  </a:lnTo>
                  <a:lnTo>
                    <a:pt x="437" y="8"/>
                  </a:lnTo>
                  <a:lnTo>
                    <a:pt x="438" y="8"/>
                  </a:lnTo>
                  <a:lnTo>
                    <a:pt x="439" y="8"/>
                  </a:lnTo>
                  <a:lnTo>
                    <a:pt x="440" y="8"/>
                  </a:lnTo>
                  <a:lnTo>
                    <a:pt x="441" y="8"/>
                  </a:lnTo>
                  <a:lnTo>
                    <a:pt x="442" y="7"/>
                  </a:lnTo>
                  <a:lnTo>
                    <a:pt x="443" y="7"/>
                  </a:lnTo>
                  <a:lnTo>
                    <a:pt x="444" y="6"/>
                  </a:lnTo>
                  <a:lnTo>
                    <a:pt x="446" y="5"/>
                  </a:lnTo>
                  <a:lnTo>
                    <a:pt x="448" y="4"/>
                  </a:lnTo>
                  <a:lnTo>
                    <a:pt x="449" y="3"/>
                  </a:lnTo>
                  <a:lnTo>
                    <a:pt x="451" y="2"/>
                  </a:lnTo>
                  <a:lnTo>
                    <a:pt x="452" y="1"/>
                  </a:lnTo>
                  <a:lnTo>
                    <a:pt x="454" y="1"/>
                  </a:lnTo>
                  <a:lnTo>
                    <a:pt x="455" y="1"/>
                  </a:lnTo>
                  <a:lnTo>
                    <a:pt x="456" y="1"/>
                  </a:lnTo>
                  <a:lnTo>
                    <a:pt x="457" y="1"/>
                  </a:lnTo>
                  <a:lnTo>
                    <a:pt x="458" y="2"/>
                  </a:lnTo>
                  <a:lnTo>
                    <a:pt x="459" y="2"/>
                  </a:lnTo>
                  <a:lnTo>
                    <a:pt x="460" y="3"/>
                  </a:lnTo>
                  <a:lnTo>
                    <a:pt x="461" y="3"/>
                  </a:lnTo>
                  <a:lnTo>
                    <a:pt x="462" y="3"/>
                  </a:lnTo>
                  <a:lnTo>
                    <a:pt x="463" y="4"/>
                  </a:lnTo>
                  <a:lnTo>
                    <a:pt x="464" y="4"/>
                  </a:lnTo>
                  <a:lnTo>
                    <a:pt x="465" y="4"/>
                  </a:lnTo>
                  <a:lnTo>
                    <a:pt x="466" y="5"/>
                  </a:lnTo>
                  <a:lnTo>
                    <a:pt x="467" y="5"/>
                  </a:lnTo>
                  <a:lnTo>
                    <a:pt x="468" y="5"/>
                  </a:lnTo>
                  <a:lnTo>
                    <a:pt x="469" y="5"/>
                  </a:lnTo>
                  <a:lnTo>
                    <a:pt x="470" y="5"/>
                  </a:lnTo>
                  <a:lnTo>
                    <a:pt x="471" y="4"/>
                  </a:lnTo>
                  <a:lnTo>
                    <a:pt x="472" y="4"/>
                  </a:lnTo>
                  <a:lnTo>
                    <a:pt x="474" y="3"/>
                  </a:lnTo>
                  <a:lnTo>
                    <a:pt x="475" y="3"/>
                  </a:lnTo>
                  <a:lnTo>
                    <a:pt x="477" y="3"/>
                  </a:lnTo>
                  <a:lnTo>
                    <a:pt x="478" y="3"/>
                  </a:lnTo>
                  <a:lnTo>
                    <a:pt x="479" y="3"/>
                  </a:lnTo>
                  <a:lnTo>
                    <a:pt x="480" y="3"/>
                  </a:lnTo>
                  <a:lnTo>
                    <a:pt x="481" y="3"/>
                  </a:lnTo>
                  <a:lnTo>
                    <a:pt x="482" y="3"/>
                  </a:lnTo>
                  <a:lnTo>
                    <a:pt x="483" y="3"/>
                  </a:lnTo>
                  <a:lnTo>
                    <a:pt x="484" y="3"/>
                  </a:lnTo>
                  <a:lnTo>
                    <a:pt x="485" y="4"/>
                  </a:lnTo>
                  <a:lnTo>
                    <a:pt x="486" y="4"/>
                  </a:lnTo>
                  <a:lnTo>
                    <a:pt x="487" y="4"/>
                  </a:lnTo>
                  <a:lnTo>
                    <a:pt x="488" y="5"/>
                  </a:lnTo>
                  <a:lnTo>
                    <a:pt x="489" y="5"/>
                  </a:lnTo>
                  <a:lnTo>
                    <a:pt x="490" y="5"/>
                  </a:lnTo>
                  <a:lnTo>
                    <a:pt x="491" y="5"/>
                  </a:lnTo>
                  <a:lnTo>
                    <a:pt x="492" y="5"/>
                  </a:lnTo>
                  <a:lnTo>
                    <a:pt x="493" y="5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83" name="Freeform 82"/>
            <p:cNvSpPr>
              <a:spLocks/>
            </p:cNvSpPr>
            <p:nvPr/>
          </p:nvSpPr>
          <p:spPr bwMode="auto">
            <a:xfrm>
              <a:off x="41243" y="11849"/>
              <a:ext cx="6337" cy="89"/>
            </a:xfrm>
            <a:custGeom>
              <a:avLst/>
              <a:gdLst>
                <a:gd name="T0" fmla="*/ 9016 w 492"/>
                <a:gd name="T1" fmla="*/ 7620 h 7"/>
                <a:gd name="T2" fmla="*/ 20609 w 492"/>
                <a:gd name="T3" fmla="*/ 3810 h 7"/>
                <a:gd name="T4" fmla="*/ 32202 w 492"/>
                <a:gd name="T5" fmla="*/ 5080 h 7"/>
                <a:gd name="T6" fmla="*/ 42506 w 492"/>
                <a:gd name="T7" fmla="*/ 0 h 7"/>
                <a:gd name="T8" fmla="*/ 55387 w 492"/>
                <a:gd name="T9" fmla="*/ 2540 h 7"/>
                <a:gd name="T10" fmla="*/ 65692 w 492"/>
                <a:gd name="T11" fmla="*/ 6350 h 7"/>
                <a:gd name="T12" fmla="*/ 77284 w 492"/>
                <a:gd name="T13" fmla="*/ 7620 h 7"/>
                <a:gd name="T14" fmla="*/ 87589 w 492"/>
                <a:gd name="T15" fmla="*/ 6350 h 7"/>
                <a:gd name="T16" fmla="*/ 99181 w 492"/>
                <a:gd name="T17" fmla="*/ 6350 h 7"/>
                <a:gd name="T18" fmla="*/ 110774 w 492"/>
                <a:gd name="T19" fmla="*/ 7620 h 7"/>
                <a:gd name="T20" fmla="*/ 121078 w 492"/>
                <a:gd name="T21" fmla="*/ 7620 h 7"/>
                <a:gd name="T22" fmla="*/ 132671 w 492"/>
                <a:gd name="T23" fmla="*/ 7620 h 7"/>
                <a:gd name="T24" fmla="*/ 144264 w 492"/>
                <a:gd name="T25" fmla="*/ 3810 h 7"/>
                <a:gd name="T26" fmla="*/ 154568 w 492"/>
                <a:gd name="T27" fmla="*/ 3810 h 7"/>
                <a:gd name="T28" fmla="*/ 166161 w 492"/>
                <a:gd name="T29" fmla="*/ 6350 h 7"/>
                <a:gd name="T30" fmla="*/ 177754 w 492"/>
                <a:gd name="T31" fmla="*/ 6350 h 7"/>
                <a:gd name="T32" fmla="*/ 188058 w 492"/>
                <a:gd name="T33" fmla="*/ 6350 h 7"/>
                <a:gd name="T34" fmla="*/ 199651 w 492"/>
                <a:gd name="T35" fmla="*/ 5080 h 7"/>
                <a:gd name="T36" fmla="*/ 211243 w 492"/>
                <a:gd name="T37" fmla="*/ 6350 h 7"/>
                <a:gd name="T38" fmla="*/ 221548 w 492"/>
                <a:gd name="T39" fmla="*/ 6350 h 7"/>
                <a:gd name="T40" fmla="*/ 233141 w 492"/>
                <a:gd name="T41" fmla="*/ 6350 h 7"/>
                <a:gd name="T42" fmla="*/ 244733 w 492"/>
                <a:gd name="T43" fmla="*/ 3810 h 7"/>
                <a:gd name="T44" fmla="*/ 256326 w 492"/>
                <a:gd name="T45" fmla="*/ 3810 h 7"/>
                <a:gd name="T46" fmla="*/ 266630 w 492"/>
                <a:gd name="T47" fmla="*/ 3810 h 7"/>
                <a:gd name="T48" fmla="*/ 278223 w 492"/>
                <a:gd name="T49" fmla="*/ 5080 h 7"/>
                <a:gd name="T50" fmla="*/ 289816 w 492"/>
                <a:gd name="T51" fmla="*/ 5080 h 7"/>
                <a:gd name="T52" fmla="*/ 300120 w 492"/>
                <a:gd name="T53" fmla="*/ 5080 h 7"/>
                <a:gd name="T54" fmla="*/ 311713 w 492"/>
                <a:gd name="T55" fmla="*/ 5080 h 7"/>
                <a:gd name="T56" fmla="*/ 323305 w 492"/>
                <a:gd name="T57" fmla="*/ 5080 h 7"/>
                <a:gd name="T58" fmla="*/ 333610 w 492"/>
                <a:gd name="T59" fmla="*/ 3810 h 7"/>
                <a:gd name="T60" fmla="*/ 345203 w 492"/>
                <a:gd name="T61" fmla="*/ 3810 h 7"/>
                <a:gd name="T62" fmla="*/ 356795 w 492"/>
                <a:gd name="T63" fmla="*/ 3810 h 7"/>
                <a:gd name="T64" fmla="*/ 367100 w 492"/>
                <a:gd name="T65" fmla="*/ 3810 h 7"/>
                <a:gd name="T66" fmla="*/ 378692 w 492"/>
                <a:gd name="T67" fmla="*/ 3810 h 7"/>
                <a:gd name="T68" fmla="*/ 388997 w 492"/>
                <a:gd name="T69" fmla="*/ 3810 h 7"/>
                <a:gd name="T70" fmla="*/ 400589 w 492"/>
                <a:gd name="T71" fmla="*/ 3810 h 7"/>
                <a:gd name="T72" fmla="*/ 412182 w 492"/>
                <a:gd name="T73" fmla="*/ 3810 h 7"/>
                <a:gd name="T74" fmla="*/ 422487 w 492"/>
                <a:gd name="T75" fmla="*/ 3810 h 7"/>
                <a:gd name="T76" fmla="*/ 435367 w 492"/>
                <a:gd name="T77" fmla="*/ 2540 h 7"/>
                <a:gd name="T78" fmla="*/ 445672 w 492"/>
                <a:gd name="T79" fmla="*/ 2540 h 7"/>
                <a:gd name="T80" fmla="*/ 457265 w 492"/>
                <a:gd name="T81" fmla="*/ 2540 h 7"/>
                <a:gd name="T82" fmla="*/ 467569 w 492"/>
                <a:gd name="T83" fmla="*/ 2540 h 7"/>
                <a:gd name="T84" fmla="*/ 479162 w 492"/>
                <a:gd name="T85" fmla="*/ 3810 h 7"/>
                <a:gd name="T86" fmla="*/ 490754 w 492"/>
                <a:gd name="T87" fmla="*/ 3810 h 7"/>
                <a:gd name="T88" fmla="*/ 501059 w 492"/>
                <a:gd name="T89" fmla="*/ 3810 h 7"/>
                <a:gd name="T90" fmla="*/ 512652 w 492"/>
                <a:gd name="T91" fmla="*/ 3810 h 7"/>
                <a:gd name="T92" fmla="*/ 524244 w 492"/>
                <a:gd name="T93" fmla="*/ 3810 h 7"/>
                <a:gd name="T94" fmla="*/ 534549 w 492"/>
                <a:gd name="T95" fmla="*/ 3810 h 7"/>
                <a:gd name="T96" fmla="*/ 546141 w 492"/>
                <a:gd name="T97" fmla="*/ 3810 h 7"/>
                <a:gd name="T98" fmla="*/ 557734 w 492"/>
                <a:gd name="T99" fmla="*/ 3810 h 7"/>
                <a:gd name="T100" fmla="*/ 568038 w 492"/>
                <a:gd name="T101" fmla="*/ 5080 h 7"/>
                <a:gd name="T102" fmla="*/ 579631 w 492"/>
                <a:gd name="T103" fmla="*/ 5080 h 7"/>
                <a:gd name="T104" fmla="*/ 591224 w 492"/>
                <a:gd name="T105" fmla="*/ 6350 h 7"/>
                <a:gd name="T106" fmla="*/ 602816 w 492"/>
                <a:gd name="T107" fmla="*/ 6350 h 7"/>
                <a:gd name="T108" fmla="*/ 613121 w 492"/>
                <a:gd name="T109" fmla="*/ 6350 h 7"/>
                <a:gd name="T110" fmla="*/ 624714 w 492"/>
                <a:gd name="T111" fmla="*/ 6350 h 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92"/>
                <a:gd name="T169" fmla="*/ 0 h 7"/>
                <a:gd name="T170" fmla="*/ 492 w 492"/>
                <a:gd name="T171" fmla="*/ 7 h 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92" h="7">
                  <a:moveTo>
                    <a:pt x="0" y="7"/>
                  </a:moveTo>
                  <a:lnTo>
                    <a:pt x="1" y="7"/>
                  </a:lnTo>
                  <a:lnTo>
                    <a:pt x="2" y="7"/>
                  </a:lnTo>
                  <a:lnTo>
                    <a:pt x="4" y="7"/>
                  </a:lnTo>
                  <a:lnTo>
                    <a:pt x="5" y="7"/>
                  </a:lnTo>
                  <a:lnTo>
                    <a:pt x="7" y="7"/>
                  </a:lnTo>
                  <a:lnTo>
                    <a:pt x="7" y="6"/>
                  </a:lnTo>
                  <a:lnTo>
                    <a:pt x="9" y="6"/>
                  </a:lnTo>
                  <a:lnTo>
                    <a:pt x="10" y="6"/>
                  </a:lnTo>
                  <a:lnTo>
                    <a:pt x="10" y="5"/>
                  </a:lnTo>
                  <a:lnTo>
                    <a:pt x="12" y="5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16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20" y="4"/>
                  </a:lnTo>
                  <a:lnTo>
                    <a:pt x="21" y="4"/>
                  </a:lnTo>
                  <a:lnTo>
                    <a:pt x="22" y="4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7" y="4"/>
                  </a:lnTo>
                  <a:lnTo>
                    <a:pt x="28" y="3"/>
                  </a:lnTo>
                  <a:lnTo>
                    <a:pt x="29" y="3"/>
                  </a:lnTo>
                  <a:lnTo>
                    <a:pt x="30" y="3"/>
                  </a:lnTo>
                  <a:lnTo>
                    <a:pt x="31" y="2"/>
                  </a:lnTo>
                  <a:lnTo>
                    <a:pt x="32" y="2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1"/>
                  </a:lnTo>
                  <a:lnTo>
                    <a:pt x="39" y="1"/>
                  </a:lnTo>
                  <a:lnTo>
                    <a:pt x="40" y="2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44" y="3"/>
                  </a:lnTo>
                  <a:lnTo>
                    <a:pt x="45" y="3"/>
                  </a:lnTo>
                  <a:lnTo>
                    <a:pt x="46" y="4"/>
                  </a:lnTo>
                  <a:lnTo>
                    <a:pt x="47" y="4"/>
                  </a:lnTo>
                  <a:lnTo>
                    <a:pt x="48" y="5"/>
                  </a:lnTo>
                  <a:lnTo>
                    <a:pt x="49" y="5"/>
                  </a:lnTo>
                  <a:lnTo>
                    <a:pt x="50" y="5"/>
                  </a:lnTo>
                  <a:lnTo>
                    <a:pt x="51" y="5"/>
                  </a:lnTo>
                  <a:lnTo>
                    <a:pt x="52" y="5"/>
                  </a:lnTo>
                  <a:lnTo>
                    <a:pt x="53" y="5"/>
                  </a:lnTo>
                  <a:lnTo>
                    <a:pt x="54" y="6"/>
                  </a:lnTo>
                  <a:lnTo>
                    <a:pt x="55" y="6"/>
                  </a:lnTo>
                  <a:lnTo>
                    <a:pt x="56" y="6"/>
                  </a:lnTo>
                  <a:lnTo>
                    <a:pt x="58" y="6"/>
                  </a:lnTo>
                  <a:lnTo>
                    <a:pt x="59" y="6"/>
                  </a:lnTo>
                  <a:lnTo>
                    <a:pt x="60" y="6"/>
                  </a:lnTo>
                  <a:lnTo>
                    <a:pt x="61" y="6"/>
                  </a:lnTo>
                  <a:lnTo>
                    <a:pt x="63" y="6"/>
                  </a:lnTo>
                  <a:lnTo>
                    <a:pt x="64" y="6"/>
                  </a:lnTo>
                  <a:lnTo>
                    <a:pt x="66" y="6"/>
                  </a:lnTo>
                  <a:lnTo>
                    <a:pt x="66" y="5"/>
                  </a:lnTo>
                  <a:lnTo>
                    <a:pt x="67" y="5"/>
                  </a:lnTo>
                  <a:lnTo>
                    <a:pt x="68" y="5"/>
                  </a:lnTo>
                  <a:lnTo>
                    <a:pt x="69" y="5"/>
                  </a:lnTo>
                  <a:lnTo>
                    <a:pt x="70" y="5"/>
                  </a:lnTo>
                  <a:lnTo>
                    <a:pt x="71" y="5"/>
                  </a:lnTo>
                  <a:lnTo>
                    <a:pt x="72" y="5"/>
                  </a:lnTo>
                  <a:lnTo>
                    <a:pt x="73" y="5"/>
                  </a:lnTo>
                  <a:lnTo>
                    <a:pt x="74" y="5"/>
                  </a:lnTo>
                  <a:lnTo>
                    <a:pt x="75" y="5"/>
                  </a:lnTo>
                  <a:lnTo>
                    <a:pt x="76" y="5"/>
                  </a:lnTo>
                  <a:lnTo>
                    <a:pt x="77" y="5"/>
                  </a:lnTo>
                  <a:lnTo>
                    <a:pt x="78" y="5"/>
                  </a:lnTo>
                  <a:lnTo>
                    <a:pt x="79" y="5"/>
                  </a:lnTo>
                  <a:lnTo>
                    <a:pt x="80" y="5"/>
                  </a:lnTo>
                  <a:lnTo>
                    <a:pt x="81" y="5"/>
                  </a:lnTo>
                  <a:lnTo>
                    <a:pt x="82" y="5"/>
                  </a:lnTo>
                  <a:lnTo>
                    <a:pt x="83" y="5"/>
                  </a:lnTo>
                  <a:lnTo>
                    <a:pt x="84" y="6"/>
                  </a:lnTo>
                  <a:lnTo>
                    <a:pt x="86" y="6"/>
                  </a:lnTo>
                  <a:lnTo>
                    <a:pt x="87" y="6"/>
                  </a:lnTo>
                  <a:lnTo>
                    <a:pt x="89" y="6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4" y="6"/>
                  </a:lnTo>
                  <a:lnTo>
                    <a:pt x="95" y="6"/>
                  </a:lnTo>
                  <a:lnTo>
                    <a:pt x="97" y="6"/>
                  </a:lnTo>
                  <a:lnTo>
                    <a:pt x="98" y="6"/>
                  </a:lnTo>
                  <a:lnTo>
                    <a:pt x="99" y="6"/>
                  </a:lnTo>
                  <a:lnTo>
                    <a:pt x="100" y="6"/>
                  </a:lnTo>
                  <a:lnTo>
                    <a:pt x="101" y="6"/>
                  </a:lnTo>
                  <a:lnTo>
                    <a:pt x="102" y="6"/>
                  </a:lnTo>
                  <a:lnTo>
                    <a:pt x="103" y="6"/>
                  </a:lnTo>
                  <a:lnTo>
                    <a:pt x="104" y="5"/>
                  </a:lnTo>
                  <a:lnTo>
                    <a:pt x="105" y="5"/>
                  </a:lnTo>
                  <a:lnTo>
                    <a:pt x="106" y="5"/>
                  </a:lnTo>
                  <a:lnTo>
                    <a:pt x="107" y="5"/>
                  </a:lnTo>
                  <a:lnTo>
                    <a:pt x="108" y="4"/>
                  </a:lnTo>
                  <a:lnTo>
                    <a:pt x="109" y="3"/>
                  </a:lnTo>
                  <a:lnTo>
                    <a:pt x="110" y="3"/>
                  </a:lnTo>
                  <a:lnTo>
                    <a:pt x="111" y="3"/>
                  </a:lnTo>
                  <a:lnTo>
                    <a:pt x="112" y="3"/>
                  </a:lnTo>
                  <a:lnTo>
                    <a:pt x="113" y="2"/>
                  </a:lnTo>
                  <a:lnTo>
                    <a:pt x="114" y="2"/>
                  </a:lnTo>
                  <a:lnTo>
                    <a:pt x="115" y="3"/>
                  </a:lnTo>
                  <a:lnTo>
                    <a:pt x="117" y="3"/>
                  </a:lnTo>
                  <a:lnTo>
                    <a:pt x="118" y="3"/>
                  </a:lnTo>
                  <a:lnTo>
                    <a:pt x="120" y="3"/>
                  </a:lnTo>
                  <a:lnTo>
                    <a:pt x="121" y="3"/>
                  </a:lnTo>
                  <a:lnTo>
                    <a:pt x="122" y="3"/>
                  </a:lnTo>
                  <a:lnTo>
                    <a:pt x="123" y="3"/>
                  </a:lnTo>
                  <a:lnTo>
                    <a:pt x="124" y="3"/>
                  </a:lnTo>
                  <a:lnTo>
                    <a:pt x="125" y="4"/>
                  </a:lnTo>
                  <a:lnTo>
                    <a:pt x="126" y="4"/>
                  </a:lnTo>
                  <a:lnTo>
                    <a:pt x="127" y="4"/>
                  </a:lnTo>
                  <a:lnTo>
                    <a:pt x="128" y="5"/>
                  </a:lnTo>
                  <a:lnTo>
                    <a:pt x="129" y="5"/>
                  </a:lnTo>
                  <a:lnTo>
                    <a:pt x="130" y="5"/>
                  </a:lnTo>
                  <a:lnTo>
                    <a:pt x="131" y="5"/>
                  </a:lnTo>
                  <a:lnTo>
                    <a:pt x="132" y="5"/>
                  </a:lnTo>
                  <a:lnTo>
                    <a:pt x="133" y="5"/>
                  </a:lnTo>
                  <a:lnTo>
                    <a:pt x="134" y="5"/>
                  </a:lnTo>
                  <a:lnTo>
                    <a:pt x="135" y="5"/>
                  </a:lnTo>
                  <a:lnTo>
                    <a:pt x="136" y="5"/>
                  </a:lnTo>
                  <a:lnTo>
                    <a:pt x="137" y="5"/>
                  </a:lnTo>
                  <a:lnTo>
                    <a:pt x="138" y="5"/>
                  </a:lnTo>
                  <a:lnTo>
                    <a:pt x="140" y="5"/>
                  </a:lnTo>
                  <a:lnTo>
                    <a:pt x="141" y="5"/>
                  </a:lnTo>
                  <a:lnTo>
                    <a:pt x="143" y="5"/>
                  </a:lnTo>
                  <a:lnTo>
                    <a:pt x="145" y="5"/>
                  </a:lnTo>
                  <a:lnTo>
                    <a:pt x="146" y="5"/>
                  </a:lnTo>
                  <a:lnTo>
                    <a:pt x="148" y="5"/>
                  </a:lnTo>
                  <a:lnTo>
                    <a:pt x="148" y="4"/>
                  </a:lnTo>
                  <a:lnTo>
                    <a:pt x="149" y="4"/>
                  </a:lnTo>
                  <a:lnTo>
                    <a:pt x="150" y="4"/>
                  </a:lnTo>
                  <a:lnTo>
                    <a:pt x="151" y="4"/>
                  </a:lnTo>
                  <a:lnTo>
                    <a:pt x="152" y="4"/>
                  </a:lnTo>
                  <a:lnTo>
                    <a:pt x="153" y="4"/>
                  </a:lnTo>
                  <a:lnTo>
                    <a:pt x="154" y="4"/>
                  </a:lnTo>
                  <a:lnTo>
                    <a:pt x="155" y="4"/>
                  </a:lnTo>
                  <a:lnTo>
                    <a:pt x="156" y="4"/>
                  </a:lnTo>
                  <a:lnTo>
                    <a:pt x="157" y="5"/>
                  </a:lnTo>
                  <a:lnTo>
                    <a:pt x="158" y="5"/>
                  </a:lnTo>
                  <a:lnTo>
                    <a:pt x="159" y="5"/>
                  </a:lnTo>
                  <a:lnTo>
                    <a:pt x="160" y="5"/>
                  </a:lnTo>
                  <a:lnTo>
                    <a:pt x="161" y="5"/>
                  </a:lnTo>
                  <a:lnTo>
                    <a:pt x="162" y="5"/>
                  </a:lnTo>
                  <a:lnTo>
                    <a:pt x="163" y="5"/>
                  </a:lnTo>
                  <a:lnTo>
                    <a:pt x="164" y="5"/>
                  </a:lnTo>
                  <a:lnTo>
                    <a:pt x="165" y="5"/>
                  </a:lnTo>
                  <a:lnTo>
                    <a:pt x="166" y="5"/>
                  </a:lnTo>
                  <a:lnTo>
                    <a:pt x="168" y="5"/>
                  </a:lnTo>
                  <a:lnTo>
                    <a:pt x="169" y="5"/>
                  </a:lnTo>
                  <a:lnTo>
                    <a:pt x="171" y="5"/>
                  </a:lnTo>
                  <a:lnTo>
                    <a:pt x="172" y="5"/>
                  </a:lnTo>
                  <a:lnTo>
                    <a:pt x="174" y="5"/>
                  </a:lnTo>
                  <a:lnTo>
                    <a:pt x="175" y="5"/>
                  </a:lnTo>
                  <a:lnTo>
                    <a:pt x="176" y="5"/>
                  </a:lnTo>
                  <a:lnTo>
                    <a:pt x="177" y="5"/>
                  </a:lnTo>
                  <a:lnTo>
                    <a:pt x="179" y="5"/>
                  </a:lnTo>
                  <a:lnTo>
                    <a:pt x="180" y="5"/>
                  </a:lnTo>
                  <a:lnTo>
                    <a:pt x="181" y="5"/>
                  </a:lnTo>
                  <a:lnTo>
                    <a:pt x="182" y="5"/>
                  </a:lnTo>
                  <a:lnTo>
                    <a:pt x="183" y="5"/>
                  </a:lnTo>
                  <a:lnTo>
                    <a:pt x="184" y="5"/>
                  </a:lnTo>
                  <a:lnTo>
                    <a:pt x="185" y="5"/>
                  </a:lnTo>
                  <a:lnTo>
                    <a:pt x="186" y="5"/>
                  </a:lnTo>
                  <a:lnTo>
                    <a:pt x="187" y="4"/>
                  </a:lnTo>
                  <a:lnTo>
                    <a:pt x="188" y="4"/>
                  </a:lnTo>
                  <a:lnTo>
                    <a:pt x="189" y="3"/>
                  </a:lnTo>
                  <a:lnTo>
                    <a:pt x="190" y="3"/>
                  </a:lnTo>
                  <a:lnTo>
                    <a:pt x="191" y="3"/>
                  </a:lnTo>
                  <a:lnTo>
                    <a:pt x="192" y="3"/>
                  </a:lnTo>
                  <a:lnTo>
                    <a:pt x="194" y="3"/>
                  </a:lnTo>
                  <a:lnTo>
                    <a:pt x="195" y="3"/>
                  </a:lnTo>
                  <a:lnTo>
                    <a:pt x="196" y="3"/>
                  </a:lnTo>
                  <a:lnTo>
                    <a:pt x="197" y="3"/>
                  </a:lnTo>
                  <a:lnTo>
                    <a:pt x="199" y="3"/>
                  </a:lnTo>
                  <a:lnTo>
                    <a:pt x="200" y="3"/>
                  </a:lnTo>
                  <a:lnTo>
                    <a:pt x="202" y="3"/>
                  </a:lnTo>
                  <a:lnTo>
                    <a:pt x="203" y="3"/>
                  </a:lnTo>
                  <a:lnTo>
                    <a:pt x="204" y="3"/>
                  </a:lnTo>
                  <a:lnTo>
                    <a:pt x="205" y="3"/>
                  </a:lnTo>
                  <a:lnTo>
                    <a:pt x="206" y="3"/>
                  </a:lnTo>
                  <a:lnTo>
                    <a:pt x="207" y="3"/>
                  </a:lnTo>
                  <a:lnTo>
                    <a:pt x="208" y="3"/>
                  </a:lnTo>
                  <a:lnTo>
                    <a:pt x="209" y="3"/>
                  </a:lnTo>
                  <a:lnTo>
                    <a:pt x="210" y="3"/>
                  </a:lnTo>
                  <a:lnTo>
                    <a:pt x="211" y="4"/>
                  </a:lnTo>
                  <a:lnTo>
                    <a:pt x="212" y="4"/>
                  </a:lnTo>
                  <a:lnTo>
                    <a:pt x="213" y="4"/>
                  </a:lnTo>
                  <a:lnTo>
                    <a:pt x="214" y="4"/>
                  </a:lnTo>
                  <a:lnTo>
                    <a:pt x="215" y="4"/>
                  </a:lnTo>
                  <a:lnTo>
                    <a:pt x="216" y="4"/>
                  </a:lnTo>
                  <a:lnTo>
                    <a:pt x="217" y="4"/>
                  </a:lnTo>
                  <a:lnTo>
                    <a:pt x="218" y="4"/>
                  </a:lnTo>
                  <a:lnTo>
                    <a:pt x="219" y="4"/>
                  </a:lnTo>
                  <a:lnTo>
                    <a:pt x="220" y="4"/>
                  </a:lnTo>
                  <a:lnTo>
                    <a:pt x="222" y="4"/>
                  </a:lnTo>
                  <a:lnTo>
                    <a:pt x="223" y="4"/>
                  </a:lnTo>
                  <a:lnTo>
                    <a:pt x="225" y="4"/>
                  </a:lnTo>
                  <a:lnTo>
                    <a:pt x="225" y="3"/>
                  </a:lnTo>
                  <a:lnTo>
                    <a:pt x="226" y="4"/>
                  </a:lnTo>
                  <a:lnTo>
                    <a:pt x="228" y="4"/>
                  </a:lnTo>
                  <a:lnTo>
                    <a:pt x="230" y="4"/>
                  </a:lnTo>
                  <a:lnTo>
                    <a:pt x="231" y="4"/>
                  </a:lnTo>
                  <a:lnTo>
                    <a:pt x="232" y="4"/>
                  </a:lnTo>
                  <a:lnTo>
                    <a:pt x="233" y="4"/>
                  </a:lnTo>
                  <a:lnTo>
                    <a:pt x="234" y="4"/>
                  </a:lnTo>
                  <a:lnTo>
                    <a:pt x="235" y="4"/>
                  </a:lnTo>
                  <a:lnTo>
                    <a:pt x="236" y="4"/>
                  </a:lnTo>
                  <a:lnTo>
                    <a:pt x="237" y="4"/>
                  </a:lnTo>
                  <a:lnTo>
                    <a:pt x="238" y="4"/>
                  </a:lnTo>
                  <a:lnTo>
                    <a:pt x="239" y="4"/>
                  </a:lnTo>
                  <a:lnTo>
                    <a:pt x="240" y="4"/>
                  </a:lnTo>
                  <a:lnTo>
                    <a:pt x="241" y="4"/>
                  </a:lnTo>
                  <a:lnTo>
                    <a:pt x="242" y="4"/>
                  </a:lnTo>
                  <a:lnTo>
                    <a:pt x="243" y="4"/>
                  </a:lnTo>
                  <a:lnTo>
                    <a:pt x="244" y="4"/>
                  </a:lnTo>
                  <a:lnTo>
                    <a:pt x="245" y="4"/>
                  </a:lnTo>
                  <a:lnTo>
                    <a:pt x="246" y="4"/>
                  </a:lnTo>
                  <a:lnTo>
                    <a:pt x="247" y="4"/>
                  </a:lnTo>
                  <a:lnTo>
                    <a:pt x="248" y="4"/>
                  </a:lnTo>
                  <a:lnTo>
                    <a:pt x="250" y="4"/>
                  </a:lnTo>
                  <a:lnTo>
                    <a:pt x="251" y="4"/>
                  </a:lnTo>
                  <a:lnTo>
                    <a:pt x="251" y="3"/>
                  </a:lnTo>
                  <a:lnTo>
                    <a:pt x="253" y="3"/>
                  </a:lnTo>
                  <a:lnTo>
                    <a:pt x="254" y="3"/>
                  </a:lnTo>
                  <a:lnTo>
                    <a:pt x="256" y="3"/>
                  </a:lnTo>
                  <a:lnTo>
                    <a:pt x="257" y="3"/>
                  </a:lnTo>
                  <a:lnTo>
                    <a:pt x="258" y="3"/>
                  </a:lnTo>
                  <a:lnTo>
                    <a:pt x="259" y="3"/>
                  </a:lnTo>
                  <a:lnTo>
                    <a:pt x="260" y="3"/>
                  </a:lnTo>
                  <a:lnTo>
                    <a:pt x="261" y="3"/>
                  </a:lnTo>
                  <a:lnTo>
                    <a:pt x="262" y="3"/>
                  </a:lnTo>
                  <a:lnTo>
                    <a:pt x="263" y="3"/>
                  </a:lnTo>
                  <a:lnTo>
                    <a:pt x="264" y="3"/>
                  </a:lnTo>
                  <a:lnTo>
                    <a:pt x="265" y="3"/>
                  </a:lnTo>
                  <a:lnTo>
                    <a:pt x="266" y="3"/>
                  </a:lnTo>
                  <a:lnTo>
                    <a:pt x="267" y="3"/>
                  </a:lnTo>
                  <a:lnTo>
                    <a:pt x="268" y="3"/>
                  </a:lnTo>
                  <a:lnTo>
                    <a:pt x="269" y="3"/>
                  </a:lnTo>
                  <a:lnTo>
                    <a:pt x="270" y="3"/>
                  </a:lnTo>
                  <a:lnTo>
                    <a:pt x="271" y="3"/>
                  </a:lnTo>
                  <a:lnTo>
                    <a:pt x="272" y="3"/>
                  </a:lnTo>
                  <a:lnTo>
                    <a:pt x="273" y="3"/>
                  </a:lnTo>
                  <a:lnTo>
                    <a:pt x="274" y="3"/>
                  </a:lnTo>
                  <a:lnTo>
                    <a:pt x="276" y="3"/>
                  </a:lnTo>
                  <a:lnTo>
                    <a:pt x="277" y="3"/>
                  </a:lnTo>
                  <a:lnTo>
                    <a:pt x="279" y="3"/>
                  </a:lnTo>
                  <a:lnTo>
                    <a:pt x="281" y="3"/>
                  </a:lnTo>
                  <a:lnTo>
                    <a:pt x="282" y="3"/>
                  </a:lnTo>
                  <a:lnTo>
                    <a:pt x="284" y="3"/>
                  </a:lnTo>
                  <a:lnTo>
                    <a:pt x="285" y="3"/>
                  </a:lnTo>
                  <a:lnTo>
                    <a:pt x="286" y="3"/>
                  </a:lnTo>
                  <a:lnTo>
                    <a:pt x="287" y="3"/>
                  </a:lnTo>
                  <a:lnTo>
                    <a:pt x="288" y="3"/>
                  </a:lnTo>
                  <a:lnTo>
                    <a:pt x="289" y="3"/>
                  </a:lnTo>
                  <a:lnTo>
                    <a:pt x="290" y="3"/>
                  </a:lnTo>
                  <a:lnTo>
                    <a:pt x="291" y="3"/>
                  </a:lnTo>
                  <a:lnTo>
                    <a:pt x="292" y="3"/>
                  </a:lnTo>
                  <a:lnTo>
                    <a:pt x="293" y="3"/>
                  </a:lnTo>
                  <a:lnTo>
                    <a:pt x="294" y="3"/>
                  </a:lnTo>
                  <a:lnTo>
                    <a:pt x="295" y="3"/>
                  </a:lnTo>
                  <a:lnTo>
                    <a:pt x="296" y="3"/>
                  </a:lnTo>
                  <a:lnTo>
                    <a:pt x="297" y="3"/>
                  </a:lnTo>
                  <a:lnTo>
                    <a:pt x="298" y="3"/>
                  </a:lnTo>
                  <a:lnTo>
                    <a:pt x="299" y="3"/>
                  </a:lnTo>
                  <a:lnTo>
                    <a:pt x="300" y="3"/>
                  </a:lnTo>
                  <a:lnTo>
                    <a:pt x="301" y="3"/>
                  </a:lnTo>
                  <a:lnTo>
                    <a:pt x="302" y="3"/>
                  </a:lnTo>
                  <a:lnTo>
                    <a:pt x="304" y="3"/>
                  </a:lnTo>
                  <a:lnTo>
                    <a:pt x="305" y="3"/>
                  </a:lnTo>
                  <a:lnTo>
                    <a:pt x="307" y="3"/>
                  </a:lnTo>
                  <a:lnTo>
                    <a:pt x="308" y="3"/>
                  </a:lnTo>
                  <a:lnTo>
                    <a:pt x="310" y="3"/>
                  </a:lnTo>
                  <a:lnTo>
                    <a:pt x="311" y="3"/>
                  </a:lnTo>
                  <a:lnTo>
                    <a:pt x="312" y="3"/>
                  </a:lnTo>
                  <a:lnTo>
                    <a:pt x="313" y="3"/>
                  </a:lnTo>
                  <a:lnTo>
                    <a:pt x="314" y="3"/>
                  </a:lnTo>
                  <a:lnTo>
                    <a:pt x="315" y="3"/>
                  </a:lnTo>
                  <a:lnTo>
                    <a:pt x="316" y="3"/>
                  </a:lnTo>
                  <a:lnTo>
                    <a:pt x="317" y="3"/>
                  </a:lnTo>
                  <a:lnTo>
                    <a:pt x="318" y="3"/>
                  </a:lnTo>
                  <a:lnTo>
                    <a:pt x="319" y="3"/>
                  </a:lnTo>
                  <a:lnTo>
                    <a:pt x="320" y="3"/>
                  </a:lnTo>
                  <a:lnTo>
                    <a:pt x="321" y="3"/>
                  </a:lnTo>
                  <a:lnTo>
                    <a:pt x="322" y="3"/>
                  </a:lnTo>
                  <a:lnTo>
                    <a:pt x="323" y="3"/>
                  </a:lnTo>
                  <a:lnTo>
                    <a:pt x="324" y="3"/>
                  </a:lnTo>
                  <a:lnTo>
                    <a:pt x="325" y="3"/>
                  </a:lnTo>
                  <a:lnTo>
                    <a:pt x="326" y="3"/>
                  </a:lnTo>
                  <a:lnTo>
                    <a:pt x="327" y="3"/>
                  </a:lnTo>
                  <a:lnTo>
                    <a:pt x="328" y="3"/>
                  </a:lnTo>
                  <a:lnTo>
                    <a:pt x="330" y="3"/>
                  </a:lnTo>
                  <a:lnTo>
                    <a:pt x="332" y="3"/>
                  </a:lnTo>
                  <a:lnTo>
                    <a:pt x="333" y="3"/>
                  </a:lnTo>
                  <a:lnTo>
                    <a:pt x="335" y="3"/>
                  </a:lnTo>
                  <a:lnTo>
                    <a:pt x="335" y="2"/>
                  </a:lnTo>
                  <a:lnTo>
                    <a:pt x="336" y="2"/>
                  </a:lnTo>
                  <a:lnTo>
                    <a:pt x="338" y="2"/>
                  </a:lnTo>
                  <a:lnTo>
                    <a:pt x="339" y="2"/>
                  </a:lnTo>
                  <a:lnTo>
                    <a:pt x="340" y="2"/>
                  </a:lnTo>
                  <a:lnTo>
                    <a:pt x="341" y="2"/>
                  </a:lnTo>
                  <a:lnTo>
                    <a:pt x="342" y="2"/>
                  </a:lnTo>
                  <a:lnTo>
                    <a:pt x="343" y="2"/>
                  </a:lnTo>
                  <a:lnTo>
                    <a:pt x="344" y="2"/>
                  </a:lnTo>
                  <a:lnTo>
                    <a:pt x="345" y="2"/>
                  </a:lnTo>
                  <a:lnTo>
                    <a:pt x="346" y="2"/>
                  </a:lnTo>
                  <a:lnTo>
                    <a:pt x="347" y="2"/>
                  </a:lnTo>
                  <a:lnTo>
                    <a:pt x="348" y="2"/>
                  </a:lnTo>
                  <a:lnTo>
                    <a:pt x="349" y="2"/>
                  </a:lnTo>
                  <a:lnTo>
                    <a:pt x="350" y="2"/>
                  </a:lnTo>
                  <a:lnTo>
                    <a:pt x="351" y="2"/>
                  </a:lnTo>
                  <a:lnTo>
                    <a:pt x="352" y="2"/>
                  </a:lnTo>
                  <a:lnTo>
                    <a:pt x="353" y="2"/>
                  </a:lnTo>
                  <a:lnTo>
                    <a:pt x="354" y="2"/>
                  </a:lnTo>
                  <a:lnTo>
                    <a:pt x="355" y="2"/>
                  </a:lnTo>
                  <a:lnTo>
                    <a:pt x="356" y="2"/>
                  </a:lnTo>
                  <a:lnTo>
                    <a:pt x="358" y="2"/>
                  </a:lnTo>
                  <a:lnTo>
                    <a:pt x="359" y="2"/>
                  </a:lnTo>
                  <a:lnTo>
                    <a:pt x="361" y="2"/>
                  </a:lnTo>
                  <a:lnTo>
                    <a:pt x="362" y="2"/>
                  </a:lnTo>
                  <a:lnTo>
                    <a:pt x="363" y="2"/>
                  </a:lnTo>
                  <a:lnTo>
                    <a:pt x="364" y="2"/>
                  </a:lnTo>
                  <a:lnTo>
                    <a:pt x="366" y="3"/>
                  </a:lnTo>
                  <a:lnTo>
                    <a:pt x="367" y="3"/>
                  </a:lnTo>
                  <a:lnTo>
                    <a:pt x="368" y="3"/>
                  </a:lnTo>
                  <a:lnTo>
                    <a:pt x="369" y="3"/>
                  </a:lnTo>
                  <a:lnTo>
                    <a:pt x="370" y="3"/>
                  </a:lnTo>
                  <a:lnTo>
                    <a:pt x="371" y="3"/>
                  </a:lnTo>
                  <a:lnTo>
                    <a:pt x="372" y="3"/>
                  </a:lnTo>
                  <a:lnTo>
                    <a:pt x="373" y="3"/>
                  </a:lnTo>
                  <a:lnTo>
                    <a:pt x="374" y="3"/>
                  </a:lnTo>
                  <a:lnTo>
                    <a:pt x="375" y="3"/>
                  </a:lnTo>
                  <a:lnTo>
                    <a:pt x="376" y="3"/>
                  </a:lnTo>
                  <a:lnTo>
                    <a:pt x="377" y="3"/>
                  </a:lnTo>
                  <a:lnTo>
                    <a:pt x="378" y="3"/>
                  </a:lnTo>
                  <a:lnTo>
                    <a:pt x="379" y="3"/>
                  </a:lnTo>
                  <a:lnTo>
                    <a:pt x="381" y="3"/>
                  </a:lnTo>
                  <a:lnTo>
                    <a:pt x="382" y="3"/>
                  </a:lnTo>
                  <a:lnTo>
                    <a:pt x="383" y="3"/>
                  </a:lnTo>
                  <a:lnTo>
                    <a:pt x="384" y="3"/>
                  </a:lnTo>
                  <a:lnTo>
                    <a:pt x="386" y="3"/>
                  </a:lnTo>
                  <a:lnTo>
                    <a:pt x="387" y="3"/>
                  </a:lnTo>
                  <a:lnTo>
                    <a:pt x="389" y="3"/>
                  </a:lnTo>
                  <a:lnTo>
                    <a:pt x="390" y="3"/>
                  </a:lnTo>
                  <a:lnTo>
                    <a:pt x="392" y="3"/>
                  </a:lnTo>
                  <a:lnTo>
                    <a:pt x="393" y="3"/>
                  </a:lnTo>
                  <a:lnTo>
                    <a:pt x="394" y="3"/>
                  </a:lnTo>
                  <a:lnTo>
                    <a:pt x="395" y="3"/>
                  </a:lnTo>
                  <a:lnTo>
                    <a:pt x="396" y="3"/>
                  </a:lnTo>
                  <a:lnTo>
                    <a:pt x="397" y="3"/>
                  </a:lnTo>
                  <a:lnTo>
                    <a:pt x="398" y="3"/>
                  </a:lnTo>
                  <a:lnTo>
                    <a:pt x="399" y="3"/>
                  </a:lnTo>
                  <a:lnTo>
                    <a:pt x="400" y="3"/>
                  </a:lnTo>
                  <a:lnTo>
                    <a:pt x="401" y="3"/>
                  </a:lnTo>
                  <a:lnTo>
                    <a:pt x="402" y="3"/>
                  </a:lnTo>
                  <a:lnTo>
                    <a:pt x="403" y="3"/>
                  </a:lnTo>
                  <a:lnTo>
                    <a:pt x="404" y="3"/>
                  </a:lnTo>
                  <a:lnTo>
                    <a:pt x="405" y="3"/>
                  </a:lnTo>
                  <a:lnTo>
                    <a:pt x="406" y="3"/>
                  </a:lnTo>
                  <a:lnTo>
                    <a:pt x="407" y="3"/>
                  </a:lnTo>
                  <a:lnTo>
                    <a:pt x="408" y="3"/>
                  </a:lnTo>
                  <a:lnTo>
                    <a:pt x="409" y="3"/>
                  </a:lnTo>
                  <a:lnTo>
                    <a:pt x="410" y="3"/>
                  </a:lnTo>
                  <a:lnTo>
                    <a:pt x="412" y="3"/>
                  </a:lnTo>
                  <a:lnTo>
                    <a:pt x="413" y="3"/>
                  </a:lnTo>
                  <a:lnTo>
                    <a:pt x="415" y="3"/>
                  </a:lnTo>
                  <a:lnTo>
                    <a:pt x="417" y="3"/>
                  </a:lnTo>
                  <a:lnTo>
                    <a:pt x="418" y="3"/>
                  </a:lnTo>
                  <a:lnTo>
                    <a:pt x="420" y="3"/>
                  </a:lnTo>
                  <a:lnTo>
                    <a:pt x="421" y="3"/>
                  </a:lnTo>
                  <a:lnTo>
                    <a:pt x="422" y="3"/>
                  </a:lnTo>
                  <a:lnTo>
                    <a:pt x="423" y="3"/>
                  </a:lnTo>
                  <a:lnTo>
                    <a:pt x="424" y="3"/>
                  </a:lnTo>
                  <a:lnTo>
                    <a:pt x="425" y="3"/>
                  </a:lnTo>
                  <a:lnTo>
                    <a:pt x="426" y="3"/>
                  </a:lnTo>
                  <a:lnTo>
                    <a:pt x="427" y="3"/>
                  </a:lnTo>
                  <a:lnTo>
                    <a:pt x="428" y="3"/>
                  </a:lnTo>
                  <a:lnTo>
                    <a:pt x="429" y="3"/>
                  </a:lnTo>
                  <a:lnTo>
                    <a:pt x="430" y="3"/>
                  </a:lnTo>
                  <a:lnTo>
                    <a:pt x="431" y="3"/>
                  </a:lnTo>
                  <a:lnTo>
                    <a:pt x="432" y="3"/>
                  </a:lnTo>
                  <a:lnTo>
                    <a:pt x="433" y="3"/>
                  </a:lnTo>
                  <a:lnTo>
                    <a:pt x="434" y="3"/>
                  </a:lnTo>
                  <a:lnTo>
                    <a:pt x="435" y="3"/>
                  </a:lnTo>
                  <a:lnTo>
                    <a:pt x="436" y="3"/>
                  </a:lnTo>
                  <a:lnTo>
                    <a:pt x="437" y="3"/>
                  </a:lnTo>
                  <a:lnTo>
                    <a:pt x="438" y="3"/>
                  </a:lnTo>
                  <a:lnTo>
                    <a:pt x="438" y="4"/>
                  </a:lnTo>
                  <a:lnTo>
                    <a:pt x="440" y="4"/>
                  </a:lnTo>
                  <a:lnTo>
                    <a:pt x="441" y="4"/>
                  </a:lnTo>
                  <a:lnTo>
                    <a:pt x="443" y="4"/>
                  </a:lnTo>
                  <a:lnTo>
                    <a:pt x="444" y="4"/>
                  </a:lnTo>
                  <a:lnTo>
                    <a:pt x="445" y="4"/>
                  </a:lnTo>
                  <a:lnTo>
                    <a:pt x="446" y="4"/>
                  </a:lnTo>
                  <a:lnTo>
                    <a:pt x="447" y="4"/>
                  </a:lnTo>
                  <a:lnTo>
                    <a:pt x="448" y="4"/>
                  </a:lnTo>
                  <a:lnTo>
                    <a:pt x="449" y="4"/>
                  </a:lnTo>
                  <a:lnTo>
                    <a:pt x="450" y="4"/>
                  </a:lnTo>
                  <a:lnTo>
                    <a:pt x="451" y="5"/>
                  </a:lnTo>
                  <a:lnTo>
                    <a:pt x="452" y="5"/>
                  </a:lnTo>
                  <a:lnTo>
                    <a:pt x="453" y="5"/>
                  </a:lnTo>
                  <a:lnTo>
                    <a:pt x="454" y="5"/>
                  </a:lnTo>
                  <a:lnTo>
                    <a:pt x="455" y="5"/>
                  </a:lnTo>
                  <a:lnTo>
                    <a:pt x="456" y="5"/>
                  </a:lnTo>
                  <a:lnTo>
                    <a:pt x="457" y="5"/>
                  </a:lnTo>
                  <a:lnTo>
                    <a:pt x="458" y="5"/>
                  </a:lnTo>
                  <a:lnTo>
                    <a:pt x="459" y="5"/>
                  </a:lnTo>
                  <a:lnTo>
                    <a:pt x="460" y="5"/>
                  </a:lnTo>
                  <a:lnTo>
                    <a:pt x="461" y="5"/>
                  </a:lnTo>
                  <a:lnTo>
                    <a:pt x="463" y="5"/>
                  </a:lnTo>
                  <a:lnTo>
                    <a:pt x="464" y="5"/>
                  </a:lnTo>
                  <a:lnTo>
                    <a:pt x="466" y="5"/>
                  </a:lnTo>
                  <a:lnTo>
                    <a:pt x="468" y="5"/>
                  </a:lnTo>
                  <a:lnTo>
                    <a:pt x="469" y="5"/>
                  </a:lnTo>
                  <a:lnTo>
                    <a:pt x="471" y="5"/>
                  </a:lnTo>
                  <a:lnTo>
                    <a:pt x="472" y="5"/>
                  </a:lnTo>
                  <a:lnTo>
                    <a:pt x="474" y="5"/>
                  </a:lnTo>
                  <a:lnTo>
                    <a:pt x="475" y="5"/>
                  </a:lnTo>
                  <a:lnTo>
                    <a:pt x="476" y="5"/>
                  </a:lnTo>
                  <a:lnTo>
                    <a:pt x="477" y="5"/>
                  </a:lnTo>
                  <a:lnTo>
                    <a:pt x="478" y="5"/>
                  </a:lnTo>
                  <a:lnTo>
                    <a:pt x="479" y="5"/>
                  </a:lnTo>
                  <a:lnTo>
                    <a:pt x="480" y="5"/>
                  </a:lnTo>
                  <a:lnTo>
                    <a:pt x="481" y="5"/>
                  </a:lnTo>
                  <a:lnTo>
                    <a:pt x="482" y="5"/>
                  </a:lnTo>
                  <a:lnTo>
                    <a:pt x="483" y="5"/>
                  </a:lnTo>
                  <a:lnTo>
                    <a:pt x="484" y="5"/>
                  </a:lnTo>
                  <a:lnTo>
                    <a:pt x="485" y="5"/>
                  </a:lnTo>
                  <a:lnTo>
                    <a:pt x="486" y="5"/>
                  </a:lnTo>
                  <a:lnTo>
                    <a:pt x="487" y="5"/>
                  </a:lnTo>
                  <a:lnTo>
                    <a:pt x="488" y="5"/>
                  </a:lnTo>
                  <a:lnTo>
                    <a:pt x="489" y="5"/>
                  </a:lnTo>
                  <a:lnTo>
                    <a:pt x="490" y="5"/>
                  </a:lnTo>
                  <a:lnTo>
                    <a:pt x="491" y="5"/>
                  </a:lnTo>
                  <a:lnTo>
                    <a:pt x="492" y="5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84" name="Freeform 83"/>
            <p:cNvSpPr>
              <a:spLocks/>
            </p:cNvSpPr>
            <p:nvPr/>
          </p:nvSpPr>
          <p:spPr bwMode="auto">
            <a:xfrm>
              <a:off x="47580" y="11912"/>
              <a:ext cx="2369" cy="26"/>
            </a:xfrm>
            <a:custGeom>
              <a:avLst/>
              <a:gdLst>
                <a:gd name="T0" fmla="*/ 2575 w 184"/>
                <a:gd name="T1" fmla="*/ 1270 h 2"/>
                <a:gd name="T2" fmla="*/ 6436 w 184"/>
                <a:gd name="T3" fmla="*/ 1270 h 2"/>
                <a:gd name="T4" fmla="*/ 10298 w 184"/>
                <a:gd name="T5" fmla="*/ 1270 h 2"/>
                <a:gd name="T6" fmla="*/ 14160 w 184"/>
                <a:gd name="T7" fmla="*/ 1270 h 2"/>
                <a:gd name="T8" fmla="*/ 18022 w 184"/>
                <a:gd name="T9" fmla="*/ 2540 h 2"/>
                <a:gd name="T10" fmla="*/ 21883 w 184"/>
                <a:gd name="T11" fmla="*/ 2540 h 2"/>
                <a:gd name="T12" fmla="*/ 25745 w 184"/>
                <a:gd name="T13" fmla="*/ 2540 h 2"/>
                <a:gd name="T14" fmla="*/ 29607 w 184"/>
                <a:gd name="T15" fmla="*/ 2540 h 2"/>
                <a:gd name="T16" fmla="*/ 33469 w 184"/>
                <a:gd name="T17" fmla="*/ 2540 h 2"/>
                <a:gd name="T18" fmla="*/ 36043 w 184"/>
                <a:gd name="T19" fmla="*/ 2540 h 2"/>
                <a:gd name="T20" fmla="*/ 39905 w 184"/>
                <a:gd name="T21" fmla="*/ 2540 h 2"/>
                <a:gd name="T22" fmla="*/ 43767 w 184"/>
                <a:gd name="T23" fmla="*/ 2540 h 2"/>
                <a:gd name="T24" fmla="*/ 47628 w 184"/>
                <a:gd name="T25" fmla="*/ 2540 h 2"/>
                <a:gd name="T26" fmla="*/ 51490 w 184"/>
                <a:gd name="T27" fmla="*/ 2540 h 2"/>
                <a:gd name="T28" fmla="*/ 55352 w 184"/>
                <a:gd name="T29" fmla="*/ 2540 h 2"/>
                <a:gd name="T30" fmla="*/ 59214 w 184"/>
                <a:gd name="T31" fmla="*/ 2540 h 2"/>
                <a:gd name="T32" fmla="*/ 63076 w 184"/>
                <a:gd name="T33" fmla="*/ 2540 h 2"/>
                <a:gd name="T34" fmla="*/ 65650 w 184"/>
                <a:gd name="T35" fmla="*/ 1270 h 2"/>
                <a:gd name="T36" fmla="*/ 69512 w 184"/>
                <a:gd name="T37" fmla="*/ 0 h 2"/>
                <a:gd name="T38" fmla="*/ 73374 w 184"/>
                <a:gd name="T39" fmla="*/ 0 h 2"/>
                <a:gd name="T40" fmla="*/ 78523 w 184"/>
                <a:gd name="T41" fmla="*/ 0 h 2"/>
                <a:gd name="T42" fmla="*/ 82384 w 184"/>
                <a:gd name="T43" fmla="*/ 0 h 2"/>
                <a:gd name="T44" fmla="*/ 84959 w 184"/>
                <a:gd name="T45" fmla="*/ 1270 h 2"/>
                <a:gd name="T46" fmla="*/ 88821 w 184"/>
                <a:gd name="T47" fmla="*/ 1270 h 2"/>
                <a:gd name="T48" fmla="*/ 92682 w 184"/>
                <a:gd name="T49" fmla="*/ 1270 h 2"/>
                <a:gd name="T50" fmla="*/ 96544 w 184"/>
                <a:gd name="T51" fmla="*/ 1270 h 2"/>
                <a:gd name="T52" fmla="*/ 100406 w 184"/>
                <a:gd name="T53" fmla="*/ 1270 h 2"/>
                <a:gd name="T54" fmla="*/ 104268 w 184"/>
                <a:gd name="T55" fmla="*/ 2540 h 2"/>
                <a:gd name="T56" fmla="*/ 108129 w 184"/>
                <a:gd name="T57" fmla="*/ 2540 h 2"/>
                <a:gd name="T58" fmla="*/ 111991 w 184"/>
                <a:gd name="T59" fmla="*/ 1270 h 2"/>
                <a:gd name="T60" fmla="*/ 114566 w 184"/>
                <a:gd name="T61" fmla="*/ 1270 h 2"/>
                <a:gd name="T62" fmla="*/ 118428 w 184"/>
                <a:gd name="T63" fmla="*/ 0 h 2"/>
                <a:gd name="T64" fmla="*/ 122289 w 184"/>
                <a:gd name="T65" fmla="*/ 0 h 2"/>
                <a:gd name="T66" fmla="*/ 126151 w 184"/>
                <a:gd name="T67" fmla="*/ 1270 h 2"/>
                <a:gd name="T68" fmla="*/ 130013 w 184"/>
                <a:gd name="T69" fmla="*/ 1270 h 2"/>
                <a:gd name="T70" fmla="*/ 133875 w 184"/>
                <a:gd name="T71" fmla="*/ 1270 h 2"/>
                <a:gd name="T72" fmla="*/ 137736 w 184"/>
                <a:gd name="T73" fmla="*/ 1270 h 2"/>
                <a:gd name="T74" fmla="*/ 141598 w 184"/>
                <a:gd name="T75" fmla="*/ 0 h 2"/>
                <a:gd name="T76" fmla="*/ 145460 w 184"/>
                <a:gd name="T77" fmla="*/ 0 h 2"/>
                <a:gd name="T78" fmla="*/ 148034 w 184"/>
                <a:gd name="T79" fmla="*/ 0 h 2"/>
                <a:gd name="T80" fmla="*/ 151896 w 184"/>
                <a:gd name="T81" fmla="*/ 0 h 2"/>
                <a:gd name="T82" fmla="*/ 155758 w 184"/>
                <a:gd name="T83" fmla="*/ 0 h 2"/>
                <a:gd name="T84" fmla="*/ 159620 w 184"/>
                <a:gd name="T85" fmla="*/ 0 h 2"/>
                <a:gd name="T86" fmla="*/ 163481 w 184"/>
                <a:gd name="T87" fmla="*/ 0 h 2"/>
                <a:gd name="T88" fmla="*/ 167343 w 184"/>
                <a:gd name="T89" fmla="*/ 1270 h 2"/>
                <a:gd name="T90" fmla="*/ 171205 w 184"/>
                <a:gd name="T91" fmla="*/ 0 h 2"/>
                <a:gd name="T92" fmla="*/ 175067 w 184"/>
                <a:gd name="T93" fmla="*/ 1270 h 2"/>
                <a:gd name="T94" fmla="*/ 177641 w 184"/>
                <a:gd name="T95" fmla="*/ 1270 h 2"/>
                <a:gd name="T96" fmla="*/ 181503 w 184"/>
                <a:gd name="T97" fmla="*/ 1270 h 2"/>
                <a:gd name="T98" fmla="*/ 185365 w 184"/>
                <a:gd name="T99" fmla="*/ 1270 h 2"/>
                <a:gd name="T100" fmla="*/ 189227 w 184"/>
                <a:gd name="T101" fmla="*/ 1270 h 2"/>
                <a:gd name="T102" fmla="*/ 193088 w 184"/>
                <a:gd name="T103" fmla="*/ 1270 h 2"/>
                <a:gd name="T104" fmla="*/ 196950 w 184"/>
                <a:gd name="T105" fmla="*/ 1270 h 2"/>
                <a:gd name="T106" fmla="*/ 200812 w 184"/>
                <a:gd name="T107" fmla="*/ 1270 h 2"/>
                <a:gd name="T108" fmla="*/ 204674 w 184"/>
                <a:gd name="T109" fmla="*/ 2540 h 2"/>
                <a:gd name="T110" fmla="*/ 208535 w 184"/>
                <a:gd name="T111" fmla="*/ 2540 h 2"/>
                <a:gd name="T112" fmla="*/ 211110 w 184"/>
                <a:gd name="T113" fmla="*/ 2540 h 2"/>
                <a:gd name="T114" fmla="*/ 214972 w 184"/>
                <a:gd name="T115" fmla="*/ 2540 h 2"/>
                <a:gd name="T116" fmla="*/ 218833 w 184"/>
                <a:gd name="T117" fmla="*/ 2540 h 2"/>
                <a:gd name="T118" fmla="*/ 222695 w 184"/>
                <a:gd name="T119" fmla="*/ 2540 h 2"/>
                <a:gd name="T120" fmla="*/ 226557 w 184"/>
                <a:gd name="T121" fmla="*/ 2540 h 2"/>
                <a:gd name="T122" fmla="*/ 230419 w 184"/>
                <a:gd name="T123" fmla="*/ 2540 h 2"/>
                <a:gd name="T124" fmla="*/ 234280 w 184"/>
                <a:gd name="T125" fmla="*/ 2540 h 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84"/>
                <a:gd name="T190" fmla="*/ 0 h 2"/>
                <a:gd name="T191" fmla="*/ 184 w 184"/>
                <a:gd name="T192" fmla="*/ 2 h 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84" h="2">
                  <a:moveTo>
                    <a:pt x="0" y="0"/>
                  </a:moveTo>
                  <a:lnTo>
                    <a:pt x="2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20" y="2"/>
                  </a:lnTo>
                  <a:lnTo>
                    <a:pt x="21" y="2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8" y="2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4" y="2"/>
                  </a:lnTo>
                  <a:lnTo>
                    <a:pt x="35" y="2"/>
                  </a:lnTo>
                  <a:lnTo>
                    <a:pt x="36" y="2"/>
                  </a:lnTo>
                  <a:lnTo>
                    <a:pt x="37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40" y="2"/>
                  </a:lnTo>
                  <a:lnTo>
                    <a:pt x="41" y="2"/>
                  </a:lnTo>
                  <a:lnTo>
                    <a:pt x="42" y="2"/>
                  </a:lnTo>
                  <a:lnTo>
                    <a:pt x="43" y="2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7" y="2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50" y="2"/>
                  </a:lnTo>
                  <a:lnTo>
                    <a:pt x="51" y="1"/>
                  </a:lnTo>
                  <a:lnTo>
                    <a:pt x="53" y="1"/>
                  </a:lnTo>
                  <a:lnTo>
                    <a:pt x="54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4" y="0"/>
                  </a:lnTo>
                  <a:lnTo>
                    <a:pt x="65" y="1"/>
                  </a:lnTo>
                  <a:lnTo>
                    <a:pt x="66" y="1"/>
                  </a:lnTo>
                  <a:lnTo>
                    <a:pt x="67" y="1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70" y="1"/>
                  </a:lnTo>
                  <a:lnTo>
                    <a:pt x="71" y="1"/>
                  </a:lnTo>
                  <a:lnTo>
                    <a:pt x="72" y="1"/>
                  </a:lnTo>
                  <a:lnTo>
                    <a:pt x="73" y="1"/>
                  </a:lnTo>
                  <a:lnTo>
                    <a:pt x="74" y="1"/>
                  </a:lnTo>
                  <a:lnTo>
                    <a:pt x="75" y="1"/>
                  </a:lnTo>
                  <a:lnTo>
                    <a:pt x="76" y="1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9" y="2"/>
                  </a:lnTo>
                  <a:lnTo>
                    <a:pt x="80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4" y="2"/>
                  </a:lnTo>
                  <a:lnTo>
                    <a:pt x="85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9" y="1"/>
                  </a:lnTo>
                  <a:lnTo>
                    <a:pt x="90" y="1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3" y="0"/>
                  </a:lnTo>
                  <a:lnTo>
                    <a:pt x="94" y="0"/>
                  </a:lnTo>
                  <a:lnTo>
                    <a:pt x="95" y="0"/>
                  </a:lnTo>
                  <a:lnTo>
                    <a:pt x="96" y="0"/>
                  </a:lnTo>
                  <a:lnTo>
                    <a:pt x="97" y="0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100" y="1"/>
                  </a:lnTo>
                  <a:lnTo>
                    <a:pt x="101" y="1"/>
                  </a:lnTo>
                  <a:lnTo>
                    <a:pt x="102" y="1"/>
                  </a:lnTo>
                  <a:lnTo>
                    <a:pt x="103" y="1"/>
                  </a:lnTo>
                  <a:lnTo>
                    <a:pt x="104" y="1"/>
                  </a:lnTo>
                  <a:lnTo>
                    <a:pt x="105" y="1"/>
                  </a:lnTo>
                  <a:lnTo>
                    <a:pt x="107" y="1"/>
                  </a:lnTo>
                  <a:lnTo>
                    <a:pt x="108" y="1"/>
                  </a:lnTo>
                  <a:lnTo>
                    <a:pt x="108" y="0"/>
                  </a:lnTo>
                  <a:lnTo>
                    <a:pt x="110" y="0"/>
                  </a:lnTo>
                  <a:lnTo>
                    <a:pt x="112" y="0"/>
                  </a:lnTo>
                  <a:lnTo>
                    <a:pt x="113" y="0"/>
                  </a:lnTo>
                  <a:lnTo>
                    <a:pt x="115" y="0"/>
                  </a:lnTo>
                  <a:lnTo>
                    <a:pt x="116" y="0"/>
                  </a:lnTo>
                  <a:lnTo>
                    <a:pt x="117" y="0"/>
                  </a:lnTo>
                  <a:lnTo>
                    <a:pt x="118" y="0"/>
                  </a:lnTo>
                  <a:lnTo>
                    <a:pt x="119" y="0"/>
                  </a:lnTo>
                  <a:lnTo>
                    <a:pt x="120" y="0"/>
                  </a:lnTo>
                  <a:lnTo>
                    <a:pt x="121" y="0"/>
                  </a:lnTo>
                  <a:lnTo>
                    <a:pt x="122" y="0"/>
                  </a:lnTo>
                  <a:lnTo>
                    <a:pt x="123" y="0"/>
                  </a:lnTo>
                  <a:lnTo>
                    <a:pt x="124" y="0"/>
                  </a:lnTo>
                  <a:lnTo>
                    <a:pt x="125" y="0"/>
                  </a:lnTo>
                  <a:lnTo>
                    <a:pt x="126" y="0"/>
                  </a:lnTo>
                  <a:lnTo>
                    <a:pt x="127" y="0"/>
                  </a:lnTo>
                  <a:lnTo>
                    <a:pt x="128" y="0"/>
                  </a:lnTo>
                  <a:lnTo>
                    <a:pt x="129" y="0"/>
                  </a:lnTo>
                  <a:lnTo>
                    <a:pt x="130" y="1"/>
                  </a:lnTo>
                  <a:lnTo>
                    <a:pt x="131" y="1"/>
                  </a:lnTo>
                  <a:lnTo>
                    <a:pt x="132" y="1"/>
                  </a:lnTo>
                  <a:lnTo>
                    <a:pt x="133" y="0"/>
                  </a:lnTo>
                  <a:lnTo>
                    <a:pt x="135" y="0"/>
                  </a:lnTo>
                  <a:lnTo>
                    <a:pt x="136" y="1"/>
                  </a:lnTo>
                  <a:lnTo>
                    <a:pt x="138" y="1"/>
                  </a:lnTo>
                  <a:lnTo>
                    <a:pt x="139" y="1"/>
                  </a:lnTo>
                  <a:lnTo>
                    <a:pt x="141" y="1"/>
                  </a:lnTo>
                  <a:lnTo>
                    <a:pt x="142" y="1"/>
                  </a:lnTo>
                  <a:lnTo>
                    <a:pt x="143" y="1"/>
                  </a:lnTo>
                  <a:lnTo>
                    <a:pt x="144" y="1"/>
                  </a:lnTo>
                  <a:lnTo>
                    <a:pt x="145" y="1"/>
                  </a:lnTo>
                  <a:lnTo>
                    <a:pt x="146" y="1"/>
                  </a:lnTo>
                  <a:lnTo>
                    <a:pt x="147" y="1"/>
                  </a:lnTo>
                  <a:lnTo>
                    <a:pt x="148" y="1"/>
                  </a:lnTo>
                  <a:lnTo>
                    <a:pt x="149" y="1"/>
                  </a:lnTo>
                  <a:lnTo>
                    <a:pt x="150" y="1"/>
                  </a:lnTo>
                  <a:lnTo>
                    <a:pt x="151" y="1"/>
                  </a:lnTo>
                  <a:lnTo>
                    <a:pt x="152" y="1"/>
                  </a:lnTo>
                  <a:lnTo>
                    <a:pt x="153" y="1"/>
                  </a:lnTo>
                  <a:lnTo>
                    <a:pt x="154" y="1"/>
                  </a:lnTo>
                  <a:lnTo>
                    <a:pt x="155" y="1"/>
                  </a:lnTo>
                  <a:lnTo>
                    <a:pt x="156" y="1"/>
                  </a:lnTo>
                  <a:lnTo>
                    <a:pt x="157" y="2"/>
                  </a:lnTo>
                  <a:lnTo>
                    <a:pt x="158" y="2"/>
                  </a:lnTo>
                  <a:lnTo>
                    <a:pt x="159" y="2"/>
                  </a:lnTo>
                  <a:lnTo>
                    <a:pt x="161" y="2"/>
                  </a:lnTo>
                  <a:lnTo>
                    <a:pt x="162" y="2"/>
                  </a:lnTo>
                  <a:lnTo>
                    <a:pt x="164" y="2"/>
                  </a:lnTo>
                  <a:lnTo>
                    <a:pt x="166" y="2"/>
                  </a:lnTo>
                  <a:lnTo>
                    <a:pt x="167" y="2"/>
                  </a:lnTo>
                  <a:lnTo>
                    <a:pt x="169" y="2"/>
                  </a:lnTo>
                  <a:lnTo>
                    <a:pt x="170" y="2"/>
                  </a:lnTo>
                  <a:lnTo>
                    <a:pt x="171" y="2"/>
                  </a:lnTo>
                  <a:lnTo>
                    <a:pt x="172" y="2"/>
                  </a:lnTo>
                  <a:lnTo>
                    <a:pt x="173" y="2"/>
                  </a:lnTo>
                  <a:lnTo>
                    <a:pt x="174" y="2"/>
                  </a:lnTo>
                  <a:lnTo>
                    <a:pt x="175" y="2"/>
                  </a:lnTo>
                  <a:lnTo>
                    <a:pt x="176" y="2"/>
                  </a:lnTo>
                  <a:lnTo>
                    <a:pt x="177" y="2"/>
                  </a:lnTo>
                  <a:lnTo>
                    <a:pt x="178" y="2"/>
                  </a:lnTo>
                  <a:lnTo>
                    <a:pt x="179" y="2"/>
                  </a:lnTo>
                  <a:lnTo>
                    <a:pt x="180" y="2"/>
                  </a:lnTo>
                  <a:lnTo>
                    <a:pt x="181" y="2"/>
                  </a:lnTo>
                  <a:lnTo>
                    <a:pt x="182" y="2"/>
                  </a:lnTo>
                  <a:lnTo>
                    <a:pt x="183" y="2"/>
                  </a:lnTo>
                  <a:lnTo>
                    <a:pt x="184" y="2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85" name="Line 85"/>
            <p:cNvSpPr>
              <a:spLocks noChangeShapeType="1"/>
            </p:cNvSpPr>
            <p:nvPr/>
          </p:nvSpPr>
          <p:spPr bwMode="auto">
            <a:xfrm>
              <a:off x="3168" y="25793"/>
              <a:ext cx="46768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86" name="Rectangle 86"/>
            <p:cNvSpPr>
              <a:spLocks noChangeArrowheads="1"/>
            </p:cNvSpPr>
            <p:nvPr/>
          </p:nvSpPr>
          <p:spPr bwMode="auto">
            <a:xfrm>
              <a:off x="48996" y="26104"/>
              <a:ext cx="1372" cy="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altLang="it-IT" sz="6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min</a:t>
              </a:r>
              <a:endParaRPr lang="es-ES" altLang="it-IT">
                <a:solidFill>
                  <a:srgbClr val="000000"/>
                </a:solidFill>
              </a:endParaRPr>
            </a:p>
          </p:txBody>
        </p:sp>
        <p:sp>
          <p:nvSpPr>
            <p:cNvPr id="87" name="Line 87"/>
            <p:cNvSpPr>
              <a:spLocks noChangeShapeType="1"/>
            </p:cNvSpPr>
            <p:nvPr/>
          </p:nvSpPr>
          <p:spPr bwMode="auto">
            <a:xfrm>
              <a:off x="4064" y="25793"/>
              <a:ext cx="6" cy="14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88" name="Line 88"/>
            <p:cNvSpPr>
              <a:spLocks noChangeShapeType="1"/>
            </p:cNvSpPr>
            <p:nvPr/>
          </p:nvSpPr>
          <p:spPr bwMode="auto">
            <a:xfrm>
              <a:off x="5911" y="25793"/>
              <a:ext cx="13" cy="14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89" name="Line 89"/>
            <p:cNvSpPr>
              <a:spLocks noChangeShapeType="1"/>
            </p:cNvSpPr>
            <p:nvPr/>
          </p:nvSpPr>
          <p:spPr bwMode="auto">
            <a:xfrm>
              <a:off x="7785" y="25793"/>
              <a:ext cx="12" cy="14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0" name="Line 90"/>
            <p:cNvSpPr>
              <a:spLocks noChangeShapeType="1"/>
            </p:cNvSpPr>
            <p:nvPr/>
          </p:nvSpPr>
          <p:spPr bwMode="auto">
            <a:xfrm>
              <a:off x="9652" y="25793"/>
              <a:ext cx="6" cy="28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1" name="Rectangle 91"/>
            <p:cNvSpPr>
              <a:spLocks noChangeArrowheads="1"/>
            </p:cNvSpPr>
            <p:nvPr/>
          </p:nvSpPr>
          <p:spPr bwMode="auto">
            <a:xfrm>
              <a:off x="9499" y="26085"/>
              <a:ext cx="934" cy="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altLang="it-IT" sz="6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5</a:t>
              </a:r>
              <a:endParaRPr lang="es-ES" altLang="it-IT">
                <a:solidFill>
                  <a:srgbClr val="000000"/>
                </a:solidFill>
              </a:endParaRPr>
            </a:p>
          </p:txBody>
        </p:sp>
        <p:sp>
          <p:nvSpPr>
            <p:cNvPr id="92" name="Line 92"/>
            <p:cNvSpPr>
              <a:spLocks noChangeShapeType="1"/>
            </p:cNvSpPr>
            <p:nvPr/>
          </p:nvSpPr>
          <p:spPr bwMode="auto">
            <a:xfrm>
              <a:off x="11499" y="25793"/>
              <a:ext cx="19" cy="14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3" name="Line 93"/>
            <p:cNvSpPr>
              <a:spLocks noChangeShapeType="1"/>
            </p:cNvSpPr>
            <p:nvPr/>
          </p:nvSpPr>
          <p:spPr bwMode="auto">
            <a:xfrm>
              <a:off x="13366" y="25793"/>
              <a:ext cx="19" cy="14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4" name="Line 94"/>
            <p:cNvSpPr>
              <a:spLocks noChangeShapeType="1"/>
            </p:cNvSpPr>
            <p:nvPr/>
          </p:nvSpPr>
          <p:spPr bwMode="auto">
            <a:xfrm>
              <a:off x="15220" y="25793"/>
              <a:ext cx="20" cy="14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5" name="Line 95"/>
            <p:cNvSpPr>
              <a:spLocks noChangeShapeType="1"/>
            </p:cNvSpPr>
            <p:nvPr/>
          </p:nvSpPr>
          <p:spPr bwMode="auto">
            <a:xfrm>
              <a:off x="17094" y="25793"/>
              <a:ext cx="12" cy="14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6" name="Line 96"/>
            <p:cNvSpPr>
              <a:spLocks noChangeShapeType="1"/>
            </p:cNvSpPr>
            <p:nvPr/>
          </p:nvSpPr>
          <p:spPr bwMode="auto">
            <a:xfrm>
              <a:off x="18954" y="25793"/>
              <a:ext cx="26" cy="28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7" name="Rectangle 97"/>
            <p:cNvSpPr>
              <a:spLocks noChangeArrowheads="1"/>
            </p:cNvSpPr>
            <p:nvPr/>
          </p:nvSpPr>
          <p:spPr bwMode="auto">
            <a:xfrm>
              <a:off x="18662" y="26085"/>
              <a:ext cx="927" cy="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altLang="it-IT" sz="6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10</a:t>
              </a:r>
              <a:endParaRPr lang="es-ES" altLang="it-IT">
                <a:solidFill>
                  <a:srgbClr val="000000"/>
                </a:solidFill>
              </a:endParaRPr>
            </a:p>
          </p:txBody>
        </p:sp>
        <p:sp>
          <p:nvSpPr>
            <p:cNvPr id="98" name="Line 98"/>
            <p:cNvSpPr>
              <a:spLocks noChangeShapeType="1"/>
            </p:cNvSpPr>
            <p:nvPr/>
          </p:nvSpPr>
          <p:spPr bwMode="auto">
            <a:xfrm>
              <a:off x="20815" y="25793"/>
              <a:ext cx="13" cy="14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9" name="Line 99"/>
            <p:cNvSpPr>
              <a:spLocks noChangeShapeType="1"/>
            </p:cNvSpPr>
            <p:nvPr/>
          </p:nvSpPr>
          <p:spPr bwMode="auto">
            <a:xfrm>
              <a:off x="22682" y="25793"/>
              <a:ext cx="19" cy="14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00" name="Line 100"/>
            <p:cNvSpPr>
              <a:spLocks noChangeShapeType="1"/>
            </p:cNvSpPr>
            <p:nvPr/>
          </p:nvSpPr>
          <p:spPr bwMode="auto">
            <a:xfrm>
              <a:off x="24542" y="25793"/>
              <a:ext cx="7" cy="14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01" name="Line 101"/>
            <p:cNvSpPr>
              <a:spLocks noChangeShapeType="1"/>
            </p:cNvSpPr>
            <p:nvPr/>
          </p:nvSpPr>
          <p:spPr bwMode="auto">
            <a:xfrm>
              <a:off x="26403" y="25793"/>
              <a:ext cx="13" cy="14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02" name="Line 102"/>
            <p:cNvSpPr>
              <a:spLocks noChangeShapeType="1"/>
            </p:cNvSpPr>
            <p:nvPr/>
          </p:nvSpPr>
          <p:spPr bwMode="auto">
            <a:xfrm>
              <a:off x="28276" y="25793"/>
              <a:ext cx="6" cy="28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03" name="Rectangle 103"/>
            <p:cNvSpPr>
              <a:spLocks noChangeArrowheads="1"/>
            </p:cNvSpPr>
            <p:nvPr/>
          </p:nvSpPr>
          <p:spPr bwMode="auto">
            <a:xfrm>
              <a:off x="27978" y="26085"/>
              <a:ext cx="939" cy="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altLang="it-IT" sz="6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15</a:t>
              </a:r>
              <a:endParaRPr lang="es-ES" altLang="it-IT">
                <a:solidFill>
                  <a:srgbClr val="000000"/>
                </a:solidFill>
              </a:endParaRPr>
            </a:p>
          </p:txBody>
        </p:sp>
        <p:sp>
          <p:nvSpPr>
            <p:cNvPr id="104" name="Line 104"/>
            <p:cNvSpPr>
              <a:spLocks noChangeShapeType="1"/>
            </p:cNvSpPr>
            <p:nvPr/>
          </p:nvSpPr>
          <p:spPr bwMode="auto">
            <a:xfrm>
              <a:off x="30130" y="25793"/>
              <a:ext cx="7" cy="14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05" name="Line 105"/>
            <p:cNvSpPr>
              <a:spLocks noChangeShapeType="1"/>
            </p:cNvSpPr>
            <p:nvPr/>
          </p:nvSpPr>
          <p:spPr bwMode="auto">
            <a:xfrm>
              <a:off x="31997" y="25793"/>
              <a:ext cx="13" cy="14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06" name="Line 106"/>
            <p:cNvSpPr>
              <a:spLocks noChangeShapeType="1"/>
            </p:cNvSpPr>
            <p:nvPr/>
          </p:nvSpPr>
          <p:spPr bwMode="auto">
            <a:xfrm>
              <a:off x="33864" y="25793"/>
              <a:ext cx="6" cy="14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07" name="Line 107"/>
            <p:cNvSpPr>
              <a:spLocks noChangeShapeType="1"/>
            </p:cNvSpPr>
            <p:nvPr/>
          </p:nvSpPr>
          <p:spPr bwMode="auto">
            <a:xfrm>
              <a:off x="35718" y="25793"/>
              <a:ext cx="13" cy="14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08" name="Line 108"/>
            <p:cNvSpPr>
              <a:spLocks noChangeShapeType="1"/>
            </p:cNvSpPr>
            <p:nvPr/>
          </p:nvSpPr>
          <p:spPr bwMode="auto">
            <a:xfrm>
              <a:off x="37585" y="25793"/>
              <a:ext cx="13" cy="28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09" name="Rectangle 109"/>
            <p:cNvSpPr>
              <a:spLocks noChangeArrowheads="1"/>
            </p:cNvSpPr>
            <p:nvPr/>
          </p:nvSpPr>
          <p:spPr bwMode="auto">
            <a:xfrm>
              <a:off x="37293" y="26085"/>
              <a:ext cx="946" cy="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altLang="it-IT" sz="6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  <a:endParaRPr lang="es-ES" altLang="it-IT">
                <a:solidFill>
                  <a:srgbClr val="000000"/>
                </a:solidFill>
              </a:endParaRPr>
            </a:p>
          </p:txBody>
        </p:sp>
        <p:sp>
          <p:nvSpPr>
            <p:cNvPr id="110" name="Line 110"/>
            <p:cNvSpPr>
              <a:spLocks noChangeShapeType="1"/>
            </p:cNvSpPr>
            <p:nvPr/>
          </p:nvSpPr>
          <p:spPr bwMode="auto">
            <a:xfrm>
              <a:off x="39439" y="25793"/>
              <a:ext cx="19" cy="14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11" name="Line 111"/>
            <p:cNvSpPr>
              <a:spLocks noChangeShapeType="1"/>
            </p:cNvSpPr>
            <p:nvPr/>
          </p:nvSpPr>
          <p:spPr bwMode="auto">
            <a:xfrm>
              <a:off x="41306" y="25793"/>
              <a:ext cx="13" cy="14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12" name="Line 112"/>
            <p:cNvSpPr>
              <a:spLocks noChangeShapeType="1"/>
            </p:cNvSpPr>
            <p:nvPr/>
          </p:nvSpPr>
          <p:spPr bwMode="auto">
            <a:xfrm>
              <a:off x="43180" y="25793"/>
              <a:ext cx="12" cy="14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13" name="Line 113"/>
            <p:cNvSpPr>
              <a:spLocks noChangeShapeType="1"/>
            </p:cNvSpPr>
            <p:nvPr/>
          </p:nvSpPr>
          <p:spPr bwMode="auto">
            <a:xfrm>
              <a:off x="45027" y="25793"/>
              <a:ext cx="19" cy="14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14" name="Line 114"/>
            <p:cNvSpPr>
              <a:spLocks noChangeShapeType="1"/>
            </p:cNvSpPr>
            <p:nvPr/>
          </p:nvSpPr>
          <p:spPr bwMode="auto">
            <a:xfrm>
              <a:off x="46901" y="25793"/>
              <a:ext cx="12" cy="28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15" name="Rectangle 115"/>
            <p:cNvSpPr>
              <a:spLocks noChangeArrowheads="1"/>
            </p:cNvSpPr>
            <p:nvPr/>
          </p:nvSpPr>
          <p:spPr bwMode="auto">
            <a:xfrm>
              <a:off x="46621" y="26085"/>
              <a:ext cx="1880" cy="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altLang="it-IT" sz="6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25</a:t>
              </a:r>
              <a:endParaRPr lang="es-ES" altLang="it-IT">
                <a:solidFill>
                  <a:srgbClr val="000000"/>
                </a:solidFill>
              </a:endParaRPr>
            </a:p>
          </p:txBody>
        </p:sp>
        <p:sp>
          <p:nvSpPr>
            <p:cNvPr id="116" name="Line 116"/>
            <p:cNvSpPr>
              <a:spLocks noChangeShapeType="1"/>
            </p:cNvSpPr>
            <p:nvPr/>
          </p:nvSpPr>
          <p:spPr bwMode="auto">
            <a:xfrm>
              <a:off x="48755" y="25793"/>
              <a:ext cx="6" cy="14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17" name="Line 117"/>
            <p:cNvSpPr>
              <a:spLocks noChangeShapeType="1"/>
            </p:cNvSpPr>
            <p:nvPr/>
          </p:nvSpPr>
          <p:spPr bwMode="auto">
            <a:xfrm flipV="1">
              <a:off x="3168" y="14293"/>
              <a:ext cx="13" cy="115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18" name="Rectangle 118"/>
            <p:cNvSpPr>
              <a:spLocks noChangeArrowheads="1"/>
            </p:cNvSpPr>
            <p:nvPr/>
          </p:nvSpPr>
          <p:spPr bwMode="auto">
            <a:xfrm>
              <a:off x="0" y="14293"/>
              <a:ext cx="2730" cy="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altLang="it-IT" sz="6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mAU</a:t>
              </a:r>
              <a:endParaRPr lang="es-ES" altLang="it-IT">
                <a:solidFill>
                  <a:srgbClr val="000000"/>
                </a:solidFill>
              </a:endParaRPr>
            </a:p>
          </p:txBody>
        </p:sp>
        <p:sp>
          <p:nvSpPr>
            <p:cNvPr id="119" name="Line 119"/>
            <p:cNvSpPr>
              <a:spLocks noChangeShapeType="1"/>
            </p:cNvSpPr>
            <p:nvPr/>
          </p:nvSpPr>
          <p:spPr bwMode="auto">
            <a:xfrm flipH="1">
              <a:off x="3028" y="25749"/>
              <a:ext cx="140" cy="1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20" name="Line 120"/>
            <p:cNvSpPr>
              <a:spLocks noChangeShapeType="1"/>
            </p:cNvSpPr>
            <p:nvPr/>
          </p:nvSpPr>
          <p:spPr bwMode="auto">
            <a:xfrm flipH="1">
              <a:off x="3028" y="25380"/>
              <a:ext cx="14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21" name="Line 121"/>
            <p:cNvSpPr>
              <a:spLocks noChangeShapeType="1"/>
            </p:cNvSpPr>
            <p:nvPr/>
          </p:nvSpPr>
          <p:spPr bwMode="auto">
            <a:xfrm flipH="1">
              <a:off x="2889" y="25025"/>
              <a:ext cx="279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22" name="Rectangle 122"/>
            <p:cNvSpPr>
              <a:spLocks noChangeArrowheads="1"/>
            </p:cNvSpPr>
            <p:nvPr/>
          </p:nvSpPr>
          <p:spPr bwMode="auto">
            <a:xfrm>
              <a:off x="933" y="25184"/>
              <a:ext cx="1797" cy="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altLang="it-IT" sz="6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0</a:t>
              </a:r>
              <a:endParaRPr lang="es-ES" altLang="it-IT">
                <a:solidFill>
                  <a:srgbClr val="000000"/>
                </a:solidFill>
              </a:endParaRPr>
            </a:p>
          </p:txBody>
        </p:sp>
        <p:sp>
          <p:nvSpPr>
            <p:cNvPr id="123" name="Line 123"/>
            <p:cNvSpPr>
              <a:spLocks noChangeShapeType="1"/>
            </p:cNvSpPr>
            <p:nvPr/>
          </p:nvSpPr>
          <p:spPr bwMode="auto">
            <a:xfrm flipH="1">
              <a:off x="3028" y="24682"/>
              <a:ext cx="140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24" name="Line 124"/>
            <p:cNvSpPr>
              <a:spLocks noChangeShapeType="1"/>
            </p:cNvSpPr>
            <p:nvPr/>
          </p:nvSpPr>
          <p:spPr bwMode="auto">
            <a:xfrm flipH="1">
              <a:off x="3028" y="24320"/>
              <a:ext cx="140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25" name="Line 125"/>
            <p:cNvSpPr>
              <a:spLocks noChangeShapeType="1"/>
            </p:cNvSpPr>
            <p:nvPr/>
          </p:nvSpPr>
          <p:spPr bwMode="auto">
            <a:xfrm flipH="1">
              <a:off x="3028" y="23964"/>
              <a:ext cx="140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26" name="Line 126"/>
            <p:cNvSpPr>
              <a:spLocks noChangeShapeType="1"/>
            </p:cNvSpPr>
            <p:nvPr/>
          </p:nvSpPr>
          <p:spPr bwMode="auto">
            <a:xfrm flipH="1">
              <a:off x="3028" y="23609"/>
              <a:ext cx="14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27" name="Line 127"/>
            <p:cNvSpPr>
              <a:spLocks noChangeShapeType="1"/>
            </p:cNvSpPr>
            <p:nvPr/>
          </p:nvSpPr>
          <p:spPr bwMode="auto">
            <a:xfrm flipH="1">
              <a:off x="2889" y="23247"/>
              <a:ext cx="279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28" name="Rectangle 128"/>
            <p:cNvSpPr>
              <a:spLocks noChangeArrowheads="1"/>
            </p:cNvSpPr>
            <p:nvPr/>
          </p:nvSpPr>
          <p:spPr bwMode="auto">
            <a:xfrm>
              <a:off x="933" y="23317"/>
              <a:ext cx="1797" cy="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altLang="it-IT" sz="6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10</a:t>
              </a:r>
              <a:endParaRPr lang="es-ES" altLang="it-IT">
                <a:solidFill>
                  <a:srgbClr val="000000"/>
                </a:solidFill>
              </a:endParaRPr>
            </a:p>
          </p:txBody>
        </p:sp>
        <p:sp>
          <p:nvSpPr>
            <p:cNvPr id="129" name="Line 129"/>
            <p:cNvSpPr>
              <a:spLocks noChangeShapeType="1"/>
            </p:cNvSpPr>
            <p:nvPr/>
          </p:nvSpPr>
          <p:spPr bwMode="auto">
            <a:xfrm flipH="1">
              <a:off x="3028" y="22891"/>
              <a:ext cx="14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30" name="Line 130"/>
            <p:cNvSpPr>
              <a:spLocks noChangeShapeType="1"/>
            </p:cNvSpPr>
            <p:nvPr/>
          </p:nvSpPr>
          <p:spPr bwMode="auto">
            <a:xfrm flipH="1">
              <a:off x="3028" y="22536"/>
              <a:ext cx="140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31" name="Line 131"/>
            <p:cNvSpPr>
              <a:spLocks noChangeShapeType="1"/>
            </p:cNvSpPr>
            <p:nvPr/>
          </p:nvSpPr>
          <p:spPr bwMode="auto">
            <a:xfrm flipH="1">
              <a:off x="3028" y="22180"/>
              <a:ext cx="140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32" name="Line 132"/>
            <p:cNvSpPr>
              <a:spLocks noChangeShapeType="1"/>
            </p:cNvSpPr>
            <p:nvPr/>
          </p:nvSpPr>
          <p:spPr bwMode="auto">
            <a:xfrm flipH="1">
              <a:off x="3028" y="21831"/>
              <a:ext cx="14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33" name="Line 133"/>
            <p:cNvSpPr>
              <a:spLocks noChangeShapeType="1"/>
            </p:cNvSpPr>
            <p:nvPr/>
          </p:nvSpPr>
          <p:spPr bwMode="auto">
            <a:xfrm flipH="1">
              <a:off x="2889" y="21469"/>
              <a:ext cx="279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34" name="Rectangle 134"/>
            <p:cNvSpPr>
              <a:spLocks noChangeArrowheads="1"/>
            </p:cNvSpPr>
            <p:nvPr/>
          </p:nvSpPr>
          <p:spPr bwMode="auto">
            <a:xfrm>
              <a:off x="933" y="21177"/>
              <a:ext cx="1797" cy="1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altLang="it-IT" sz="6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20</a:t>
              </a:r>
              <a:endParaRPr lang="es-ES" altLang="it-IT">
                <a:solidFill>
                  <a:srgbClr val="000000"/>
                </a:solidFill>
              </a:endParaRPr>
            </a:p>
          </p:txBody>
        </p:sp>
        <p:sp>
          <p:nvSpPr>
            <p:cNvPr id="135" name="Line 135"/>
            <p:cNvSpPr>
              <a:spLocks noChangeShapeType="1"/>
            </p:cNvSpPr>
            <p:nvPr/>
          </p:nvSpPr>
          <p:spPr bwMode="auto">
            <a:xfrm flipH="1">
              <a:off x="3028" y="21107"/>
              <a:ext cx="14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36" name="Line 136"/>
            <p:cNvSpPr>
              <a:spLocks noChangeShapeType="1"/>
            </p:cNvSpPr>
            <p:nvPr/>
          </p:nvSpPr>
          <p:spPr bwMode="auto">
            <a:xfrm flipH="1">
              <a:off x="3028" y="20745"/>
              <a:ext cx="14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37" name="Line 137"/>
            <p:cNvSpPr>
              <a:spLocks noChangeShapeType="1"/>
            </p:cNvSpPr>
            <p:nvPr/>
          </p:nvSpPr>
          <p:spPr bwMode="auto">
            <a:xfrm flipH="1">
              <a:off x="3028" y="20402"/>
              <a:ext cx="140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38" name="Line 138"/>
            <p:cNvSpPr>
              <a:spLocks noChangeShapeType="1"/>
            </p:cNvSpPr>
            <p:nvPr/>
          </p:nvSpPr>
          <p:spPr bwMode="auto">
            <a:xfrm flipH="1">
              <a:off x="3028" y="20046"/>
              <a:ext cx="140" cy="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39" name="Line 139"/>
            <p:cNvSpPr>
              <a:spLocks noChangeShapeType="1"/>
            </p:cNvSpPr>
            <p:nvPr/>
          </p:nvSpPr>
          <p:spPr bwMode="auto">
            <a:xfrm flipH="1">
              <a:off x="2889" y="19691"/>
              <a:ext cx="279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40" name="Rectangle 140"/>
            <p:cNvSpPr>
              <a:spLocks noChangeArrowheads="1"/>
            </p:cNvSpPr>
            <p:nvPr/>
          </p:nvSpPr>
          <p:spPr bwMode="auto">
            <a:xfrm>
              <a:off x="933" y="19399"/>
              <a:ext cx="1797" cy="1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altLang="it-IT" sz="6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30</a:t>
              </a:r>
              <a:endParaRPr lang="es-ES" altLang="it-IT">
                <a:solidFill>
                  <a:srgbClr val="000000"/>
                </a:solidFill>
              </a:endParaRPr>
            </a:p>
          </p:txBody>
        </p:sp>
        <p:sp>
          <p:nvSpPr>
            <p:cNvPr id="141" name="Line 141"/>
            <p:cNvSpPr>
              <a:spLocks noChangeShapeType="1"/>
            </p:cNvSpPr>
            <p:nvPr/>
          </p:nvSpPr>
          <p:spPr bwMode="auto">
            <a:xfrm flipH="1">
              <a:off x="3028" y="19329"/>
              <a:ext cx="14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42" name="Line 142"/>
            <p:cNvSpPr>
              <a:spLocks noChangeShapeType="1"/>
            </p:cNvSpPr>
            <p:nvPr/>
          </p:nvSpPr>
          <p:spPr bwMode="auto">
            <a:xfrm flipH="1">
              <a:off x="3028" y="18973"/>
              <a:ext cx="14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43" name="Line 143"/>
            <p:cNvSpPr>
              <a:spLocks noChangeShapeType="1"/>
            </p:cNvSpPr>
            <p:nvPr/>
          </p:nvSpPr>
          <p:spPr bwMode="auto">
            <a:xfrm flipH="1">
              <a:off x="3028" y="18611"/>
              <a:ext cx="14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44" name="Line 144"/>
            <p:cNvSpPr>
              <a:spLocks noChangeShapeType="1"/>
            </p:cNvSpPr>
            <p:nvPr/>
          </p:nvSpPr>
          <p:spPr bwMode="auto">
            <a:xfrm flipH="1">
              <a:off x="3028" y="18262"/>
              <a:ext cx="14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45" name="Line 145"/>
            <p:cNvSpPr>
              <a:spLocks noChangeShapeType="1"/>
            </p:cNvSpPr>
            <p:nvPr/>
          </p:nvSpPr>
          <p:spPr bwMode="auto">
            <a:xfrm flipH="1">
              <a:off x="2889" y="17900"/>
              <a:ext cx="279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46" name="Rectangle 146"/>
            <p:cNvSpPr>
              <a:spLocks noChangeArrowheads="1"/>
            </p:cNvSpPr>
            <p:nvPr/>
          </p:nvSpPr>
          <p:spPr bwMode="auto">
            <a:xfrm>
              <a:off x="933" y="17608"/>
              <a:ext cx="1797" cy="1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altLang="it-IT" sz="6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40</a:t>
              </a:r>
              <a:endParaRPr lang="es-ES" altLang="it-IT">
                <a:solidFill>
                  <a:srgbClr val="000000"/>
                </a:solidFill>
              </a:endParaRPr>
            </a:p>
          </p:txBody>
        </p:sp>
        <p:sp>
          <p:nvSpPr>
            <p:cNvPr id="147" name="Line 147"/>
            <p:cNvSpPr>
              <a:spLocks noChangeShapeType="1"/>
            </p:cNvSpPr>
            <p:nvPr/>
          </p:nvSpPr>
          <p:spPr bwMode="auto">
            <a:xfrm flipH="1">
              <a:off x="3028" y="17551"/>
              <a:ext cx="14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48" name="Line 148"/>
            <p:cNvSpPr>
              <a:spLocks noChangeShapeType="1"/>
            </p:cNvSpPr>
            <p:nvPr/>
          </p:nvSpPr>
          <p:spPr bwMode="auto">
            <a:xfrm flipH="1">
              <a:off x="3028" y="17195"/>
              <a:ext cx="14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49" name="Line 149"/>
            <p:cNvSpPr>
              <a:spLocks noChangeShapeType="1"/>
            </p:cNvSpPr>
            <p:nvPr/>
          </p:nvSpPr>
          <p:spPr bwMode="auto">
            <a:xfrm flipH="1">
              <a:off x="3028" y="16827"/>
              <a:ext cx="140" cy="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50" name="Line 150"/>
            <p:cNvSpPr>
              <a:spLocks noChangeShapeType="1"/>
            </p:cNvSpPr>
            <p:nvPr/>
          </p:nvSpPr>
          <p:spPr bwMode="auto">
            <a:xfrm flipH="1">
              <a:off x="3028" y="16471"/>
              <a:ext cx="14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51" name="Line 151"/>
            <p:cNvSpPr>
              <a:spLocks noChangeShapeType="1"/>
            </p:cNvSpPr>
            <p:nvPr/>
          </p:nvSpPr>
          <p:spPr bwMode="auto">
            <a:xfrm flipH="1">
              <a:off x="2889" y="16129"/>
              <a:ext cx="279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52" name="Rectangle 152"/>
            <p:cNvSpPr>
              <a:spLocks noChangeArrowheads="1"/>
            </p:cNvSpPr>
            <p:nvPr/>
          </p:nvSpPr>
          <p:spPr bwMode="auto">
            <a:xfrm>
              <a:off x="933" y="15824"/>
              <a:ext cx="1797" cy="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altLang="it-IT" sz="600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50</a:t>
              </a:r>
              <a:endParaRPr lang="es-ES" altLang="it-IT">
                <a:solidFill>
                  <a:srgbClr val="000000"/>
                </a:solidFill>
              </a:endParaRPr>
            </a:p>
          </p:txBody>
        </p:sp>
        <p:sp>
          <p:nvSpPr>
            <p:cNvPr id="153" name="Line 153"/>
            <p:cNvSpPr>
              <a:spLocks noChangeShapeType="1"/>
            </p:cNvSpPr>
            <p:nvPr/>
          </p:nvSpPr>
          <p:spPr bwMode="auto">
            <a:xfrm flipH="1">
              <a:off x="3028" y="15767"/>
              <a:ext cx="140" cy="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54" name="Line 154"/>
            <p:cNvSpPr>
              <a:spLocks noChangeShapeType="1"/>
            </p:cNvSpPr>
            <p:nvPr/>
          </p:nvSpPr>
          <p:spPr bwMode="auto">
            <a:xfrm flipH="1">
              <a:off x="3028" y="15417"/>
              <a:ext cx="14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55" name="Line 155"/>
            <p:cNvSpPr>
              <a:spLocks noChangeShapeType="1"/>
            </p:cNvSpPr>
            <p:nvPr/>
          </p:nvSpPr>
          <p:spPr bwMode="auto">
            <a:xfrm flipH="1">
              <a:off x="3028" y="15055"/>
              <a:ext cx="14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56" name="Line 156"/>
            <p:cNvSpPr>
              <a:spLocks noChangeShapeType="1"/>
            </p:cNvSpPr>
            <p:nvPr/>
          </p:nvSpPr>
          <p:spPr bwMode="auto">
            <a:xfrm flipH="1">
              <a:off x="3028" y="14693"/>
              <a:ext cx="14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57" name="Line 157"/>
            <p:cNvSpPr>
              <a:spLocks noChangeShapeType="1"/>
            </p:cNvSpPr>
            <p:nvPr/>
          </p:nvSpPr>
          <p:spPr bwMode="auto">
            <a:xfrm flipH="1">
              <a:off x="2889" y="14338"/>
              <a:ext cx="279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58" name="Freeform 158"/>
            <p:cNvSpPr>
              <a:spLocks/>
            </p:cNvSpPr>
            <p:nvPr/>
          </p:nvSpPr>
          <p:spPr bwMode="auto">
            <a:xfrm>
              <a:off x="3162" y="24961"/>
              <a:ext cx="6337" cy="210"/>
            </a:xfrm>
            <a:custGeom>
              <a:avLst/>
              <a:gdLst>
                <a:gd name="T0" fmla="*/ 10284 w 493"/>
                <a:gd name="T1" fmla="*/ 2619 h 16"/>
                <a:gd name="T2" fmla="*/ 21853 w 493"/>
                <a:gd name="T3" fmla="*/ 0 h 16"/>
                <a:gd name="T4" fmla="*/ 32136 w 493"/>
                <a:gd name="T5" fmla="*/ 0 h 16"/>
                <a:gd name="T6" fmla="*/ 43706 w 493"/>
                <a:gd name="T7" fmla="*/ 2619 h 16"/>
                <a:gd name="T8" fmla="*/ 55275 w 493"/>
                <a:gd name="T9" fmla="*/ 3929 h 16"/>
                <a:gd name="T10" fmla="*/ 65558 w 493"/>
                <a:gd name="T11" fmla="*/ 3929 h 16"/>
                <a:gd name="T12" fmla="*/ 78413 w 493"/>
                <a:gd name="T13" fmla="*/ 5239 h 16"/>
                <a:gd name="T14" fmla="*/ 88696 w 493"/>
                <a:gd name="T15" fmla="*/ 5239 h 16"/>
                <a:gd name="T16" fmla="*/ 100266 w 493"/>
                <a:gd name="T17" fmla="*/ 5239 h 16"/>
                <a:gd name="T18" fmla="*/ 110549 w 493"/>
                <a:gd name="T19" fmla="*/ 5239 h 16"/>
                <a:gd name="T20" fmla="*/ 122118 w 493"/>
                <a:gd name="T21" fmla="*/ 5239 h 16"/>
                <a:gd name="T22" fmla="*/ 133687 w 493"/>
                <a:gd name="T23" fmla="*/ 3929 h 16"/>
                <a:gd name="T24" fmla="*/ 143971 w 493"/>
                <a:gd name="T25" fmla="*/ 7858 h 16"/>
                <a:gd name="T26" fmla="*/ 155540 w 493"/>
                <a:gd name="T27" fmla="*/ 3929 h 16"/>
                <a:gd name="T28" fmla="*/ 167109 w 493"/>
                <a:gd name="T29" fmla="*/ 3929 h 16"/>
                <a:gd name="T30" fmla="*/ 177393 w 493"/>
                <a:gd name="T31" fmla="*/ 3929 h 16"/>
                <a:gd name="T32" fmla="*/ 188962 w 493"/>
                <a:gd name="T33" fmla="*/ 6548 h 16"/>
                <a:gd name="T34" fmla="*/ 200531 w 493"/>
                <a:gd name="T35" fmla="*/ 6548 h 16"/>
                <a:gd name="T36" fmla="*/ 210815 w 493"/>
                <a:gd name="T37" fmla="*/ 6548 h 16"/>
                <a:gd name="T38" fmla="*/ 222384 w 493"/>
                <a:gd name="T39" fmla="*/ 5239 h 16"/>
                <a:gd name="T40" fmla="*/ 233953 w 493"/>
                <a:gd name="T41" fmla="*/ 5239 h 16"/>
                <a:gd name="T42" fmla="*/ 244237 w 493"/>
                <a:gd name="T43" fmla="*/ 6548 h 16"/>
                <a:gd name="T44" fmla="*/ 255806 w 493"/>
                <a:gd name="T45" fmla="*/ 6548 h 16"/>
                <a:gd name="T46" fmla="*/ 267375 w 493"/>
                <a:gd name="T47" fmla="*/ 6548 h 16"/>
                <a:gd name="T48" fmla="*/ 278944 w 493"/>
                <a:gd name="T49" fmla="*/ 6548 h 16"/>
                <a:gd name="T50" fmla="*/ 289228 w 493"/>
                <a:gd name="T51" fmla="*/ 6548 h 16"/>
                <a:gd name="T52" fmla="*/ 300797 w 493"/>
                <a:gd name="T53" fmla="*/ 6548 h 16"/>
                <a:gd name="T54" fmla="*/ 312366 w 493"/>
                <a:gd name="T55" fmla="*/ 6548 h 16"/>
                <a:gd name="T56" fmla="*/ 322650 w 493"/>
                <a:gd name="T57" fmla="*/ 6548 h 16"/>
                <a:gd name="T58" fmla="*/ 334219 w 493"/>
                <a:gd name="T59" fmla="*/ 6548 h 16"/>
                <a:gd name="T60" fmla="*/ 345788 w 493"/>
                <a:gd name="T61" fmla="*/ 6548 h 16"/>
                <a:gd name="T62" fmla="*/ 356071 w 493"/>
                <a:gd name="T63" fmla="*/ 6548 h 16"/>
                <a:gd name="T64" fmla="*/ 367641 w 493"/>
                <a:gd name="T65" fmla="*/ 7858 h 16"/>
                <a:gd name="T66" fmla="*/ 379210 w 493"/>
                <a:gd name="T67" fmla="*/ 6548 h 16"/>
                <a:gd name="T68" fmla="*/ 389493 w 493"/>
                <a:gd name="T69" fmla="*/ 7858 h 16"/>
                <a:gd name="T70" fmla="*/ 401062 w 493"/>
                <a:gd name="T71" fmla="*/ 6548 h 16"/>
                <a:gd name="T72" fmla="*/ 411346 w 493"/>
                <a:gd name="T73" fmla="*/ 6548 h 16"/>
                <a:gd name="T74" fmla="*/ 422915 w 493"/>
                <a:gd name="T75" fmla="*/ 6548 h 16"/>
                <a:gd name="T76" fmla="*/ 434484 w 493"/>
                <a:gd name="T77" fmla="*/ 6548 h 16"/>
                <a:gd name="T78" fmla="*/ 444768 w 493"/>
                <a:gd name="T79" fmla="*/ 6548 h 16"/>
                <a:gd name="T80" fmla="*/ 457622 w 493"/>
                <a:gd name="T81" fmla="*/ 6548 h 16"/>
                <a:gd name="T82" fmla="*/ 467906 w 493"/>
                <a:gd name="T83" fmla="*/ 6548 h 16"/>
                <a:gd name="T84" fmla="*/ 479475 w 493"/>
                <a:gd name="T85" fmla="*/ 7858 h 16"/>
                <a:gd name="T86" fmla="*/ 489759 w 493"/>
                <a:gd name="T87" fmla="*/ 10478 h 16"/>
                <a:gd name="T88" fmla="*/ 501328 w 493"/>
                <a:gd name="T89" fmla="*/ 14407 h 16"/>
                <a:gd name="T90" fmla="*/ 512897 w 493"/>
                <a:gd name="T91" fmla="*/ 18336 h 16"/>
                <a:gd name="T92" fmla="*/ 523181 w 493"/>
                <a:gd name="T93" fmla="*/ 20955 h 16"/>
                <a:gd name="T94" fmla="*/ 534750 w 493"/>
                <a:gd name="T95" fmla="*/ 20955 h 16"/>
                <a:gd name="T96" fmla="*/ 546319 w 493"/>
                <a:gd name="T97" fmla="*/ 19645 h 16"/>
                <a:gd name="T98" fmla="*/ 556603 w 493"/>
                <a:gd name="T99" fmla="*/ 18336 h 16"/>
                <a:gd name="T100" fmla="*/ 568172 w 493"/>
                <a:gd name="T101" fmla="*/ 18336 h 16"/>
                <a:gd name="T102" fmla="*/ 579741 w 493"/>
                <a:gd name="T103" fmla="*/ 18336 h 16"/>
                <a:gd name="T104" fmla="*/ 590024 w 493"/>
                <a:gd name="T105" fmla="*/ 18336 h 16"/>
                <a:gd name="T106" fmla="*/ 601594 w 493"/>
                <a:gd name="T107" fmla="*/ 17026 h 16"/>
                <a:gd name="T108" fmla="*/ 613163 w 493"/>
                <a:gd name="T109" fmla="*/ 15716 h 16"/>
                <a:gd name="T110" fmla="*/ 623446 w 493"/>
                <a:gd name="T111" fmla="*/ 15716 h 1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93"/>
                <a:gd name="T169" fmla="*/ 0 h 16"/>
                <a:gd name="T170" fmla="*/ 493 w 493"/>
                <a:gd name="T171" fmla="*/ 16 h 1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93" h="16">
                  <a:moveTo>
                    <a:pt x="0" y="3"/>
                  </a:moveTo>
                  <a:lnTo>
                    <a:pt x="2" y="3"/>
                  </a:lnTo>
                  <a:lnTo>
                    <a:pt x="3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7" y="2"/>
                  </a:lnTo>
                  <a:lnTo>
                    <a:pt x="8" y="2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5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0" y="1"/>
                  </a:lnTo>
                  <a:lnTo>
                    <a:pt x="31" y="1"/>
                  </a:lnTo>
                  <a:lnTo>
                    <a:pt x="33" y="1"/>
                  </a:lnTo>
                  <a:lnTo>
                    <a:pt x="33" y="2"/>
                  </a:lnTo>
                  <a:lnTo>
                    <a:pt x="34" y="2"/>
                  </a:lnTo>
                  <a:lnTo>
                    <a:pt x="35" y="2"/>
                  </a:lnTo>
                  <a:lnTo>
                    <a:pt x="36" y="2"/>
                  </a:lnTo>
                  <a:lnTo>
                    <a:pt x="37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40" y="2"/>
                  </a:lnTo>
                  <a:lnTo>
                    <a:pt x="41" y="3"/>
                  </a:lnTo>
                  <a:lnTo>
                    <a:pt x="42" y="3"/>
                  </a:lnTo>
                  <a:lnTo>
                    <a:pt x="43" y="3"/>
                  </a:lnTo>
                  <a:lnTo>
                    <a:pt x="44" y="3"/>
                  </a:lnTo>
                  <a:lnTo>
                    <a:pt x="45" y="3"/>
                  </a:lnTo>
                  <a:lnTo>
                    <a:pt x="46" y="3"/>
                  </a:lnTo>
                  <a:lnTo>
                    <a:pt x="47" y="3"/>
                  </a:lnTo>
                  <a:lnTo>
                    <a:pt x="48" y="3"/>
                  </a:lnTo>
                  <a:lnTo>
                    <a:pt x="49" y="3"/>
                  </a:lnTo>
                  <a:lnTo>
                    <a:pt x="50" y="3"/>
                  </a:lnTo>
                  <a:lnTo>
                    <a:pt x="51" y="3"/>
                  </a:lnTo>
                  <a:lnTo>
                    <a:pt x="53" y="3"/>
                  </a:lnTo>
                  <a:lnTo>
                    <a:pt x="54" y="3"/>
                  </a:lnTo>
                  <a:lnTo>
                    <a:pt x="56" y="4"/>
                  </a:lnTo>
                  <a:lnTo>
                    <a:pt x="57" y="4"/>
                  </a:lnTo>
                  <a:lnTo>
                    <a:pt x="58" y="4"/>
                  </a:lnTo>
                  <a:lnTo>
                    <a:pt x="59" y="4"/>
                  </a:lnTo>
                  <a:lnTo>
                    <a:pt x="61" y="4"/>
                  </a:lnTo>
                  <a:lnTo>
                    <a:pt x="62" y="4"/>
                  </a:lnTo>
                  <a:lnTo>
                    <a:pt x="63" y="4"/>
                  </a:lnTo>
                  <a:lnTo>
                    <a:pt x="64" y="4"/>
                  </a:lnTo>
                  <a:lnTo>
                    <a:pt x="65" y="4"/>
                  </a:lnTo>
                  <a:lnTo>
                    <a:pt x="66" y="4"/>
                  </a:lnTo>
                  <a:lnTo>
                    <a:pt x="67" y="4"/>
                  </a:lnTo>
                  <a:lnTo>
                    <a:pt x="68" y="4"/>
                  </a:lnTo>
                  <a:lnTo>
                    <a:pt x="69" y="4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2" y="4"/>
                  </a:lnTo>
                  <a:lnTo>
                    <a:pt x="73" y="4"/>
                  </a:lnTo>
                  <a:lnTo>
                    <a:pt x="74" y="4"/>
                  </a:lnTo>
                  <a:lnTo>
                    <a:pt x="76" y="4"/>
                  </a:lnTo>
                  <a:lnTo>
                    <a:pt x="77" y="4"/>
                  </a:lnTo>
                  <a:lnTo>
                    <a:pt x="78" y="4"/>
                  </a:lnTo>
                  <a:lnTo>
                    <a:pt x="79" y="4"/>
                  </a:lnTo>
                  <a:lnTo>
                    <a:pt x="81" y="4"/>
                  </a:lnTo>
                  <a:lnTo>
                    <a:pt x="82" y="4"/>
                  </a:lnTo>
                  <a:lnTo>
                    <a:pt x="82" y="5"/>
                  </a:lnTo>
                  <a:lnTo>
                    <a:pt x="84" y="5"/>
                  </a:lnTo>
                  <a:lnTo>
                    <a:pt x="84" y="4"/>
                  </a:lnTo>
                  <a:lnTo>
                    <a:pt x="85" y="4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8" y="5"/>
                  </a:lnTo>
                  <a:lnTo>
                    <a:pt x="89" y="5"/>
                  </a:lnTo>
                  <a:lnTo>
                    <a:pt x="90" y="4"/>
                  </a:lnTo>
                  <a:lnTo>
                    <a:pt x="91" y="4"/>
                  </a:lnTo>
                  <a:lnTo>
                    <a:pt x="92" y="4"/>
                  </a:lnTo>
                  <a:lnTo>
                    <a:pt x="93" y="4"/>
                  </a:lnTo>
                  <a:lnTo>
                    <a:pt x="94" y="4"/>
                  </a:lnTo>
                  <a:lnTo>
                    <a:pt x="95" y="4"/>
                  </a:lnTo>
                  <a:lnTo>
                    <a:pt x="96" y="4"/>
                  </a:lnTo>
                  <a:lnTo>
                    <a:pt x="97" y="4"/>
                  </a:lnTo>
                  <a:lnTo>
                    <a:pt x="98" y="4"/>
                  </a:lnTo>
                  <a:lnTo>
                    <a:pt x="99" y="4"/>
                  </a:lnTo>
                  <a:lnTo>
                    <a:pt x="100" y="4"/>
                  </a:lnTo>
                  <a:lnTo>
                    <a:pt x="101" y="4"/>
                  </a:lnTo>
                  <a:lnTo>
                    <a:pt x="102" y="3"/>
                  </a:lnTo>
                  <a:lnTo>
                    <a:pt x="104" y="3"/>
                  </a:lnTo>
                  <a:lnTo>
                    <a:pt x="105" y="3"/>
                  </a:lnTo>
                  <a:lnTo>
                    <a:pt x="107" y="4"/>
                  </a:lnTo>
                  <a:lnTo>
                    <a:pt x="108" y="5"/>
                  </a:lnTo>
                  <a:lnTo>
                    <a:pt x="110" y="5"/>
                  </a:lnTo>
                  <a:lnTo>
                    <a:pt x="110" y="6"/>
                  </a:lnTo>
                  <a:lnTo>
                    <a:pt x="112" y="6"/>
                  </a:lnTo>
                  <a:lnTo>
                    <a:pt x="113" y="7"/>
                  </a:lnTo>
                  <a:lnTo>
                    <a:pt x="115" y="7"/>
                  </a:lnTo>
                  <a:lnTo>
                    <a:pt x="115" y="6"/>
                  </a:lnTo>
                  <a:lnTo>
                    <a:pt x="116" y="6"/>
                  </a:lnTo>
                  <a:lnTo>
                    <a:pt x="117" y="6"/>
                  </a:lnTo>
                  <a:lnTo>
                    <a:pt x="118" y="5"/>
                  </a:lnTo>
                  <a:lnTo>
                    <a:pt x="119" y="5"/>
                  </a:lnTo>
                  <a:lnTo>
                    <a:pt x="120" y="4"/>
                  </a:lnTo>
                  <a:lnTo>
                    <a:pt x="121" y="3"/>
                  </a:lnTo>
                  <a:lnTo>
                    <a:pt x="122" y="3"/>
                  </a:lnTo>
                  <a:lnTo>
                    <a:pt x="123" y="3"/>
                  </a:lnTo>
                  <a:lnTo>
                    <a:pt x="124" y="2"/>
                  </a:lnTo>
                  <a:lnTo>
                    <a:pt x="125" y="2"/>
                  </a:lnTo>
                  <a:lnTo>
                    <a:pt x="126" y="2"/>
                  </a:lnTo>
                  <a:lnTo>
                    <a:pt x="127" y="2"/>
                  </a:lnTo>
                  <a:lnTo>
                    <a:pt x="128" y="2"/>
                  </a:lnTo>
                  <a:lnTo>
                    <a:pt x="129" y="2"/>
                  </a:lnTo>
                  <a:lnTo>
                    <a:pt x="130" y="3"/>
                  </a:lnTo>
                  <a:lnTo>
                    <a:pt x="131" y="3"/>
                  </a:lnTo>
                  <a:lnTo>
                    <a:pt x="132" y="3"/>
                  </a:lnTo>
                  <a:lnTo>
                    <a:pt x="133" y="3"/>
                  </a:lnTo>
                  <a:lnTo>
                    <a:pt x="135" y="3"/>
                  </a:lnTo>
                  <a:lnTo>
                    <a:pt x="136" y="3"/>
                  </a:lnTo>
                  <a:lnTo>
                    <a:pt x="138" y="3"/>
                  </a:lnTo>
                  <a:lnTo>
                    <a:pt x="139" y="3"/>
                  </a:lnTo>
                  <a:lnTo>
                    <a:pt x="140" y="3"/>
                  </a:lnTo>
                  <a:lnTo>
                    <a:pt x="141" y="4"/>
                  </a:lnTo>
                  <a:lnTo>
                    <a:pt x="142" y="4"/>
                  </a:lnTo>
                  <a:lnTo>
                    <a:pt x="143" y="4"/>
                  </a:lnTo>
                  <a:lnTo>
                    <a:pt x="144" y="4"/>
                  </a:lnTo>
                  <a:lnTo>
                    <a:pt x="145" y="5"/>
                  </a:lnTo>
                  <a:lnTo>
                    <a:pt x="146" y="5"/>
                  </a:lnTo>
                  <a:lnTo>
                    <a:pt x="147" y="5"/>
                  </a:lnTo>
                  <a:lnTo>
                    <a:pt x="148" y="5"/>
                  </a:lnTo>
                  <a:lnTo>
                    <a:pt x="149" y="5"/>
                  </a:lnTo>
                  <a:lnTo>
                    <a:pt x="150" y="5"/>
                  </a:lnTo>
                  <a:lnTo>
                    <a:pt x="151" y="5"/>
                  </a:lnTo>
                  <a:lnTo>
                    <a:pt x="152" y="5"/>
                  </a:lnTo>
                  <a:lnTo>
                    <a:pt x="153" y="5"/>
                  </a:lnTo>
                  <a:lnTo>
                    <a:pt x="154" y="5"/>
                  </a:lnTo>
                  <a:lnTo>
                    <a:pt x="155" y="5"/>
                  </a:lnTo>
                  <a:lnTo>
                    <a:pt x="156" y="5"/>
                  </a:lnTo>
                  <a:lnTo>
                    <a:pt x="158" y="5"/>
                  </a:lnTo>
                  <a:lnTo>
                    <a:pt x="159" y="5"/>
                  </a:lnTo>
                  <a:lnTo>
                    <a:pt x="161" y="5"/>
                  </a:lnTo>
                  <a:lnTo>
                    <a:pt x="163" y="5"/>
                  </a:lnTo>
                  <a:lnTo>
                    <a:pt x="164" y="5"/>
                  </a:lnTo>
                  <a:lnTo>
                    <a:pt x="166" y="5"/>
                  </a:lnTo>
                  <a:lnTo>
                    <a:pt x="167" y="5"/>
                  </a:lnTo>
                  <a:lnTo>
                    <a:pt x="168" y="5"/>
                  </a:lnTo>
                  <a:lnTo>
                    <a:pt x="169" y="5"/>
                  </a:lnTo>
                  <a:lnTo>
                    <a:pt x="170" y="5"/>
                  </a:lnTo>
                  <a:lnTo>
                    <a:pt x="171" y="5"/>
                  </a:lnTo>
                  <a:lnTo>
                    <a:pt x="172" y="4"/>
                  </a:lnTo>
                  <a:lnTo>
                    <a:pt x="173" y="4"/>
                  </a:lnTo>
                  <a:lnTo>
                    <a:pt x="174" y="4"/>
                  </a:lnTo>
                  <a:lnTo>
                    <a:pt x="175" y="4"/>
                  </a:lnTo>
                  <a:lnTo>
                    <a:pt x="176" y="4"/>
                  </a:lnTo>
                  <a:lnTo>
                    <a:pt x="177" y="3"/>
                  </a:lnTo>
                  <a:lnTo>
                    <a:pt x="178" y="3"/>
                  </a:lnTo>
                  <a:lnTo>
                    <a:pt x="179" y="3"/>
                  </a:lnTo>
                  <a:lnTo>
                    <a:pt x="180" y="3"/>
                  </a:lnTo>
                  <a:lnTo>
                    <a:pt x="181" y="3"/>
                  </a:lnTo>
                  <a:lnTo>
                    <a:pt x="182" y="4"/>
                  </a:lnTo>
                  <a:lnTo>
                    <a:pt x="183" y="4"/>
                  </a:lnTo>
                  <a:lnTo>
                    <a:pt x="184" y="4"/>
                  </a:lnTo>
                  <a:lnTo>
                    <a:pt x="186" y="4"/>
                  </a:lnTo>
                  <a:lnTo>
                    <a:pt x="187" y="4"/>
                  </a:lnTo>
                  <a:lnTo>
                    <a:pt x="187" y="5"/>
                  </a:lnTo>
                  <a:lnTo>
                    <a:pt x="189" y="5"/>
                  </a:lnTo>
                  <a:lnTo>
                    <a:pt x="190" y="5"/>
                  </a:lnTo>
                  <a:lnTo>
                    <a:pt x="192" y="5"/>
                  </a:lnTo>
                  <a:lnTo>
                    <a:pt x="193" y="5"/>
                  </a:lnTo>
                  <a:lnTo>
                    <a:pt x="194" y="5"/>
                  </a:lnTo>
                  <a:lnTo>
                    <a:pt x="195" y="5"/>
                  </a:lnTo>
                  <a:lnTo>
                    <a:pt x="197" y="5"/>
                  </a:lnTo>
                  <a:lnTo>
                    <a:pt x="198" y="5"/>
                  </a:lnTo>
                  <a:lnTo>
                    <a:pt x="199" y="5"/>
                  </a:lnTo>
                  <a:lnTo>
                    <a:pt x="200" y="5"/>
                  </a:lnTo>
                  <a:lnTo>
                    <a:pt x="201" y="5"/>
                  </a:lnTo>
                  <a:lnTo>
                    <a:pt x="202" y="5"/>
                  </a:lnTo>
                  <a:lnTo>
                    <a:pt x="203" y="5"/>
                  </a:lnTo>
                  <a:lnTo>
                    <a:pt x="204" y="5"/>
                  </a:lnTo>
                  <a:lnTo>
                    <a:pt x="205" y="5"/>
                  </a:lnTo>
                  <a:lnTo>
                    <a:pt x="206" y="5"/>
                  </a:lnTo>
                  <a:lnTo>
                    <a:pt x="207" y="5"/>
                  </a:lnTo>
                  <a:lnTo>
                    <a:pt x="208" y="5"/>
                  </a:lnTo>
                  <a:lnTo>
                    <a:pt x="209" y="5"/>
                  </a:lnTo>
                  <a:lnTo>
                    <a:pt x="210" y="5"/>
                  </a:lnTo>
                  <a:lnTo>
                    <a:pt x="212" y="5"/>
                  </a:lnTo>
                  <a:lnTo>
                    <a:pt x="213" y="5"/>
                  </a:lnTo>
                  <a:lnTo>
                    <a:pt x="214" y="4"/>
                  </a:lnTo>
                  <a:lnTo>
                    <a:pt x="215" y="4"/>
                  </a:lnTo>
                  <a:lnTo>
                    <a:pt x="215" y="5"/>
                  </a:lnTo>
                  <a:lnTo>
                    <a:pt x="217" y="5"/>
                  </a:lnTo>
                  <a:lnTo>
                    <a:pt x="218" y="5"/>
                  </a:lnTo>
                  <a:lnTo>
                    <a:pt x="220" y="5"/>
                  </a:lnTo>
                  <a:lnTo>
                    <a:pt x="221" y="5"/>
                  </a:lnTo>
                  <a:lnTo>
                    <a:pt x="222" y="5"/>
                  </a:lnTo>
                  <a:lnTo>
                    <a:pt x="223" y="5"/>
                  </a:lnTo>
                  <a:lnTo>
                    <a:pt x="224" y="5"/>
                  </a:lnTo>
                  <a:lnTo>
                    <a:pt x="225" y="5"/>
                  </a:lnTo>
                  <a:lnTo>
                    <a:pt x="226" y="5"/>
                  </a:lnTo>
                  <a:lnTo>
                    <a:pt x="227" y="5"/>
                  </a:lnTo>
                  <a:lnTo>
                    <a:pt x="228" y="5"/>
                  </a:lnTo>
                  <a:lnTo>
                    <a:pt x="229" y="5"/>
                  </a:lnTo>
                  <a:lnTo>
                    <a:pt x="230" y="5"/>
                  </a:lnTo>
                  <a:lnTo>
                    <a:pt x="231" y="5"/>
                  </a:lnTo>
                  <a:lnTo>
                    <a:pt x="232" y="5"/>
                  </a:lnTo>
                  <a:lnTo>
                    <a:pt x="233" y="5"/>
                  </a:lnTo>
                  <a:lnTo>
                    <a:pt x="234" y="5"/>
                  </a:lnTo>
                  <a:lnTo>
                    <a:pt x="235" y="5"/>
                  </a:lnTo>
                  <a:lnTo>
                    <a:pt x="236" y="5"/>
                  </a:lnTo>
                  <a:lnTo>
                    <a:pt x="237" y="5"/>
                  </a:lnTo>
                  <a:lnTo>
                    <a:pt x="238" y="5"/>
                  </a:lnTo>
                  <a:lnTo>
                    <a:pt x="240" y="5"/>
                  </a:lnTo>
                  <a:lnTo>
                    <a:pt x="241" y="5"/>
                  </a:lnTo>
                  <a:lnTo>
                    <a:pt x="243" y="5"/>
                  </a:lnTo>
                  <a:lnTo>
                    <a:pt x="244" y="5"/>
                  </a:lnTo>
                  <a:lnTo>
                    <a:pt x="246" y="5"/>
                  </a:lnTo>
                  <a:lnTo>
                    <a:pt x="248" y="5"/>
                  </a:lnTo>
                  <a:lnTo>
                    <a:pt x="249" y="5"/>
                  </a:lnTo>
                  <a:lnTo>
                    <a:pt x="250" y="5"/>
                  </a:lnTo>
                  <a:lnTo>
                    <a:pt x="251" y="5"/>
                  </a:lnTo>
                  <a:lnTo>
                    <a:pt x="252" y="5"/>
                  </a:lnTo>
                  <a:lnTo>
                    <a:pt x="253" y="5"/>
                  </a:lnTo>
                  <a:lnTo>
                    <a:pt x="254" y="5"/>
                  </a:lnTo>
                  <a:lnTo>
                    <a:pt x="255" y="5"/>
                  </a:lnTo>
                  <a:lnTo>
                    <a:pt x="256" y="5"/>
                  </a:lnTo>
                  <a:lnTo>
                    <a:pt x="257" y="5"/>
                  </a:lnTo>
                  <a:lnTo>
                    <a:pt x="258" y="5"/>
                  </a:lnTo>
                  <a:lnTo>
                    <a:pt x="259" y="5"/>
                  </a:lnTo>
                  <a:lnTo>
                    <a:pt x="260" y="5"/>
                  </a:lnTo>
                  <a:lnTo>
                    <a:pt x="261" y="5"/>
                  </a:lnTo>
                  <a:lnTo>
                    <a:pt x="262" y="5"/>
                  </a:lnTo>
                  <a:lnTo>
                    <a:pt x="263" y="5"/>
                  </a:lnTo>
                  <a:lnTo>
                    <a:pt x="264" y="5"/>
                  </a:lnTo>
                  <a:lnTo>
                    <a:pt x="265" y="5"/>
                  </a:lnTo>
                  <a:lnTo>
                    <a:pt x="266" y="5"/>
                  </a:lnTo>
                  <a:lnTo>
                    <a:pt x="268" y="5"/>
                  </a:lnTo>
                  <a:lnTo>
                    <a:pt x="269" y="5"/>
                  </a:lnTo>
                  <a:lnTo>
                    <a:pt x="271" y="5"/>
                  </a:lnTo>
                  <a:lnTo>
                    <a:pt x="272" y="5"/>
                  </a:lnTo>
                  <a:lnTo>
                    <a:pt x="274" y="5"/>
                  </a:lnTo>
                  <a:lnTo>
                    <a:pt x="275" y="5"/>
                  </a:lnTo>
                  <a:lnTo>
                    <a:pt x="276" y="5"/>
                  </a:lnTo>
                  <a:lnTo>
                    <a:pt x="277" y="5"/>
                  </a:lnTo>
                  <a:lnTo>
                    <a:pt x="278" y="5"/>
                  </a:lnTo>
                  <a:lnTo>
                    <a:pt x="279" y="5"/>
                  </a:lnTo>
                  <a:lnTo>
                    <a:pt x="280" y="5"/>
                  </a:lnTo>
                  <a:lnTo>
                    <a:pt x="281" y="5"/>
                  </a:lnTo>
                  <a:lnTo>
                    <a:pt x="282" y="5"/>
                  </a:lnTo>
                  <a:lnTo>
                    <a:pt x="283" y="5"/>
                  </a:lnTo>
                  <a:lnTo>
                    <a:pt x="284" y="6"/>
                  </a:lnTo>
                  <a:lnTo>
                    <a:pt x="285" y="6"/>
                  </a:lnTo>
                  <a:lnTo>
                    <a:pt x="286" y="6"/>
                  </a:lnTo>
                  <a:lnTo>
                    <a:pt x="287" y="6"/>
                  </a:lnTo>
                  <a:lnTo>
                    <a:pt x="288" y="5"/>
                  </a:lnTo>
                  <a:lnTo>
                    <a:pt x="289" y="5"/>
                  </a:lnTo>
                  <a:lnTo>
                    <a:pt x="290" y="5"/>
                  </a:lnTo>
                  <a:lnTo>
                    <a:pt x="291" y="5"/>
                  </a:lnTo>
                  <a:lnTo>
                    <a:pt x="292" y="5"/>
                  </a:lnTo>
                  <a:lnTo>
                    <a:pt x="294" y="5"/>
                  </a:lnTo>
                  <a:lnTo>
                    <a:pt x="295" y="5"/>
                  </a:lnTo>
                  <a:lnTo>
                    <a:pt x="297" y="5"/>
                  </a:lnTo>
                  <a:lnTo>
                    <a:pt x="297" y="6"/>
                  </a:lnTo>
                  <a:lnTo>
                    <a:pt x="299" y="6"/>
                  </a:lnTo>
                  <a:lnTo>
                    <a:pt x="300" y="6"/>
                  </a:lnTo>
                  <a:lnTo>
                    <a:pt x="302" y="6"/>
                  </a:lnTo>
                  <a:lnTo>
                    <a:pt x="303" y="6"/>
                  </a:lnTo>
                  <a:lnTo>
                    <a:pt x="304" y="6"/>
                  </a:lnTo>
                  <a:lnTo>
                    <a:pt x="305" y="6"/>
                  </a:lnTo>
                  <a:lnTo>
                    <a:pt x="306" y="5"/>
                  </a:lnTo>
                  <a:lnTo>
                    <a:pt x="307" y="5"/>
                  </a:lnTo>
                  <a:lnTo>
                    <a:pt x="308" y="5"/>
                  </a:lnTo>
                  <a:lnTo>
                    <a:pt x="309" y="5"/>
                  </a:lnTo>
                  <a:lnTo>
                    <a:pt x="310" y="5"/>
                  </a:lnTo>
                  <a:lnTo>
                    <a:pt x="311" y="5"/>
                  </a:lnTo>
                  <a:lnTo>
                    <a:pt x="312" y="5"/>
                  </a:lnTo>
                  <a:lnTo>
                    <a:pt x="313" y="5"/>
                  </a:lnTo>
                  <a:lnTo>
                    <a:pt x="314" y="5"/>
                  </a:lnTo>
                  <a:lnTo>
                    <a:pt x="315" y="5"/>
                  </a:lnTo>
                  <a:lnTo>
                    <a:pt x="316" y="5"/>
                  </a:lnTo>
                  <a:lnTo>
                    <a:pt x="317" y="5"/>
                  </a:lnTo>
                  <a:lnTo>
                    <a:pt x="318" y="5"/>
                  </a:lnTo>
                  <a:lnTo>
                    <a:pt x="319" y="5"/>
                  </a:lnTo>
                  <a:lnTo>
                    <a:pt x="320" y="5"/>
                  </a:lnTo>
                  <a:lnTo>
                    <a:pt x="322" y="5"/>
                  </a:lnTo>
                  <a:lnTo>
                    <a:pt x="323" y="5"/>
                  </a:lnTo>
                  <a:lnTo>
                    <a:pt x="325" y="5"/>
                  </a:lnTo>
                  <a:lnTo>
                    <a:pt x="326" y="5"/>
                  </a:lnTo>
                  <a:lnTo>
                    <a:pt x="328" y="5"/>
                  </a:lnTo>
                  <a:lnTo>
                    <a:pt x="329" y="5"/>
                  </a:lnTo>
                  <a:lnTo>
                    <a:pt x="330" y="5"/>
                  </a:lnTo>
                  <a:lnTo>
                    <a:pt x="331" y="5"/>
                  </a:lnTo>
                  <a:lnTo>
                    <a:pt x="332" y="5"/>
                  </a:lnTo>
                  <a:lnTo>
                    <a:pt x="333" y="5"/>
                  </a:lnTo>
                  <a:lnTo>
                    <a:pt x="334" y="5"/>
                  </a:lnTo>
                  <a:lnTo>
                    <a:pt x="335" y="5"/>
                  </a:lnTo>
                  <a:lnTo>
                    <a:pt x="336" y="5"/>
                  </a:lnTo>
                  <a:lnTo>
                    <a:pt x="337" y="5"/>
                  </a:lnTo>
                  <a:lnTo>
                    <a:pt x="338" y="5"/>
                  </a:lnTo>
                  <a:lnTo>
                    <a:pt x="339" y="5"/>
                  </a:lnTo>
                  <a:lnTo>
                    <a:pt x="340" y="5"/>
                  </a:lnTo>
                  <a:lnTo>
                    <a:pt x="341" y="5"/>
                  </a:lnTo>
                  <a:lnTo>
                    <a:pt x="342" y="5"/>
                  </a:lnTo>
                  <a:lnTo>
                    <a:pt x="343" y="5"/>
                  </a:lnTo>
                  <a:lnTo>
                    <a:pt x="344" y="5"/>
                  </a:lnTo>
                  <a:lnTo>
                    <a:pt x="345" y="5"/>
                  </a:lnTo>
                  <a:lnTo>
                    <a:pt x="346" y="5"/>
                  </a:lnTo>
                  <a:lnTo>
                    <a:pt x="348" y="5"/>
                  </a:lnTo>
                  <a:lnTo>
                    <a:pt x="350" y="5"/>
                  </a:lnTo>
                  <a:lnTo>
                    <a:pt x="351" y="5"/>
                  </a:lnTo>
                  <a:lnTo>
                    <a:pt x="353" y="5"/>
                  </a:lnTo>
                  <a:lnTo>
                    <a:pt x="354" y="5"/>
                  </a:lnTo>
                  <a:lnTo>
                    <a:pt x="356" y="5"/>
                  </a:lnTo>
                  <a:lnTo>
                    <a:pt x="357" y="5"/>
                  </a:lnTo>
                  <a:lnTo>
                    <a:pt x="358" y="5"/>
                  </a:lnTo>
                  <a:lnTo>
                    <a:pt x="359" y="5"/>
                  </a:lnTo>
                  <a:lnTo>
                    <a:pt x="360" y="5"/>
                  </a:lnTo>
                  <a:lnTo>
                    <a:pt x="361" y="5"/>
                  </a:lnTo>
                  <a:lnTo>
                    <a:pt x="362" y="5"/>
                  </a:lnTo>
                  <a:lnTo>
                    <a:pt x="363" y="5"/>
                  </a:lnTo>
                  <a:lnTo>
                    <a:pt x="364" y="5"/>
                  </a:lnTo>
                  <a:lnTo>
                    <a:pt x="365" y="5"/>
                  </a:lnTo>
                  <a:lnTo>
                    <a:pt x="366" y="5"/>
                  </a:lnTo>
                  <a:lnTo>
                    <a:pt x="367" y="5"/>
                  </a:lnTo>
                  <a:lnTo>
                    <a:pt x="368" y="6"/>
                  </a:lnTo>
                  <a:lnTo>
                    <a:pt x="369" y="6"/>
                  </a:lnTo>
                  <a:lnTo>
                    <a:pt x="370" y="6"/>
                  </a:lnTo>
                  <a:lnTo>
                    <a:pt x="371" y="6"/>
                  </a:lnTo>
                  <a:lnTo>
                    <a:pt x="372" y="6"/>
                  </a:lnTo>
                  <a:lnTo>
                    <a:pt x="373" y="6"/>
                  </a:lnTo>
                  <a:lnTo>
                    <a:pt x="374" y="6"/>
                  </a:lnTo>
                  <a:lnTo>
                    <a:pt x="376" y="6"/>
                  </a:lnTo>
                  <a:lnTo>
                    <a:pt x="377" y="6"/>
                  </a:lnTo>
                  <a:lnTo>
                    <a:pt x="379" y="6"/>
                  </a:lnTo>
                  <a:lnTo>
                    <a:pt x="379" y="7"/>
                  </a:lnTo>
                  <a:lnTo>
                    <a:pt x="380" y="7"/>
                  </a:lnTo>
                  <a:lnTo>
                    <a:pt x="381" y="8"/>
                  </a:lnTo>
                  <a:lnTo>
                    <a:pt x="382" y="8"/>
                  </a:lnTo>
                  <a:lnTo>
                    <a:pt x="384" y="8"/>
                  </a:lnTo>
                  <a:lnTo>
                    <a:pt x="385" y="9"/>
                  </a:lnTo>
                  <a:lnTo>
                    <a:pt x="386" y="9"/>
                  </a:lnTo>
                  <a:lnTo>
                    <a:pt x="387" y="9"/>
                  </a:lnTo>
                  <a:lnTo>
                    <a:pt x="388" y="10"/>
                  </a:lnTo>
                  <a:lnTo>
                    <a:pt x="389" y="11"/>
                  </a:lnTo>
                  <a:lnTo>
                    <a:pt x="390" y="11"/>
                  </a:lnTo>
                  <a:lnTo>
                    <a:pt x="391" y="11"/>
                  </a:lnTo>
                  <a:lnTo>
                    <a:pt x="392" y="12"/>
                  </a:lnTo>
                  <a:lnTo>
                    <a:pt x="393" y="12"/>
                  </a:lnTo>
                  <a:lnTo>
                    <a:pt x="394" y="13"/>
                  </a:lnTo>
                  <a:lnTo>
                    <a:pt x="395" y="13"/>
                  </a:lnTo>
                  <a:lnTo>
                    <a:pt x="396" y="13"/>
                  </a:lnTo>
                  <a:lnTo>
                    <a:pt x="397" y="14"/>
                  </a:lnTo>
                  <a:lnTo>
                    <a:pt x="399" y="14"/>
                  </a:lnTo>
                  <a:lnTo>
                    <a:pt x="400" y="15"/>
                  </a:lnTo>
                  <a:lnTo>
                    <a:pt x="401" y="15"/>
                  </a:lnTo>
                  <a:lnTo>
                    <a:pt x="402" y="16"/>
                  </a:lnTo>
                  <a:lnTo>
                    <a:pt x="404" y="16"/>
                  </a:lnTo>
                  <a:lnTo>
                    <a:pt x="405" y="16"/>
                  </a:lnTo>
                  <a:lnTo>
                    <a:pt x="407" y="16"/>
                  </a:lnTo>
                  <a:lnTo>
                    <a:pt x="408" y="16"/>
                  </a:lnTo>
                  <a:lnTo>
                    <a:pt x="410" y="16"/>
                  </a:lnTo>
                  <a:lnTo>
                    <a:pt x="411" y="16"/>
                  </a:lnTo>
                  <a:lnTo>
                    <a:pt x="412" y="16"/>
                  </a:lnTo>
                  <a:lnTo>
                    <a:pt x="413" y="16"/>
                  </a:lnTo>
                  <a:lnTo>
                    <a:pt x="414" y="16"/>
                  </a:lnTo>
                  <a:lnTo>
                    <a:pt x="415" y="16"/>
                  </a:lnTo>
                  <a:lnTo>
                    <a:pt x="416" y="16"/>
                  </a:lnTo>
                  <a:lnTo>
                    <a:pt x="417" y="16"/>
                  </a:lnTo>
                  <a:lnTo>
                    <a:pt x="418" y="16"/>
                  </a:lnTo>
                  <a:lnTo>
                    <a:pt x="419" y="16"/>
                  </a:lnTo>
                  <a:lnTo>
                    <a:pt x="420" y="16"/>
                  </a:lnTo>
                  <a:lnTo>
                    <a:pt x="421" y="16"/>
                  </a:lnTo>
                  <a:lnTo>
                    <a:pt x="422" y="16"/>
                  </a:lnTo>
                  <a:lnTo>
                    <a:pt x="423" y="16"/>
                  </a:lnTo>
                  <a:lnTo>
                    <a:pt x="424" y="16"/>
                  </a:lnTo>
                  <a:lnTo>
                    <a:pt x="425" y="15"/>
                  </a:lnTo>
                  <a:lnTo>
                    <a:pt x="426" y="15"/>
                  </a:lnTo>
                  <a:lnTo>
                    <a:pt x="427" y="15"/>
                  </a:lnTo>
                  <a:lnTo>
                    <a:pt x="428" y="15"/>
                  </a:lnTo>
                  <a:lnTo>
                    <a:pt x="430" y="15"/>
                  </a:lnTo>
                  <a:lnTo>
                    <a:pt x="431" y="15"/>
                  </a:lnTo>
                  <a:lnTo>
                    <a:pt x="433" y="15"/>
                  </a:lnTo>
                  <a:lnTo>
                    <a:pt x="433" y="14"/>
                  </a:lnTo>
                  <a:lnTo>
                    <a:pt x="434" y="14"/>
                  </a:lnTo>
                  <a:lnTo>
                    <a:pt x="435" y="14"/>
                  </a:lnTo>
                  <a:lnTo>
                    <a:pt x="436" y="14"/>
                  </a:lnTo>
                  <a:lnTo>
                    <a:pt x="438" y="14"/>
                  </a:lnTo>
                  <a:lnTo>
                    <a:pt x="439" y="14"/>
                  </a:lnTo>
                  <a:lnTo>
                    <a:pt x="440" y="14"/>
                  </a:lnTo>
                  <a:lnTo>
                    <a:pt x="441" y="14"/>
                  </a:lnTo>
                  <a:lnTo>
                    <a:pt x="442" y="14"/>
                  </a:lnTo>
                  <a:lnTo>
                    <a:pt x="443" y="14"/>
                  </a:lnTo>
                  <a:lnTo>
                    <a:pt x="444" y="14"/>
                  </a:lnTo>
                  <a:lnTo>
                    <a:pt x="445" y="14"/>
                  </a:lnTo>
                  <a:lnTo>
                    <a:pt x="446" y="14"/>
                  </a:lnTo>
                  <a:lnTo>
                    <a:pt x="447" y="14"/>
                  </a:lnTo>
                  <a:lnTo>
                    <a:pt x="448" y="14"/>
                  </a:lnTo>
                  <a:lnTo>
                    <a:pt x="449" y="14"/>
                  </a:lnTo>
                  <a:lnTo>
                    <a:pt x="450" y="14"/>
                  </a:lnTo>
                  <a:lnTo>
                    <a:pt x="451" y="14"/>
                  </a:lnTo>
                  <a:lnTo>
                    <a:pt x="453" y="14"/>
                  </a:lnTo>
                  <a:lnTo>
                    <a:pt x="454" y="14"/>
                  </a:lnTo>
                  <a:lnTo>
                    <a:pt x="455" y="14"/>
                  </a:lnTo>
                  <a:lnTo>
                    <a:pt x="456" y="14"/>
                  </a:lnTo>
                  <a:lnTo>
                    <a:pt x="458" y="14"/>
                  </a:lnTo>
                  <a:lnTo>
                    <a:pt x="459" y="14"/>
                  </a:lnTo>
                  <a:lnTo>
                    <a:pt x="461" y="14"/>
                  </a:lnTo>
                  <a:lnTo>
                    <a:pt x="462" y="13"/>
                  </a:lnTo>
                  <a:lnTo>
                    <a:pt x="463" y="13"/>
                  </a:lnTo>
                  <a:lnTo>
                    <a:pt x="464" y="13"/>
                  </a:lnTo>
                  <a:lnTo>
                    <a:pt x="465" y="13"/>
                  </a:lnTo>
                  <a:lnTo>
                    <a:pt x="466" y="13"/>
                  </a:lnTo>
                  <a:lnTo>
                    <a:pt x="467" y="13"/>
                  </a:lnTo>
                  <a:lnTo>
                    <a:pt x="468" y="13"/>
                  </a:lnTo>
                  <a:lnTo>
                    <a:pt x="469" y="13"/>
                  </a:lnTo>
                  <a:lnTo>
                    <a:pt x="470" y="13"/>
                  </a:lnTo>
                  <a:lnTo>
                    <a:pt x="471" y="13"/>
                  </a:lnTo>
                  <a:lnTo>
                    <a:pt x="472" y="13"/>
                  </a:lnTo>
                  <a:lnTo>
                    <a:pt x="473" y="13"/>
                  </a:lnTo>
                  <a:lnTo>
                    <a:pt x="474" y="12"/>
                  </a:lnTo>
                  <a:lnTo>
                    <a:pt x="475" y="12"/>
                  </a:lnTo>
                  <a:lnTo>
                    <a:pt x="476" y="12"/>
                  </a:lnTo>
                  <a:lnTo>
                    <a:pt x="477" y="12"/>
                  </a:lnTo>
                  <a:lnTo>
                    <a:pt x="478" y="11"/>
                  </a:lnTo>
                  <a:lnTo>
                    <a:pt x="479" y="11"/>
                  </a:lnTo>
                  <a:lnTo>
                    <a:pt x="479" y="12"/>
                  </a:lnTo>
                  <a:lnTo>
                    <a:pt x="481" y="12"/>
                  </a:lnTo>
                  <a:lnTo>
                    <a:pt x="482" y="12"/>
                  </a:lnTo>
                  <a:lnTo>
                    <a:pt x="484" y="12"/>
                  </a:lnTo>
                  <a:lnTo>
                    <a:pt x="485" y="12"/>
                  </a:lnTo>
                  <a:lnTo>
                    <a:pt x="487" y="12"/>
                  </a:lnTo>
                  <a:lnTo>
                    <a:pt x="489" y="13"/>
                  </a:lnTo>
                  <a:lnTo>
                    <a:pt x="490" y="13"/>
                  </a:lnTo>
                  <a:lnTo>
                    <a:pt x="492" y="13"/>
                  </a:lnTo>
                  <a:lnTo>
                    <a:pt x="493" y="13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59" name="Freeform 159"/>
            <p:cNvSpPr>
              <a:spLocks/>
            </p:cNvSpPr>
            <p:nvPr/>
          </p:nvSpPr>
          <p:spPr bwMode="auto">
            <a:xfrm>
              <a:off x="9499" y="20916"/>
              <a:ext cx="6356" cy="4274"/>
            </a:xfrm>
            <a:custGeom>
              <a:avLst/>
              <a:gdLst>
                <a:gd name="T0" fmla="*/ 10315 w 493"/>
                <a:gd name="T1" fmla="*/ 422206 h 332"/>
                <a:gd name="T2" fmla="*/ 21918 w 493"/>
                <a:gd name="T3" fmla="*/ 422206 h 332"/>
                <a:gd name="T4" fmla="*/ 32233 w 493"/>
                <a:gd name="T5" fmla="*/ 422206 h 332"/>
                <a:gd name="T6" fmla="*/ 43837 w 493"/>
                <a:gd name="T7" fmla="*/ 420919 h 332"/>
                <a:gd name="T8" fmla="*/ 55441 w 493"/>
                <a:gd name="T9" fmla="*/ 422206 h 332"/>
                <a:gd name="T10" fmla="*/ 65755 w 493"/>
                <a:gd name="T11" fmla="*/ 423493 h 332"/>
                <a:gd name="T12" fmla="*/ 77359 w 493"/>
                <a:gd name="T13" fmla="*/ 424781 h 332"/>
                <a:gd name="T14" fmla="*/ 87674 w 493"/>
                <a:gd name="T15" fmla="*/ 424781 h 332"/>
                <a:gd name="T16" fmla="*/ 99278 w 493"/>
                <a:gd name="T17" fmla="*/ 426068 h 332"/>
                <a:gd name="T18" fmla="*/ 110882 w 493"/>
                <a:gd name="T19" fmla="*/ 426068 h 332"/>
                <a:gd name="T20" fmla="*/ 121196 w 493"/>
                <a:gd name="T21" fmla="*/ 426068 h 332"/>
                <a:gd name="T22" fmla="*/ 134089 w 493"/>
                <a:gd name="T23" fmla="*/ 426068 h 332"/>
                <a:gd name="T24" fmla="*/ 144404 w 493"/>
                <a:gd name="T25" fmla="*/ 426068 h 332"/>
                <a:gd name="T26" fmla="*/ 156008 w 493"/>
                <a:gd name="T27" fmla="*/ 427355 h 332"/>
                <a:gd name="T28" fmla="*/ 167612 w 493"/>
                <a:gd name="T29" fmla="*/ 426068 h 332"/>
                <a:gd name="T30" fmla="*/ 177926 w 493"/>
                <a:gd name="T31" fmla="*/ 424781 h 332"/>
                <a:gd name="T32" fmla="*/ 189530 w 493"/>
                <a:gd name="T33" fmla="*/ 426068 h 332"/>
                <a:gd name="T34" fmla="*/ 199845 w 493"/>
                <a:gd name="T35" fmla="*/ 426068 h 332"/>
                <a:gd name="T36" fmla="*/ 211449 w 493"/>
                <a:gd name="T37" fmla="*/ 426068 h 332"/>
                <a:gd name="T38" fmla="*/ 223052 w 493"/>
                <a:gd name="T39" fmla="*/ 426068 h 332"/>
                <a:gd name="T40" fmla="*/ 233367 w 493"/>
                <a:gd name="T41" fmla="*/ 424781 h 332"/>
                <a:gd name="T42" fmla="*/ 244971 w 493"/>
                <a:gd name="T43" fmla="*/ 424781 h 332"/>
                <a:gd name="T44" fmla="*/ 256575 w 493"/>
                <a:gd name="T45" fmla="*/ 424781 h 332"/>
                <a:gd name="T46" fmla="*/ 266889 w 493"/>
                <a:gd name="T47" fmla="*/ 423493 h 332"/>
                <a:gd name="T48" fmla="*/ 278493 w 493"/>
                <a:gd name="T49" fmla="*/ 422206 h 332"/>
                <a:gd name="T50" fmla="*/ 290097 w 493"/>
                <a:gd name="T51" fmla="*/ 423493 h 332"/>
                <a:gd name="T52" fmla="*/ 301701 w 493"/>
                <a:gd name="T53" fmla="*/ 422206 h 332"/>
                <a:gd name="T54" fmla="*/ 312016 w 493"/>
                <a:gd name="T55" fmla="*/ 420919 h 332"/>
                <a:gd name="T56" fmla="*/ 323619 w 493"/>
                <a:gd name="T57" fmla="*/ 422206 h 332"/>
                <a:gd name="T58" fmla="*/ 335223 w 493"/>
                <a:gd name="T59" fmla="*/ 422206 h 332"/>
                <a:gd name="T60" fmla="*/ 345538 w 493"/>
                <a:gd name="T61" fmla="*/ 420919 h 332"/>
                <a:gd name="T62" fmla="*/ 357142 w 493"/>
                <a:gd name="T63" fmla="*/ 417057 h 332"/>
                <a:gd name="T64" fmla="*/ 368746 w 493"/>
                <a:gd name="T65" fmla="*/ 418345 h 332"/>
                <a:gd name="T66" fmla="*/ 379060 w 493"/>
                <a:gd name="T67" fmla="*/ 418345 h 332"/>
                <a:gd name="T68" fmla="*/ 390664 w 493"/>
                <a:gd name="T69" fmla="*/ 413196 h 332"/>
                <a:gd name="T70" fmla="*/ 402268 w 493"/>
                <a:gd name="T71" fmla="*/ 411908 h 332"/>
                <a:gd name="T72" fmla="*/ 412583 w 493"/>
                <a:gd name="T73" fmla="*/ 410621 h 332"/>
                <a:gd name="T74" fmla="*/ 424186 w 493"/>
                <a:gd name="T75" fmla="*/ 409334 h 332"/>
                <a:gd name="T76" fmla="*/ 435790 w 493"/>
                <a:gd name="T77" fmla="*/ 410621 h 332"/>
                <a:gd name="T78" fmla="*/ 446105 w 493"/>
                <a:gd name="T79" fmla="*/ 410621 h 332"/>
                <a:gd name="T80" fmla="*/ 457709 w 493"/>
                <a:gd name="T81" fmla="*/ 409334 h 332"/>
                <a:gd name="T82" fmla="*/ 468023 w 493"/>
                <a:gd name="T83" fmla="*/ 324378 h 332"/>
                <a:gd name="T84" fmla="*/ 480917 w 493"/>
                <a:gd name="T85" fmla="*/ 172487 h 332"/>
                <a:gd name="T86" fmla="*/ 491231 w 493"/>
                <a:gd name="T87" fmla="*/ 319229 h 332"/>
                <a:gd name="T88" fmla="*/ 502835 w 493"/>
                <a:gd name="T89" fmla="*/ 370718 h 332"/>
                <a:gd name="T90" fmla="*/ 514439 w 493"/>
                <a:gd name="T91" fmla="*/ 75946 h 332"/>
                <a:gd name="T92" fmla="*/ 524753 w 493"/>
                <a:gd name="T93" fmla="*/ 99115 h 332"/>
                <a:gd name="T94" fmla="*/ 536357 w 493"/>
                <a:gd name="T95" fmla="*/ 315367 h 332"/>
                <a:gd name="T96" fmla="*/ 547961 w 493"/>
                <a:gd name="T97" fmla="*/ 362994 h 332"/>
                <a:gd name="T98" fmla="*/ 558276 w 493"/>
                <a:gd name="T99" fmla="*/ 378441 h 332"/>
                <a:gd name="T100" fmla="*/ 569880 w 493"/>
                <a:gd name="T101" fmla="*/ 379728 h 332"/>
                <a:gd name="T102" fmla="*/ 580194 w 493"/>
                <a:gd name="T103" fmla="*/ 323091 h 332"/>
                <a:gd name="T104" fmla="*/ 591798 w 493"/>
                <a:gd name="T105" fmla="*/ 298634 h 332"/>
                <a:gd name="T106" fmla="*/ 603402 w 493"/>
                <a:gd name="T107" fmla="*/ 342399 h 332"/>
                <a:gd name="T108" fmla="*/ 613717 w 493"/>
                <a:gd name="T109" fmla="*/ 292198 h 332"/>
                <a:gd name="T110" fmla="*/ 625320 w 493"/>
                <a:gd name="T111" fmla="*/ 168625 h 33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93"/>
                <a:gd name="T169" fmla="*/ 0 h 332"/>
                <a:gd name="T170" fmla="*/ 493 w 493"/>
                <a:gd name="T171" fmla="*/ 332 h 33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93" h="332">
                  <a:moveTo>
                    <a:pt x="0" y="327"/>
                  </a:moveTo>
                  <a:lnTo>
                    <a:pt x="1" y="327"/>
                  </a:lnTo>
                  <a:lnTo>
                    <a:pt x="2" y="327"/>
                  </a:lnTo>
                  <a:lnTo>
                    <a:pt x="3" y="327"/>
                  </a:lnTo>
                  <a:lnTo>
                    <a:pt x="4" y="328"/>
                  </a:lnTo>
                  <a:lnTo>
                    <a:pt x="5" y="328"/>
                  </a:lnTo>
                  <a:lnTo>
                    <a:pt x="6" y="328"/>
                  </a:lnTo>
                  <a:lnTo>
                    <a:pt x="7" y="328"/>
                  </a:lnTo>
                  <a:lnTo>
                    <a:pt x="8" y="328"/>
                  </a:lnTo>
                  <a:lnTo>
                    <a:pt x="9" y="328"/>
                  </a:lnTo>
                  <a:lnTo>
                    <a:pt x="10" y="328"/>
                  </a:lnTo>
                  <a:lnTo>
                    <a:pt x="11" y="328"/>
                  </a:lnTo>
                  <a:lnTo>
                    <a:pt x="12" y="328"/>
                  </a:lnTo>
                  <a:lnTo>
                    <a:pt x="13" y="328"/>
                  </a:lnTo>
                  <a:lnTo>
                    <a:pt x="14" y="328"/>
                  </a:lnTo>
                  <a:lnTo>
                    <a:pt x="15" y="328"/>
                  </a:lnTo>
                  <a:lnTo>
                    <a:pt x="16" y="328"/>
                  </a:lnTo>
                  <a:lnTo>
                    <a:pt x="17" y="328"/>
                  </a:lnTo>
                  <a:lnTo>
                    <a:pt x="19" y="328"/>
                  </a:lnTo>
                  <a:lnTo>
                    <a:pt x="20" y="328"/>
                  </a:lnTo>
                  <a:lnTo>
                    <a:pt x="22" y="328"/>
                  </a:lnTo>
                  <a:lnTo>
                    <a:pt x="23" y="328"/>
                  </a:lnTo>
                  <a:lnTo>
                    <a:pt x="24" y="328"/>
                  </a:lnTo>
                  <a:lnTo>
                    <a:pt x="25" y="328"/>
                  </a:lnTo>
                  <a:lnTo>
                    <a:pt x="26" y="328"/>
                  </a:lnTo>
                  <a:lnTo>
                    <a:pt x="27" y="328"/>
                  </a:lnTo>
                  <a:lnTo>
                    <a:pt x="28" y="328"/>
                  </a:lnTo>
                  <a:lnTo>
                    <a:pt x="29" y="328"/>
                  </a:lnTo>
                  <a:lnTo>
                    <a:pt x="30" y="328"/>
                  </a:lnTo>
                  <a:lnTo>
                    <a:pt x="31" y="328"/>
                  </a:lnTo>
                  <a:lnTo>
                    <a:pt x="32" y="327"/>
                  </a:lnTo>
                  <a:lnTo>
                    <a:pt x="33" y="327"/>
                  </a:lnTo>
                  <a:lnTo>
                    <a:pt x="34" y="327"/>
                  </a:lnTo>
                  <a:lnTo>
                    <a:pt x="35" y="327"/>
                  </a:lnTo>
                  <a:lnTo>
                    <a:pt x="36" y="327"/>
                  </a:lnTo>
                  <a:lnTo>
                    <a:pt x="37" y="327"/>
                  </a:lnTo>
                  <a:lnTo>
                    <a:pt x="38" y="327"/>
                  </a:lnTo>
                  <a:lnTo>
                    <a:pt x="39" y="327"/>
                  </a:lnTo>
                  <a:lnTo>
                    <a:pt x="40" y="328"/>
                  </a:lnTo>
                  <a:lnTo>
                    <a:pt x="42" y="328"/>
                  </a:lnTo>
                  <a:lnTo>
                    <a:pt x="43" y="328"/>
                  </a:lnTo>
                  <a:lnTo>
                    <a:pt x="45" y="328"/>
                  </a:lnTo>
                  <a:lnTo>
                    <a:pt x="47" y="328"/>
                  </a:lnTo>
                  <a:lnTo>
                    <a:pt x="48" y="328"/>
                  </a:lnTo>
                  <a:lnTo>
                    <a:pt x="50" y="328"/>
                  </a:lnTo>
                  <a:lnTo>
                    <a:pt x="50" y="329"/>
                  </a:lnTo>
                  <a:lnTo>
                    <a:pt x="51" y="329"/>
                  </a:lnTo>
                  <a:lnTo>
                    <a:pt x="52" y="330"/>
                  </a:lnTo>
                  <a:lnTo>
                    <a:pt x="53" y="330"/>
                  </a:lnTo>
                  <a:lnTo>
                    <a:pt x="54" y="330"/>
                  </a:lnTo>
                  <a:lnTo>
                    <a:pt x="55" y="330"/>
                  </a:lnTo>
                  <a:lnTo>
                    <a:pt x="56" y="330"/>
                  </a:lnTo>
                  <a:lnTo>
                    <a:pt x="57" y="330"/>
                  </a:lnTo>
                  <a:lnTo>
                    <a:pt x="58" y="330"/>
                  </a:lnTo>
                  <a:lnTo>
                    <a:pt x="59" y="330"/>
                  </a:lnTo>
                  <a:lnTo>
                    <a:pt x="60" y="330"/>
                  </a:lnTo>
                  <a:lnTo>
                    <a:pt x="61" y="330"/>
                  </a:lnTo>
                  <a:lnTo>
                    <a:pt x="62" y="330"/>
                  </a:lnTo>
                  <a:lnTo>
                    <a:pt x="63" y="330"/>
                  </a:lnTo>
                  <a:lnTo>
                    <a:pt x="64" y="330"/>
                  </a:lnTo>
                  <a:lnTo>
                    <a:pt x="65" y="330"/>
                  </a:lnTo>
                  <a:lnTo>
                    <a:pt x="66" y="330"/>
                  </a:lnTo>
                  <a:lnTo>
                    <a:pt x="67" y="330"/>
                  </a:lnTo>
                  <a:lnTo>
                    <a:pt x="68" y="330"/>
                  </a:lnTo>
                  <a:lnTo>
                    <a:pt x="70" y="330"/>
                  </a:lnTo>
                  <a:lnTo>
                    <a:pt x="71" y="330"/>
                  </a:lnTo>
                  <a:lnTo>
                    <a:pt x="73" y="330"/>
                  </a:lnTo>
                  <a:lnTo>
                    <a:pt x="74" y="331"/>
                  </a:lnTo>
                  <a:lnTo>
                    <a:pt x="76" y="331"/>
                  </a:lnTo>
                  <a:lnTo>
                    <a:pt x="77" y="331"/>
                  </a:lnTo>
                  <a:lnTo>
                    <a:pt x="78" y="331"/>
                  </a:lnTo>
                  <a:lnTo>
                    <a:pt x="79" y="331"/>
                  </a:lnTo>
                  <a:lnTo>
                    <a:pt x="81" y="331"/>
                  </a:lnTo>
                  <a:lnTo>
                    <a:pt x="82" y="331"/>
                  </a:lnTo>
                  <a:lnTo>
                    <a:pt x="83" y="331"/>
                  </a:lnTo>
                  <a:lnTo>
                    <a:pt x="84" y="331"/>
                  </a:lnTo>
                  <a:lnTo>
                    <a:pt x="85" y="331"/>
                  </a:lnTo>
                  <a:lnTo>
                    <a:pt x="86" y="331"/>
                  </a:lnTo>
                  <a:lnTo>
                    <a:pt x="87" y="331"/>
                  </a:lnTo>
                  <a:lnTo>
                    <a:pt x="88" y="331"/>
                  </a:lnTo>
                  <a:lnTo>
                    <a:pt x="89" y="331"/>
                  </a:lnTo>
                  <a:lnTo>
                    <a:pt x="90" y="331"/>
                  </a:lnTo>
                  <a:lnTo>
                    <a:pt x="91" y="331"/>
                  </a:lnTo>
                  <a:lnTo>
                    <a:pt x="92" y="331"/>
                  </a:lnTo>
                  <a:lnTo>
                    <a:pt x="93" y="331"/>
                  </a:lnTo>
                  <a:lnTo>
                    <a:pt x="94" y="331"/>
                  </a:lnTo>
                  <a:lnTo>
                    <a:pt x="96" y="331"/>
                  </a:lnTo>
                  <a:lnTo>
                    <a:pt x="97" y="331"/>
                  </a:lnTo>
                  <a:lnTo>
                    <a:pt x="98" y="331"/>
                  </a:lnTo>
                  <a:lnTo>
                    <a:pt x="99" y="331"/>
                  </a:lnTo>
                  <a:lnTo>
                    <a:pt x="101" y="331"/>
                  </a:lnTo>
                  <a:lnTo>
                    <a:pt x="102" y="331"/>
                  </a:lnTo>
                  <a:lnTo>
                    <a:pt x="104" y="331"/>
                  </a:lnTo>
                  <a:lnTo>
                    <a:pt x="105" y="331"/>
                  </a:lnTo>
                  <a:lnTo>
                    <a:pt x="106" y="331"/>
                  </a:lnTo>
                  <a:lnTo>
                    <a:pt x="107" y="332"/>
                  </a:lnTo>
                  <a:lnTo>
                    <a:pt x="108" y="332"/>
                  </a:lnTo>
                  <a:lnTo>
                    <a:pt x="109" y="332"/>
                  </a:lnTo>
                  <a:lnTo>
                    <a:pt x="110" y="332"/>
                  </a:lnTo>
                  <a:lnTo>
                    <a:pt x="111" y="331"/>
                  </a:lnTo>
                  <a:lnTo>
                    <a:pt x="112" y="331"/>
                  </a:lnTo>
                  <a:lnTo>
                    <a:pt x="113" y="331"/>
                  </a:lnTo>
                  <a:lnTo>
                    <a:pt x="114" y="332"/>
                  </a:lnTo>
                  <a:lnTo>
                    <a:pt x="115" y="332"/>
                  </a:lnTo>
                  <a:lnTo>
                    <a:pt x="116" y="332"/>
                  </a:lnTo>
                  <a:lnTo>
                    <a:pt x="117" y="332"/>
                  </a:lnTo>
                  <a:lnTo>
                    <a:pt x="118" y="332"/>
                  </a:lnTo>
                  <a:lnTo>
                    <a:pt x="119" y="332"/>
                  </a:lnTo>
                  <a:lnTo>
                    <a:pt x="120" y="332"/>
                  </a:lnTo>
                  <a:lnTo>
                    <a:pt x="121" y="332"/>
                  </a:lnTo>
                  <a:lnTo>
                    <a:pt x="122" y="332"/>
                  </a:lnTo>
                  <a:lnTo>
                    <a:pt x="124" y="332"/>
                  </a:lnTo>
                  <a:lnTo>
                    <a:pt x="125" y="332"/>
                  </a:lnTo>
                  <a:lnTo>
                    <a:pt x="127" y="332"/>
                  </a:lnTo>
                  <a:lnTo>
                    <a:pt x="128" y="332"/>
                  </a:lnTo>
                  <a:lnTo>
                    <a:pt x="130" y="331"/>
                  </a:lnTo>
                  <a:lnTo>
                    <a:pt x="132" y="331"/>
                  </a:lnTo>
                  <a:lnTo>
                    <a:pt x="133" y="331"/>
                  </a:lnTo>
                  <a:lnTo>
                    <a:pt x="134" y="331"/>
                  </a:lnTo>
                  <a:lnTo>
                    <a:pt x="135" y="331"/>
                  </a:lnTo>
                  <a:lnTo>
                    <a:pt x="136" y="331"/>
                  </a:lnTo>
                  <a:lnTo>
                    <a:pt x="137" y="330"/>
                  </a:lnTo>
                  <a:lnTo>
                    <a:pt x="138" y="330"/>
                  </a:lnTo>
                  <a:lnTo>
                    <a:pt x="139" y="330"/>
                  </a:lnTo>
                  <a:lnTo>
                    <a:pt x="140" y="330"/>
                  </a:lnTo>
                  <a:lnTo>
                    <a:pt x="141" y="330"/>
                  </a:lnTo>
                  <a:lnTo>
                    <a:pt x="142" y="330"/>
                  </a:lnTo>
                  <a:lnTo>
                    <a:pt x="143" y="331"/>
                  </a:lnTo>
                  <a:lnTo>
                    <a:pt x="144" y="331"/>
                  </a:lnTo>
                  <a:lnTo>
                    <a:pt x="145" y="331"/>
                  </a:lnTo>
                  <a:lnTo>
                    <a:pt x="146" y="331"/>
                  </a:lnTo>
                  <a:lnTo>
                    <a:pt x="147" y="331"/>
                  </a:lnTo>
                  <a:lnTo>
                    <a:pt x="148" y="331"/>
                  </a:lnTo>
                  <a:lnTo>
                    <a:pt x="149" y="331"/>
                  </a:lnTo>
                  <a:lnTo>
                    <a:pt x="150" y="331"/>
                  </a:lnTo>
                  <a:lnTo>
                    <a:pt x="152" y="331"/>
                  </a:lnTo>
                  <a:lnTo>
                    <a:pt x="153" y="331"/>
                  </a:lnTo>
                  <a:lnTo>
                    <a:pt x="155" y="331"/>
                  </a:lnTo>
                  <a:lnTo>
                    <a:pt x="156" y="331"/>
                  </a:lnTo>
                  <a:lnTo>
                    <a:pt x="158" y="331"/>
                  </a:lnTo>
                  <a:lnTo>
                    <a:pt x="159" y="331"/>
                  </a:lnTo>
                  <a:lnTo>
                    <a:pt x="160" y="331"/>
                  </a:lnTo>
                  <a:lnTo>
                    <a:pt x="161" y="331"/>
                  </a:lnTo>
                  <a:lnTo>
                    <a:pt x="162" y="331"/>
                  </a:lnTo>
                  <a:lnTo>
                    <a:pt x="163" y="331"/>
                  </a:lnTo>
                  <a:lnTo>
                    <a:pt x="164" y="331"/>
                  </a:lnTo>
                  <a:lnTo>
                    <a:pt x="165" y="331"/>
                  </a:lnTo>
                  <a:lnTo>
                    <a:pt x="166" y="331"/>
                  </a:lnTo>
                  <a:lnTo>
                    <a:pt x="167" y="331"/>
                  </a:lnTo>
                  <a:lnTo>
                    <a:pt x="168" y="331"/>
                  </a:lnTo>
                  <a:lnTo>
                    <a:pt x="169" y="331"/>
                  </a:lnTo>
                  <a:lnTo>
                    <a:pt x="170" y="331"/>
                  </a:lnTo>
                  <a:lnTo>
                    <a:pt x="171" y="331"/>
                  </a:lnTo>
                  <a:lnTo>
                    <a:pt x="172" y="331"/>
                  </a:lnTo>
                  <a:lnTo>
                    <a:pt x="173" y="331"/>
                  </a:lnTo>
                  <a:lnTo>
                    <a:pt x="174" y="331"/>
                  </a:lnTo>
                  <a:lnTo>
                    <a:pt x="175" y="331"/>
                  </a:lnTo>
                  <a:lnTo>
                    <a:pt x="176" y="331"/>
                  </a:lnTo>
                  <a:lnTo>
                    <a:pt x="176" y="330"/>
                  </a:lnTo>
                  <a:lnTo>
                    <a:pt x="178" y="330"/>
                  </a:lnTo>
                  <a:lnTo>
                    <a:pt x="179" y="330"/>
                  </a:lnTo>
                  <a:lnTo>
                    <a:pt x="181" y="330"/>
                  </a:lnTo>
                  <a:lnTo>
                    <a:pt x="183" y="330"/>
                  </a:lnTo>
                  <a:lnTo>
                    <a:pt x="184" y="330"/>
                  </a:lnTo>
                  <a:lnTo>
                    <a:pt x="186" y="330"/>
                  </a:lnTo>
                  <a:lnTo>
                    <a:pt x="187" y="330"/>
                  </a:lnTo>
                  <a:lnTo>
                    <a:pt x="188" y="330"/>
                  </a:lnTo>
                  <a:lnTo>
                    <a:pt x="189" y="330"/>
                  </a:lnTo>
                  <a:lnTo>
                    <a:pt x="190" y="330"/>
                  </a:lnTo>
                  <a:lnTo>
                    <a:pt x="191" y="330"/>
                  </a:lnTo>
                  <a:lnTo>
                    <a:pt x="192" y="330"/>
                  </a:lnTo>
                  <a:lnTo>
                    <a:pt x="193" y="330"/>
                  </a:lnTo>
                  <a:lnTo>
                    <a:pt x="194" y="330"/>
                  </a:lnTo>
                  <a:lnTo>
                    <a:pt x="195" y="330"/>
                  </a:lnTo>
                  <a:lnTo>
                    <a:pt x="196" y="330"/>
                  </a:lnTo>
                  <a:lnTo>
                    <a:pt x="197" y="330"/>
                  </a:lnTo>
                  <a:lnTo>
                    <a:pt x="198" y="330"/>
                  </a:lnTo>
                  <a:lnTo>
                    <a:pt x="199" y="330"/>
                  </a:lnTo>
                  <a:lnTo>
                    <a:pt x="200" y="329"/>
                  </a:lnTo>
                  <a:lnTo>
                    <a:pt x="201" y="329"/>
                  </a:lnTo>
                  <a:lnTo>
                    <a:pt x="202" y="329"/>
                  </a:lnTo>
                  <a:lnTo>
                    <a:pt x="203" y="329"/>
                  </a:lnTo>
                  <a:lnTo>
                    <a:pt x="204" y="329"/>
                  </a:lnTo>
                  <a:lnTo>
                    <a:pt x="206" y="329"/>
                  </a:lnTo>
                  <a:lnTo>
                    <a:pt x="207" y="329"/>
                  </a:lnTo>
                  <a:lnTo>
                    <a:pt x="209" y="329"/>
                  </a:lnTo>
                  <a:lnTo>
                    <a:pt x="210" y="329"/>
                  </a:lnTo>
                  <a:lnTo>
                    <a:pt x="212" y="329"/>
                  </a:lnTo>
                  <a:lnTo>
                    <a:pt x="213" y="328"/>
                  </a:lnTo>
                  <a:lnTo>
                    <a:pt x="214" y="328"/>
                  </a:lnTo>
                  <a:lnTo>
                    <a:pt x="215" y="328"/>
                  </a:lnTo>
                  <a:lnTo>
                    <a:pt x="216" y="328"/>
                  </a:lnTo>
                  <a:lnTo>
                    <a:pt x="217" y="328"/>
                  </a:lnTo>
                  <a:lnTo>
                    <a:pt x="218" y="328"/>
                  </a:lnTo>
                  <a:lnTo>
                    <a:pt x="219" y="328"/>
                  </a:lnTo>
                  <a:lnTo>
                    <a:pt x="220" y="328"/>
                  </a:lnTo>
                  <a:lnTo>
                    <a:pt x="221" y="328"/>
                  </a:lnTo>
                  <a:lnTo>
                    <a:pt x="222" y="328"/>
                  </a:lnTo>
                  <a:lnTo>
                    <a:pt x="223" y="328"/>
                  </a:lnTo>
                  <a:lnTo>
                    <a:pt x="224" y="329"/>
                  </a:lnTo>
                  <a:lnTo>
                    <a:pt x="225" y="329"/>
                  </a:lnTo>
                  <a:lnTo>
                    <a:pt x="226" y="329"/>
                  </a:lnTo>
                  <a:lnTo>
                    <a:pt x="227" y="328"/>
                  </a:lnTo>
                  <a:lnTo>
                    <a:pt x="228" y="328"/>
                  </a:lnTo>
                  <a:lnTo>
                    <a:pt x="229" y="328"/>
                  </a:lnTo>
                  <a:lnTo>
                    <a:pt x="230" y="328"/>
                  </a:lnTo>
                  <a:lnTo>
                    <a:pt x="232" y="328"/>
                  </a:lnTo>
                  <a:lnTo>
                    <a:pt x="234" y="328"/>
                  </a:lnTo>
                  <a:lnTo>
                    <a:pt x="235" y="328"/>
                  </a:lnTo>
                  <a:lnTo>
                    <a:pt x="237" y="327"/>
                  </a:lnTo>
                  <a:lnTo>
                    <a:pt x="238" y="327"/>
                  </a:lnTo>
                  <a:lnTo>
                    <a:pt x="240" y="327"/>
                  </a:lnTo>
                  <a:lnTo>
                    <a:pt x="241" y="327"/>
                  </a:lnTo>
                  <a:lnTo>
                    <a:pt x="242" y="327"/>
                  </a:lnTo>
                  <a:lnTo>
                    <a:pt x="243" y="327"/>
                  </a:lnTo>
                  <a:lnTo>
                    <a:pt x="244" y="327"/>
                  </a:lnTo>
                  <a:lnTo>
                    <a:pt x="245" y="327"/>
                  </a:lnTo>
                  <a:lnTo>
                    <a:pt x="246" y="327"/>
                  </a:lnTo>
                  <a:lnTo>
                    <a:pt x="247" y="327"/>
                  </a:lnTo>
                  <a:lnTo>
                    <a:pt x="248" y="327"/>
                  </a:lnTo>
                  <a:lnTo>
                    <a:pt x="249" y="327"/>
                  </a:lnTo>
                  <a:lnTo>
                    <a:pt x="250" y="327"/>
                  </a:lnTo>
                  <a:lnTo>
                    <a:pt x="251" y="328"/>
                  </a:lnTo>
                  <a:lnTo>
                    <a:pt x="252" y="328"/>
                  </a:lnTo>
                  <a:lnTo>
                    <a:pt x="253" y="328"/>
                  </a:lnTo>
                  <a:lnTo>
                    <a:pt x="254" y="328"/>
                  </a:lnTo>
                  <a:lnTo>
                    <a:pt x="255" y="328"/>
                  </a:lnTo>
                  <a:lnTo>
                    <a:pt x="256" y="328"/>
                  </a:lnTo>
                  <a:lnTo>
                    <a:pt x="257" y="328"/>
                  </a:lnTo>
                  <a:lnTo>
                    <a:pt x="258" y="328"/>
                  </a:lnTo>
                  <a:lnTo>
                    <a:pt x="260" y="328"/>
                  </a:lnTo>
                  <a:lnTo>
                    <a:pt x="261" y="328"/>
                  </a:lnTo>
                  <a:lnTo>
                    <a:pt x="263" y="328"/>
                  </a:lnTo>
                  <a:lnTo>
                    <a:pt x="264" y="328"/>
                  </a:lnTo>
                  <a:lnTo>
                    <a:pt x="265" y="327"/>
                  </a:lnTo>
                  <a:lnTo>
                    <a:pt x="266" y="327"/>
                  </a:lnTo>
                  <a:lnTo>
                    <a:pt x="268" y="327"/>
                  </a:lnTo>
                  <a:lnTo>
                    <a:pt x="269" y="327"/>
                  </a:lnTo>
                  <a:lnTo>
                    <a:pt x="270" y="327"/>
                  </a:lnTo>
                  <a:lnTo>
                    <a:pt x="271" y="326"/>
                  </a:lnTo>
                  <a:lnTo>
                    <a:pt x="272" y="325"/>
                  </a:lnTo>
                  <a:lnTo>
                    <a:pt x="273" y="325"/>
                  </a:lnTo>
                  <a:lnTo>
                    <a:pt x="274" y="325"/>
                  </a:lnTo>
                  <a:lnTo>
                    <a:pt x="275" y="325"/>
                  </a:lnTo>
                  <a:lnTo>
                    <a:pt x="276" y="324"/>
                  </a:lnTo>
                  <a:lnTo>
                    <a:pt x="277" y="324"/>
                  </a:lnTo>
                  <a:lnTo>
                    <a:pt x="278" y="324"/>
                  </a:lnTo>
                  <a:lnTo>
                    <a:pt x="279" y="324"/>
                  </a:lnTo>
                  <a:lnTo>
                    <a:pt x="280" y="324"/>
                  </a:lnTo>
                  <a:lnTo>
                    <a:pt x="281" y="324"/>
                  </a:lnTo>
                  <a:lnTo>
                    <a:pt x="283" y="324"/>
                  </a:lnTo>
                  <a:lnTo>
                    <a:pt x="284" y="325"/>
                  </a:lnTo>
                  <a:lnTo>
                    <a:pt x="285" y="325"/>
                  </a:lnTo>
                  <a:lnTo>
                    <a:pt x="286" y="325"/>
                  </a:lnTo>
                  <a:lnTo>
                    <a:pt x="288" y="325"/>
                  </a:lnTo>
                  <a:lnTo>
                    <a:pt x="289" y="325"/>
                  </a:lnTo>
                  <a:lnTo>
                    <a:pt x="291" y="325"/>
                  </a:lnTo>
                  <a:lnTo>
                    <a:pt x="292" y="325"/>
                  </a:lnTo>
                  <a:lnTo>
                    <a:pt x="294" y="325"/>
                  </a:lnTo>
                  <a:lnTo>
                    <a:pt x="295" y="324"/>
                  </a:lnTo>
                  <a:lnTo>
                    <a:pt x="296" y="323"/>
                  </a:lnTo>
                  <a:lnTo>
                    <a:pt x="297" y="323"/>
                  </a:lnTo>
                  <a:lnTo>
                    <a:pt x="298" y="322"/>
                  </a:lnTo>
                  <a:lnTo>
                    <a:pt x="299" y="322"/>
                  </a:lnTo>
                  <a:lnTo>
                    <a:pt x="300" y="322"/>
                  </a:lnTo>
                  <a:lnTo>
                    <a:pt x="301" y="322"/>
                  </a:lnTo>
                  <a:lnTo>
                    <a:pt x="302" y="322"/>
                  </a:lnTo>
                  <a:lnTo>
                    <a:pt x="303" y="321"/>
                  </a:lnTo>
                  <a:lnTo>
                    <a:pt x="304" y="321"/>
                  </a:lnTo>
                  <a:lnTo>
                    <a:pt x="305" y="321"/>
                  </a:lnTo>
                  <a:lnTo>
                    <a:pt x="306" y="321"/>
                  </a:lnTo>
                  <a:lnTo>
                    <a:pt x="307" y="321"/>
                  </a:lnTo>
                  <a:lnTo>
                    <a:pt x="308" y="321"/>
                  </a:lnTo>
                  <a:lnTo>
                    <a:pt x="309" y="320"/>
                  </a:lnTo>
                  <a:lnTo>
                    <a:pt x="310" y="320"/>
                  </a:lnTo>
                  <a:lnTo>
                    <a:pt x="311" y="320"/>
                  </a:lnTo>
                  <a:lnTo>
                    <a:pt x="312" y="320"/>
                  </a:lnTo>
                  <a:lnTo>
                    <a:pt x="314" y="320"/>
                  </a:lnTo>
                  <a:lnTo>
                    <a:pt x="315" y="319"/>
                  </a:lnTo>
                  <a:lnTo>
                    <a:pt x="317" y="319"/>
                  </a:lnTo>
                  <a:lnTo>
                    <a:pt x="319" y="319"/>
                  </a:lnTo>
                  <a:lnTo>
                    <a:pt x="320" y="319"/>
                  </a:lnTo>
                  <a:lnTo>
                    <a:pt x="322" y="318"/>
                  </a:lnTo>
                  <a:lnTo>
                    <a:pt x="323" y="318"/>
                  </a:lnTo>
                  <a:lnTo>
                    <a:pt x="324" y="318"/>
                  </a:lnTo>
                  <a:lnTo>
                    <a:pt x="325" y="318"/>
                  </a:lnTo>
                  <a:lnTo>
                    <a:pt x="326" y="318"/>
                  </a:lnTo>
                  <a:lnTo>
                    <a:pt x="327" y="318"/>
                  </a:lnTo>
                  <a:lnTo>
                    <a:pt x="328" y="318"/>
                  </a:lnTo>
                  <a:lnTo>
                    <a:pt x="329" y="318"/>
                  </a:lnTo>
                  <a:lnTo>
                    <a:pt x="330" y="318"/>
                  </a:lnTo>
                  <a:lnTo>
                    <a:pt x="331" y="318"/>
                  </a:lnTo>
                  <a:lnTo>
                    <a:pt x="332" y="317"/>
                  </a:lnTo>
                  <a:lnTo>
                    <a:pt x="333" y="318"/>
                  </a:lnTo>
                  <a:lnTo>
                    <a:pt x="334" y="318"/>
                  </a:lnTo>
                  <a:lnTo>
                    <a:pt x="335" y="318"/>
                  </a:lnTo>
                  <a:lnTo>
                    <a:pt x="336" y="318"/>
                  </a:lnTo>
                  <a:lnTo>
                    <a:pt x="337" y="318"/>
                  </a:lnTo>
                  <a:lnTo>
                    <a:pt x="338" y="319"/>
                  </a:lnTo>
                  <a:lnTo>
                    <a:pt x="339" y="319"/>
                  </a:lnTo>
                  <a:lnTo>
                    <a:pt x="340" y="319"/>
                  </a:lnTo>
                  <a:lnTo>
                    <a:pt x="342" y="319"/>
                  </a:lnTo>
                  <a:lnTo>
                    <a:pt x="343" y="319"/>
                  </a:lnTo>
                  <a:lnTo>
                    <a:pt x="345" y="319"/>
                  </a:lnTo>
                  <a:lnTo>
                    <a:pt x="346" y="319"/>
                  </a:lnTo>
                  <a:lnTo>
                    <a:pt x="347" y="319"/>
                  </a:lnTo>
                  <a:lnTo>
                    <a:pt x="348" y="319"/>
                  </a:lnTo>
                  <a:lnTo>
                    <a:pt x="349" y="319"/>
                  </a:lnTo>
                  <a:lnTo>
                    <a:pt x="350" y="319"/>
                  </a:lnTo>
                  <a:lnTo>
                    <a:pt x="351" y="319"/>
                  </a:lnTo>
                  <a:lnTo>
                    <a:pt x="352" y="319"/>
                  </a:lnTo>
                  <a:lnTo>
                    <a:pt x="353" y="319"/>
                  </a:lnTo>
                  <a:lnTo>
                    <a:pt x="354" y="319"/>
                  </a:lnTo>
                  <a:lnTo>
                    <a:pt x="355" y="318"/>
                  </a:lnTo>
                  <a:lnTo>
                    <a:pt x="356" y="317"/>
                  </a:lnTo>
                  <a:lnTo>
                    <a:pt x="357" y="316"/>
                  </a:lnTo>
                  <a:lnTo>
                    <a:pt x="358" y="314"/>
                  </a:lnTo>
                  <a:lnTo>
                    <a:pt x="359" y="311"/>
                  </a:lnTo>
                  <a:lnTo>
                    <a:pt x="360" y="305"/>
                  </a:lnTo>
                  <a:lnTo>
                    <a:pt x="361" y="297"/>
                  </a:lnTo>
                  <a:lnTo>
                    <a:pt x="362" y="286"/>
                  </a:lnTo>
                  <a:lnTo>
                    <a:pt x="363" y="271"/>
                  </a:lnTo>
                  <a:lnTo>
                    <a:pt x="363" y="252"/>
                  </a:lnTo>
                  <a:lnTo>
                    <a:pt x="365" y="232"/>
                  </a:lnTo>
                  <a:lnTo>
                    <a:pt x="366" y="209"/>
                  </a:lnTo>
                  <a:lnTo>
                    <a:pt x="366" y="187"/>
                  </a:lnTo>
                  <a:lnTo>
                    <a:pt x="368" y="167"/>
                  </a:lnTo>
                  <a:lnTo>
                    <a:pt x="368" y="151"/>
                  </a:lnTo>
                  <a:lnTo>
                    <a:pt x="370" y="139"/>
                  </a:lnTo>
                  <a:lnTo>
                    <a:pt x="371" y="133"/>
                  </a:lnTo>
                  <a:lnTo>
                    <a:pt x="371" y="131"/>
                  </a:lnTo>
                  <a:lnTo>
                    <a:pt x="373" y="134"/>
                  </a:lnTo>
                  <a:lnTo>
                    <a:pt x="373" y="141"/>
                  </a:lnTo>
                  <a:lnTo>
                    <a:pt x="374" y="151"/>
                  </a:lnTo>
                  <a:lnTo>
                    <a:pt x="376" y="164"/>
                  </a:lnTo>
                  <a:lnTo>
                    <a:pt x="376" y="178"/>
                  </a:lnTo>
                  <a:lnTo>
                    <a:pt x="377" y="193"/>
                  </a:lnTo>
                  <a:lnTo>
                    <a:pt x="378" y="208"/>
                  </a:lnTo>
                  <a:lnTo>
                    <a:pt x="379" y="223"/>
                  </a:lnTo>
                  <a:lnTo>
                    <a:pt x="380" y="236"/>
                  </a:lnTo>
                  <a:lnTo>
                    <a:pt x="381" y="248"/>
                  </a:lnTo>
                  <a:lnTo>
                    <a:pt x="382" y="259"/>
                  </a:lnTo>
                  <a:lnTo>
                    <a:pt x="383" y="268"/>
                  </a:lnTo>
                  <a:lnTo>
                    <a:pt x="384" y="275"/>
                  </a:lnTo>
                  <a:lnTo>
                    <a:pt x="385" y="281"/>
                  </a:lnTo>
                  <a:lnTo>
                    <a:pt x="386" y="286"/>
                  </a:lnTo>
                  <a:lnTo>
                    <a:pt x="387" y="289"/>
                  </a:lnTo>
                  <a:lnTo>
                    <a:pt x="388" y="291"/>
                  </a:lnTo>
                  <a:lnTo>
                    <a:pt x="389" y="291"/>
                  </a:lnTo>
                  <a:lnTo>
                    <a:pt x="390" y="288"/>
                  </a:lnTo>
                  <a:lnTo>
                    <a:pt x="391" y="282"/>
                  </a:lnTo>
                  <a:lnTo>
                    <a:pt x="392" y="270"/>
                  </a:lnTo>
                  <a:lnTo>
                    <a:pt x="393" y="252"/>
                  </a:lnTo>
                  <a:lnTo>
                    <a:pt x="394" y="229"/>
                  </a:lnTo>
                  <a:lnTo>
                    <a:pt x="394" y="199"/>
                  </a:lnTo>
                  <a:lnTo>
                    <a:pt x="396" y="165"/>
                  </a:lnTo>
                  <a:lnTo>
                    <a:pt x="396" y="128"/>
                  </a:lnTo>
                  <a:lnTo>
                    <a:pt x="397" y="92"/>
                  </a:lnTo>
                  <a:lnTo>
                    <a:pt x="399" y="59"/>
                  </a:lnTo>
                  <a:lnTo>
                    <a:pt x="399" y="32"/>
                  </a:lnTo>
                  <a:lnTo>
                    <a:pt x="400" y="13"/>
                  </a:lnTo>
                  <a:lnTo>
                    <a:pt x="401" y="2"/>
                  </a:lnTo>
                  <a:lnTo>
                    <a:pt x="402" y="0"/>
                  </a:lnTo>
                  <a:lnTo>
                    <a:pt x="404" y="5"/>
                  </a:lnTo>
                  <a:lnTo>
                    <a:pt x="404" y="18"/>
                  </a:lnTo>
                  <a:lnTo>
                    <a:pt x="405" y="34"/>
                  </a:lnTo>
                  <a:lnTo>
                    <a:pt x="406" y="55"/>
                  </a:lnTo>
                  <a:lnTo>
                    <a:pt x="407" y="77"/>
                  </a:lnTo>
                  <a:lnTo>
                    <a:pt x="408" y="102"/>
                  </a:lnTo>
                  <a:lnTo>
                    <a:pt x="409" y="125"/>
                  </a:lnTo>
                  <a:lnTo>
                    <a:pt x="410" y="148"/>
                  </a:lnTo>
                  <a:lnTo>
                    <a:pt x="411" y="170"/>
                  </a:lnTo>
                  <a:lnTo>
                    <a:pt x="412" y="190"/>
                  </a:lnTo>
                  <a:lnTo>
                    <a:pt x="413" y="207"/>
                  </a:lnTo>
                  <a:lnTo>
                    <a:pt x="414" y="223"/>
                  </a:lnTo>
                  <a:lnTo>
                    <a:pt x="415" y="235"/>
                  </a:lnTo>
                  <a:lnTo>
                    <a:pt x="416" y="245"/>
                  </a:lnTo>
                  <a:lnTo>
                    <a:pt x="417" y="253"/>
                  </a:lnTo>
                  <a:lnTo>
                    <a:pt x="417" y="260"/>
                  </a:lnTo>
                  <a:lnTo>
                    <a:pt x="419" y="265"/>
                  </a:lnTo>
                  <a:lnTo>
                    <a:pt x="420" y="269"/>
                  </a:lnTo>
                  <a:lnTo>
                    <a:pt x="421" y="272"/>
                  </a:lnTo>
                  <a:lnTo>
                    <a:pt x="422" y="275"/>
                  </a:lnTo>
                  <a:lnTo>
                    <a:pt x="422" y="278"/>
                  </a:lnTo>
                  <a:lnTo>
                    <a:pt x="424" y="280"/>
                  </a:lnTo>
                  <a:lnTo>
                    <a:pt x="425" y="282"/>
                  </a:lnTo>
                  <a:lnTo>
                    <a:pt x="425" y="283"/>
                  </a:lnTo>
                  <a:lnTo>
                    <a:pt x="427" y="285"/>
                  </a:lnTo>
                  <a:lnTo>
                    <a:pt x="427" y="286"/>
                  </a:lnTo>
                  <a:lnTo>
                    <a:pt x="428" y="288"/>
                  </a:lnTo>
                  <a:lnTo>
                    <a:pt x="429" y="289"/>
                  </a:lnTo>
                  <a:lnTo>
                    <a:pt x="430" y="290"/>
                  </a:lnTo>
                  <a:lnTo>
                    <a:pt x="431" y="291"/>
                  </a:lnTo>
                  <a:lnTo>
                    <a:pt x="432" y="292"/>
                  </a:lnTo>
                  <a:lnTo>
                    <a:pt x="433" y="294"/>
                  </a:lnTo>
                  <a:lnTo>
                    <a:pt x="434" y="295"/>
                  </a:lnTo>
                  <a:lnTo>
                    <a:pt x="435" y="296"/>
                  </a:lnTo>
                  <a:lnTo>
                    <a:pt x="436" y="297"/>
                  </a:lnTo>
                  <a:lnTo>
                    <a:pt x="437" y="297"/>
                  </a:lnTo>
                  <a:lnTo>
                    <a:pt x="438" y="298"/>
                  </a:lnTo>
                  <a:lnTo>
                    <a:pt x="439" y="298"/>
                  </a:lnTo>
                  <a:lnTo>
                    <a:pt x="440" y="297"/>
                  </a:lnTo>
                  <a:lnTo>
                    <a:pt x="441" y="297"/>
                  </a:lnTo>
                  <a:lnTo>
                    <a:pt x="442" y="295"/>
                  </a:lnTo>
                  <a:lnTo>
                    <a:pt x="443" y="293"/>
                  </a:lnTo>
                  <a:lnTo>
                    <a:pt x="444" y="290"/>
                  </a:lnTo>
                  <a:lnTo>
                    <a:pt x="445" y="286"/>
                  </a:lnTo>
                  <a:lnTo>
                    <a:pt x="445" y="282"/>
                  </a:lnTo>
                  <a:lnTo>
                    <a:pt x="447" y="277"/>
                  </a:lnTo>
                  <a:lnTo>
                    <a:pt x="448" y="271"/>
                  </a:lnTo>
                  <a:lnTo>
                    <a:pt x="448" y="264"/>
                  </a:lnTo>
                  <a:lnTo>
                    <a:pt x="450" y="257"/>
                  </a:lnTo>
                  <a:lnTo>
                    <a:pt x="450" y="251"/>
                  </a:lnTo>
                  <a:lnTo>
                    <a:pt x="451" y="244"/>
                  </a:lnTo>
                  <a:lnTo>
                    <a:pt x="453" y="239"/>
                  </a:lnTo>
                  <a:lnTo>
                    <a:pt x="453" y="235"/>
                  </a:lnTo>
                  <a:lnTo>
                    <a:pt x="455" y="232"/>
                  </a:lnTo>
                  <a:lnTo>
                    <a:pt x="455" y="229"/>
                  </a:lnTo>
                  <a:lnTo>
                    <a:pt x="456" y="228"/>
                  </a:lnTo>
                  <a:lnTo>
                    <a:pt x="458" y="229"/>
                  </a:lnTo>
                  <a:lnTo>
                    <a:pt x="458" y="230"/>
                  </a:lnTo>
                  <a:lnTo>
                    <a:pt x="459" y="232"/>
                  </a:lnTo>
                  <a:lnTo>
                    <a:pt x="460" y="235"/>
                  </a:lnTo>
                  <a:lnTo>
                    <a:pt x="461" y="238"/>
                  </a:lnTo>
                  <a:lnTo>
                    <a:pt x="462" y="243"/>
                  </a:lnTo>
                  <a:lnTo>
                    <a:pt x="463" y="247"/>
                  </a:lnTo>
                  <a:lnTo>
                    <a:pt x="464" y="252"/>
                  </a:lnTo>
                  <a:lnTo>
                    <a:pt x="465" y="256"/>
                  </a:lnTo>
                  <a:lnTo>
                    <a:pt x="466" y="260"/>
                  </a:lnTo>
                  <a:lnTo>
                    <a:pt x="467" y="263"/>
                  </a:lnTo>
                  <a:lnTo>
                    <a:pt x="468" y="266"/>
                  </a:lnTo>
                  <a:lnTo>
                    <a:pt x="469" y="268"/>
                  </a:lnTo>
                  <a:lnTo>
                    <a:pt x="470" y="269"/>
                  </a:lnTo>
                  <a:lnTo>
                    <a:pt x="471" y="268"/>
                  </a:lnTo>
                  <a:lnTo>
                    <a:pt x="472" y="266"/>
                  </a:lnTo>
                  <a:lnTo>
                    <a:pt x="473" y="263"/>
                  </a:lnTo>
                  <a:lnTo>
                    <a:pt x="474" y="257"/>
                  </a:lnTo>
                  <a:lnTo>
                    <a:pt x="475" y="249"/>
                  </a:lnTo>
                  <a:lnTo>
                    <a:pt x="476" y="239"/>
                  </a:lnTo>
                  <a:lnTo>
                    <a:pt x="476" y="227"/>
                  </a:lnTo>
                  <a:lnTo>
                    <a:pt x="478" y="213"/>
                  </a:lnTo>
                  <a:lnTo>
                    <a:pt x="478" y="197"/>
                  </a:lnTo>
                  <a:lnTo>
                    <a:pt x="479" y="182"/>
                  </a:lnTo>
                  <a:lnTo>
                    <a:pt x="481" y="167"/>
                  </a:lnTo>
                  <a:lnTo>
                    <a:pt x="481" y="154"/>
                  </a:lnTo>
                  <a:lnTo>
                    <a:pt x="482" y="144"/>
                  </a:lnTo>
                  <a:lnTo>
                    <a:pt x="483" y="137"/>
                  </a:lnTo>
                  <a:lnTo>
                    <a:pt x="484" y="133"/>
                  </a:lnTo>
                  <a:lnTo>
                    <a:pt x="485" y="131"/>
                  </a:lnTo>
                  <a:lnTo>
                    <a:pt x="486" y="134"/>
                  </a:lnTo>
                  <a:lnTo>
                    <a:pt x="487" y="138"/>
                  </a:lnTo>
                  <a:lnTo>
                    <a:pt x="488" y="145"/>
                  </a:lnTo>
                  <a:lnTo>
                    <a:pt x="489" y="154"/>
                  </a:lnTo>
                  <a:lnTo>
                    <a:pt x="490" y="164"/>
                  </a:lnTo>
                  <a:lnTo>
                    <a:pt x="491" y="175"/>
                  </a:lnTo>
                  <a:lnTo>
                    <a:pt x="492" y="185"/>
                  </a:lnTo>
                  <a:lnTo>
                    <a:pt x="493" y="196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0" name="Freeform 160"/>
            <p:cNvSpPr>
              <a:spLocks/>
            </p:cNvSpPr>
            <p:nvPr/>
          </p:nvSpPr>
          <p:spPr bwMode="auto">
            <a:xfrm>
              <a:off x="15855" y="14808"/>
              <a:ext cx="6350" cy="9950"/>
            </a:xfrm>
            <a:custGeom>
              <a:avLst/>
              <a:gdLst>
                <a:gd name="T0" fmla="*/ 10304 w 493"/>
                <a:gd name="T1" fmla="*/ 942199 h 772"/>
                <a:gd name="T2" fmla="*/ 20609 w 493"/>
                <a:gd name="T3" fmla="*/ 960244 h 772"/>
                <a:gd name="T4" fmla="*/ 32201 w 493"/>
                <a:gd name="T5" fmla="*/ 970556 h 772"/>
                <a:gd name="T6" fmla="*/ 43793 w 493"/>
                <a:gd name="T7" fmla="*/ 973133 h 772"/>
                <a:gd name="T8" fmla="*/ 54097 w 493"/>
                <a:gd name="T9" fmla="*/ 764329 h 772"/>
                <a:gd name="T10" fmla="*/ 65690 w 493"/>
                <a:gd name="T11" fmla="*/ 617392 h 772"/>
                <a:gd name="T12" fmla="*/ 77282 w 493"/>
                <a:gd name="T13" fmla="*/ 350586 h 772"/>
                <a:gd name="T14" fmla="*/ 87586 w 493"/>
                <a:gd name="T15" fmla="*/ 47690 h 772"/>
                <a:gd name="T16" fmla="*/ 99178 w 493"/>
                <a:gd name="T17" fmla="*/ 552946 h 772"/>
                <a:gd name="T18" fmla="*/ 110771 w 493"/>
                <a:gd name="T19" fmla="*/ 833930 h 772"/>
                <a:gd name="T20" fmla="*/ 121075 w 493"/>
                <a:gd name="T21" fmla="*/ 911265 h 772"/>
                <a:gd name="T22" fmla="*/ 132667 w 493"/>
                <a:gd name="T23" fmla="*/ 949933 h 772"/>
                <a:gd name="T24" fmla="*/ 144260 w 493"/>
                <a:gd name="T25" fmla="*/ 969267 h 772"/>
                <a:gd name="T26" fmla="*/ 155852 w 493"/>
                <a:gd name="T27" fmla="*/ 979578 h 772"/>
                <a:gd name="T28" fmla="*/ 166156 w 493"/>
                <a:gd name="T29" fmla="*/ 984734 h 772"/>
                <a:gd name="T30" fmla="*/ 177748 w 493"/>
                <a:gd name="T31" fmla="*/ 969267 h 772"/>
                <a:gd name="T32" fmla="*/ 189341 w 493"/>
                <a:gd name="T33" fmla="*/ 808152 h 772"/>
                <a:gd name="T34" fmla="*/ 199645 w 493"/>
                <a:gd name="T35" fmla="*/ 552946 h 772"/>
                <a:gd name="T36" fmla="*/ 211237 w 493"/>
                <a:gd name="T37" fmla="*/ 693438 h 772"/>
                <a:gd name="T38" fmla="*/ 222830 w 493"/>
                <a:gd name="T39" fmla="*/ 888065 h 772"/>
                <a:gd name="T40" fmla="*/ 233134 w 493"/>
                <a:gd name="T41" fmla="*/ 957666 h 772"/>
                <a:gd name="T42" fmla="*/ 244726 w 493"/>
                <a:gd name="T43" fmla="*/ 974422 h 772"/>
                <a:gd name="T44" fmla="*/ 255030 w 493"/>
                <a:gd name="T45" fmla="*/ 979578 h 772"/>
                <a:gd name="T46" fmla="*/ 266623 w 493"/>
                <a:gd name="T47" fmla="*/ 986023 h 772"/>
                <a:gd name="T48" fmla="*/ 278215 w 493"/>
                <a:gd name="T49" fmla="*/ 989889 h 772"/>
                <a:gd name="T50" fmla="*/ 288519 w 493"/>
                <a:gd name="T51" fmla="*/ 988600 h 772"/>
                <a:gd name="T52" fmla="*/ 300112 w 493"/>
                <a:gd name="T53" fmla="*/ 967978 h 772"/>
                <a:gd name="T54" fmla="*/ 311704 w 493"/>
                <a:gd name="T55" fmla="*/ 951222 h 772"/>
                <a:gd name="T56" fmla="*/ 322008 w 493"/>
                <a:gd name="T57" fmla="*/ 964111 h 772"/>
                <a:gd name="T58" fmla="*/ 334888 w 493"/>
                <a:gd name="T59" fmla="*/ 979578 h 772"/>
                <a:gd name="T60" fmla="*/ 345193 w 493"/>
                <a:gd name="T61" fmla="*/ 983445 h 772"/>
                <a:gd name="T62" fmla="*/ 356785 w 493"/>
                <a:gd name="T63" fmla="*/ 888065 h 772"/>
                <a:gd name="T64" fmla="*/ 367089 w 493"/>
                <a:gd name="T65" fmla="*/ 531034 h 772"/>
                <a:gd name="T66" fmla="*/ 378682 w 493"/>
                <a:gd name="T67" fmla="*/ 398276 h 772"/>
                <a:gd name="T68" fmla="*/ 390274 w 493"/>
                <a:gd name="T69" fmla="*/ 621259 h 772"/>
                <a:gd name="T70" fmla="*/ 400578 w 493"/>
                <a:gd name="T71" fmla="*/ 823619 h 772"/>
                <a:gd name="T72" fmla="*/ 412170 w 493"/>
                <a:gd name="T73" fmla="*/ 911265 h 772"/>
                <a:gd name="T74" fmla="*/ 423763 w 493"/>
                <a:gd name="T75" fmla="*/ 949933 h 772"/>
                <a:gd name="T76" fmla="*/ 434067 w 493"/>
                <a:gd name="T77" fmla="*/ 970556 h 772"/>
                <a:gd name="T78" fmla="*/ 445659 w 493"/>
                <a:gd name="T79" fmla="*/ 978289 h 772"/>
                <a:gd name="T80" fmla="*/ 457252 w 493"/>
                <a:gd name="T81" fmla="*/ 982156 h 772"/>
                <a:gd name="T82" fmla="*/ 467556 w 493"/>
                <a:gd name="T83" fmla="*/ 986023 h 772"/>
                <a:gd name="T84" fmla="*/ 479148 w 493"/>
                <a:gd name="T85" fmla="*/ 986023 h 772"/>
                <a:gd name="T86" fmla="*/ 490740 w 493"/>
                <a:gd name="T87" fmla="*/ 983445 h 772"/>
                <a:gd name="T88" fmla="*/ 502333 w 493"/>
                <a:gd name="T89" fmla="*/ 984734 h 772"/>
                <a:gd name="T90" fmla="*/ 512637 w 493"/>
                <a:gd name="T91" fmla="*/ 986023 h 772"/>
                <a:gd name="T92" fmla="*/ 524229 w 493"/>
                <a:gd name="T93" fmla="*/ 974422 h 772"/>
                <a:gd name="T94" fmla="*/ 535822 w 493"/>
                <a:gd name="T95" fmla="*/ 913843 h 772"/>
                <a:gd name="T96" fmla="*/ 546126 w 493"/>
                <a:gd name="T97" fmla="*/ 870020 h 772"/>
                <a:gd name="T98" fmla="*/ 557718 w 493"/>
                <a:gd name="T99" fmla="*/ 911265 h 772"/>
                <a:gd name="T100" fmla="*/ 569310 w 493"/>
                <a:gd name="T101" fmla="*/ 956377 h 772"/>
                <a:gd name="T102" fmla="*/ 579615 w 493"/>
                <a:gd name="T103" fmla="*/ 977000 h 772"/>
                <a:gd name="T104" fmla="*/ 591207 w 493"/>
                <a:gd name="T105" fmla="*/ 982156 h 772"/>
                <a:gd name="T106" fmla="*/ 602799 w 493"/>
                <a:gd name="T107" fmla="*/ 975711 h 772"/>
                <a:gd name="T108" fmla="*/ 613103 w 493"/>
                <a:gd name="T109" fmla="*/ 979578 h 772"/>
                <a:gd name="T110" fmla="*/ 624696 w 493"/>
                <a:gd name="T111" fmla="*/ 988600 h 77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93"/>
                <a:gd name="T169" fmla="*/ 0 h 772"/>
                <a:gd name="T170" fmla="*/ 493 w 493"/>
                <a:gd name="T171" fmla="*/ 772 h 77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93" h="772">
                  <a:moveTo>
                    <a:pt x="0" y="670"/>
                  </a:moveTo>
                  <a:lnTo>
                    <a:pt x="1" y="681"/>
                  </a:lnTo>
                  <a:lnTo>
                    <a:pt x="2" y="691"/>
                  </a:lnTo>
                  <a:lnTo>
                    <a:pt x="3" y="700"/>
                  </a:lnTo>
                  <a:lnTo>
                    <a:pt x="4" y="708"/>
                  </a:lnTo>
                  <a:lnTo>
                    <a:pt x="5" y="715"/>
                  </a:lnTo>
                  <a:lnTo>
                    <a:pt x="6" y="721"/>
                  </a:lnTo>
                  <a:lnTo>
                    <a:pt x="6" y="726"/>
                  </a:lnTo>
                  <a:lnTo>
                    <a:pt x="8" y="731"/>
                  </a:lnTo>
                  <a:lnTo>
                    <a:pt x="9" y="735"/>
                  </a:lnTo>
                  <a:lnTo>
                    <a:pt x="9" y="737"/>
                  </a:lnTo>
                  <a:lnTo>
                    <a:pt x="11" y="740"/>
                  </a:lnTo>
                  <a:lnTo>
                    <a:pt x="11" y="741"/>
                  </a:lnTo>
                  <a:lnTo>
                    <a:pt x="13" y="742"/>
                  </a:lnTo>
                  <a:lnTo>
                    <a:pt x="14" y="743"/>
                  </a:lnTo>
                  <a:lnTo>
                    <a:pt x="16" y="744"/>
                  </a:lnTo>
                  <a:lnTo>
                    <a:pt x="16" y="745"/>
                  </a:lnTo>
                  <a:lnTo>
                    <a:pt x="17" y="745"/>
                  </a:lnTo>
                  <a:lnTo>
                    <a:pt x="18" y="746"/>
                  </a:lnTo>
                  <a:lnTo>
                    <a:pt x="19" y="747"/>
                  </a:lnTo>
                  <a:lnTo>
                    <a:pt x="20" y="748"/>
                  </a:lnTo>
                  <a:lnTo>
                    <a:pt x="21" y="749"/>
                  </a:lnTo>
                  <a:lnTo>
                    <a:pt x="22" y="751"/>
                  </a:lnTo>
                  <a:lnTo>
                    <a:pt x="23" y="751"/>
                  </a:lnTo>
                  <a:lnTo>
                    <a:pt x="24" y="752"/>
                  </a:lnTo>
                  <a:lnTo>
                    <a:pt x="25" y="753"/>
                  </a:lnTo>
                  <a:lnTo>
                    <a:pt x="26" y="754"/>
                  </a:lnTo>
                  <a:lnTo>
                    <a:pt x="27" y="754"/>
                  </a:lnTo>
                  <a:lnTo>
                    <a:pt x="28" y="755"/>
                  </a:lnTo>
                  <a:lnTo>
                    <a:pt x="29" y="756"/>
                  </a:lnTo>
                  <a:lnTo>
                    <a:pt x="30" y="757"/>
                  </a:lnTo>
                  <a:lnTo>
                    <a:pt x="31" y="757"/>
                  </a:lnTo>
                  <a:lnTo>
                    <a:pt x="32" y="757"/>
                  </a:lnTo>
                  <a:lnTo>
                    <a:pt x="33" y="757"/>
                  </a:lnTo>
                  <a:lnTo>
                    <a:pt x="34" y="755"/>
                  </a:lnTo>
                  <a:lnTo>
                    <a:pt x="34" y="751"/>
                  </a:lnTo>
                  <a:lnTo>
                    <a:pt x="36" y="745"/>
                  </a:lnTo>
                  <a:lnTo>
                    <a:pt x="37" y="736"/>
                  </a:lnTo>
                  <a:lnTo>
                    <a:pt x="37" y="723"/>
                  </a:lnTo>
                  <a:lnTo>
                    <a:pt x="39" y="704"/>
                  </a:lnTo>
                  <a:lnTo>
                    <a:pt x="39" y="682"/>
                  </a:lnTo>
                  <a:lnTo>
                    <a:pt x="40" y="655"/>
                  </a:lnTo>
                  <a:lnTo>
                    <a:pt x="42" y="625"/>
                  </a:lnTo>
                  <a:lnTo>
                    <a:pt x="42" y="593"/>
                  </a:lnTo>
                  <a:lnTo>
                    <a:pt x="43" y="562"/>
                  </a:lnTo>
                  <a:lnTo>
                    <a:pt x="44" y="534"/>
                  </a:lnTo>
                  <a:lnTo>
                    <a:pt x="45" y="510"/>
                  </a:lnTo>
                  <a:lnTo>
                    <a:pt x="47" y="491"/>
                  </a:lnTo>
                  <a:lnTo>
                    <a:pt x="47" y="479"/>
                  </a:lnTo>
                  <a:lnTo>
                    <a:pt x="48" y="472"/>
                  </a:lnTo>
                  <a:lnTo>
                    <a:pt x="49" y="471"/>
                  </a:lnTo>
                  <a:lnTo>
                    <a:pt x="50" y="474"/>
                  </a:lnTo>
                  <a:lnTo>
                    <a:pt x="51" y="479"/>
                  </a:lnTo>
                  <a:lnTo>
                    <a:pt x="52" y="484"/>
                  </a:lnTo>
                  <a:lnTo>
                    <a:pt x="53" y="487"/>
                  </a:lnTo>
                  <a:lnTo>
                    <a:pt x="54" y="486"/>
                  </a:lnTo>
                  <a:lnTo>
                    <a:pt x="55" y="476"/>
                  </a:lnTo>
                  <a:lnTo>
                    <a:pt x="56" y="457"/>
                  </a:lnTo>
                  <a:lnTo>
                    <a:pt x="57" y="427"/>
                  </a:lnTo>
                  <a:lnTo>
                    <a:pt x="58" y="385"/>
                  </a:lnTo>
                  <a:lnTo>
                    <a:pt x="59" y="332"/>
                  </a:lnTo>
                  <a:lnTo>
                    <a:pt x="60" y="272"/>
                  </a:lnTo>
                  <a:lnTo>
                    <a:pt x="60" y="209"/>
                  </a:lnTo>
                  <a:lnTo>
                    <a:pt x="62" y="147"/>
                  </a:lnTo>
                  <a:lnTo>
                    <a:pt x="63" y="92"/>
                  </a:lnTo>
                  <a:lnTo>
                    <a:pt x="63" y="48"/>
                  </a:lnTo>
                  <a:lnTo>
                    <a:pt x="65" y="17"/>
                  </a:lnTo>
                  <a:lnTo>
                    <a:pt x="65" y="2"/>
                  </a:lnTo>
                  <a:lnTo>
                    <a:pt x="67" y="0"/>
                  </a:lnTo>
                  <a:lnTo>
                    <a:pt x="67" y="13"/>
                  </a:lnTo>
                  <a:lnTo>
                    <a:pt x="68" y="37"/>
                  </a:lnTo>
                  <a:lnTo>
                    <a:pt x="70" y="69"/>
                  </a:lnTo>
                  <a:lnTo>
                    <a:pt x="70" y="109"/>
                  </a:lnTo>
                  <a:lnTo>
                    <a:pt x="71" y="152"/>
                  </a:lnTo>
                  <a:lnTo>
                    <a:pt x="72" y="199"/>
                  </a:lnTo>
                  <a:lnTo>
                    <a:pt x="73" y="247"/>
                  </a:lnTo>
                  <a:lnTo>
                    <a:pt x="74" y="295"/>
                  </a:lnTo>
                  <a:lnTo>
                    <a:pt x="75" y="341"/>
                  </a:lnTo>
                  <a:lnTo>
                    <a:pt x="76" y="386"/>
                  </a:lnTo>
                  <a:lnTo>
                    <a:pt x="77" y="429"/>
                  </a:lnTo>
                  <a:lnTo>
                    <a:pt x="78" y="467"/>
                  </a:lnTo>
                  <a:lnTo>
                    <a:pt x="79" y="502"/>
                  </a:lnTo>
                  <a:lnTo>
                    <a:pt x="80" y="533"/>
                  </a:lnTo>
                  <a:lnTo>
                    <a:pt x="81" y="560"/>
                  </a:lnTo>
                  <a:lnTo>
                    <a:pt x="82" y="583"/>
                  </a:lnTo>
                  <a:lnTo>
                    <a:pt x="83" y="603"/>
                  </a:lnTo>
                  <a:lnTo>
                    <a:pt x="84" y="620"/>
                  </a:lnTo>
                  <a:lnTo>
                    <a:pt x="85" y="635"/>
                  </a:lnTo>
                  <a:lnTo>
                    <a:pt x="86" y="647"/>
                  </a:lnTo>
                  <a:lnTo>
                    <a:pt x="87" y="658"/>
                  </a:lnTo>
                  <a:lnTo>
                    <a:pt x="88" y="666"/>
                  </a:lnTo>
                  <a:lnTo>
                    <a:pt x="88" y="674"/>
                  </a:lnTo>
                  <a:lnTo>
                    <a:pt x="90" y="681"/>
                  </a:lnTo>
                  <a:lnTo>
                    <a:pt x="91" y="687"/>
                  </a:lnTo>
                  <a:lnTo>
                    <a:pt x="91" y="693"/>
                  </a:lnTo>
                  <a:lnTo>
                    <a:pt x="93" y="698"/>
                  </a:lnTo>
                  <a:lnTo>
                    <a:pt x="93" y="703"/>
                  </a:lnTo>
                  <a:lnTo>
                    <a:pt x="94" y="707"/>
                  </a:lnTo>
                  <a:lnTo>
                    <a:pt x="96" y="712"/>
                  </a:lnTo>
                  <a:lnTo>
                    <a:pt x="96" y="715"/>
                  </a:lnTo>
                  <a:lnTo>
                    <a:pt x="97" y="719"/>
                  </a:lnTo>
                  <a:lnTo>
                    <a:pt x="98" y="723"/>
                  </a:lnTo>
                  <a:lnTo>
                    <a:pt x="99" y="726"/>
                  </a:lnTo>
                  <a:lnTo>
                    <a:pt x="100" y="729"/>
                  </a:lnTo>
                  <a:lnTo>
                    <a:pt x="101" y="731"/>
                  </a:lnTo>
                  <a:lnTo>
                    <a:pt x="102" y="734"/>
                  </a:lnTo>
                  <a:lnTo>
                    <a:pt x="103" y="737"/>
                  </a:lnTo>
                  <a:lnTo>
                    <a:pt x="104" y="739"/>
                  </a:lnTo>
                  <a:lnTo>
                    <a:pt x="105" y="742"/>
                  </a:lnTo>
                  <a:lnTo>
                    <a:pt x="106" y="743"/>
                  </a:lnTo>
                  <a:lnTo>
                    <a:pt x="107" y="745"/>
                  </a:lnTo>
                  <a:lnTo>
                    <a:pt x="108" y="747"/>
                  </a:lnTo>
                  <a:lnTo>
                    <a:pt x="109" y="748"/>
                  </a:lnTo>
                  <a:lnTo>
                    <a:pt x="110" y="750"/>
                  </a:lnTo>
                  <a:lnTo>
                    <a:pt x="111" y="751"/>
                  </a:lnTo>
                  <a:lnTo>
                    <a:pt x="112" y="752"/>
                  </a:lnTo>
                  <a:lnTo>
                    <a:pt x="113" y="754"/>
                  </a:lnTo>
                  <a:lnTo>
                    <a:pt x="114" y="754"/>
                  </a:lnTo>
                  <a:lnTo>
                    <a:pt x="114" y="756"/>
                  </a:lnTo>
                  <a:lnTo>
                    <a:pt x="116" y="756"/>
                  </a:lnTo>
                  <a:lnTo>
                    <a:pt x="116" y="757"/>
                  </a:lnTo>
                  <a:lnTo>
                    <a:pt x="118" y="758"/>
                  </a:lnTo>
                  <a:lnTo>
                    <a:pt x="119" y="759"/>
                  </a:lnTo>
                  <a:lnTo>
                    <a:pt x="119" y="760"/>
                  </a:lnTo>
                  <a:lnTo>
                    <a:pt x="121" y="760"/>
                  </a:lnTo>
                  <a:lnTo>
                    <a:pt x="121" y="761"/>
                  </a:lnTo>
                  <a:lnTo>
                    <a:pt x="122" y="762"/>
                  </a:lnTo>
                  <a:lnTo>
                    <a:pt x="124" y="762"/>
                  </a:lnTo>
                  <a:lnTo>
                    <a:pt x="124" y="763"/>
                  </a:lnTo>
                  <a:lnTo>
                    <a:pt x="125" y="763"/>
                  </a:lnTo>
                  <a:lnTo>
                    <a:pt x="126" y="763"/>
                  </a:lnTo>
                  <a:lnTo>
                    <a:pt x="127" y="763"/>
                  </a:lnTo>
                  <a:lnTo>
                    <a:pt x="128" y="764"/>
                  </a:lnTo>
                  <a:lnTo>
                    <a:pt x="129" y="764"/>
                  </a:lnTo>
                  <a:lnTo>
                    <a:pt x="130" y="763"/>
                  </a:lnTo>
                  <a:lnTo>
                    <a:pt x="131" y="763"/>
                  </a:lnTo>
                  <a:lnTo>
                    <a:pt x="132" y="763"/>
                  </a:lnTo>
                  <a:lnTo>
                    <a:pt x="133" y="762"/>
                  </a:lnTo>
                  <a:lnTo>
                    <a:pt x="134" y="761"/>
                  </a:lnTo>
                  <a:lnTo>
                    <a:pt x="135" y="760"/>
                  </a:lnTo>
                  <a:lnTo>
                    <a:pt x="136" y="758"/>
                  </a:lnTo>
                  <a:lnTo>
                    <a:pt x="137" y="756"/>
                  </a:lnTo>
                  <a:lnTo>
                    <a:pt x="138" y="752"/>
                  </a:lnTo>
                  <a:lnTo>
                    <a:pt x="139" y="749"/>
                  </a:lnTo>
                  <a:lnTo>
                    <a:pt x="140" y="743"/>
                  </a:lnTo>
                  <a:lnTo>
                    <a:pt x="141" y="735"/>
                  </a:lnTo>
                  <a:lnTo>
                    <a:pt x="142" y="726"/>
                  </a:lnTo>
                  <a:lnTo>
                    <a:pt x="142" y="712"/>
                  </a:lnTo>
                  <a:lnTo>
                    <a:pt x="144" y="696"/>
                  </a:lnTo>
                  <a:lnTo>
                    <a:pt x="145" y="676"/>
                  </a:lnTo>
                  <a:lnTo>
                    <a:pt x="145" y="653"/>
                  </a:lnTo>
                  <a:lnTo>
                    <a:pt x="147" y="627"/>
                  </a:lnTo>
                  <a:lnTo>
                    <a:pt x="147" y="599"/>
                  </a:lnTo>
                  <a:lnTo>
                    <a:pt x="148" y="569"/>
                  </a:lnTo>
                  <a:lnTo>
                    <a:pt x="149" y="540"/>
                  </a:lnTo>
                  <a:lnTo>
                    <a:pt x="150" y="511"/>
                  </a:lnTo>
                  <a:lnTo>
                    <a:pt x="152" y="486"/>
                  </a:lnTo>
                  <a:lnTo>
                    <a:pt x="152" y="464"/>
                  </a:lnTo>
                  <a:lnTo>
                    <a:pt x="153" y="447"/>
                  </a:lnTo>
                  <a:lnTo>
                    <a:pt x="154" y="435"/>
                  </a:lnTo>
                  <a:lnTo>
                    <a:pt x="155" y="429"/>
                  </a:lnTo>
                  <a:lnTo>
                    <a:pt x="156" y="427"/>
                  </a:lnTo>
                  <a:lnTo>
                    <a:pt x="157" y="431"/>
                  </a:lnTo>
                  <a:lnTo>
                    <a:pt x="158" y="438"/>
                  </a:lnTo>
                  <a:lnTo>
                    <a:pt x="159" y="450"/>
                  </a:lnTo>
                  <a:lnTo>
                    <a:pt x="160" y="464"/>
                  </a:lnTo>
                  <a:lnTo>
                    <a:pt x="161" y="480"/>
                  </a:lnTo>
                  <a:lnTo>
                    <a:pt x="162" y="498"/>
                  </a:lnTo>
                  <a:lnTo>
                    <a:pt x="163" y="518"/>
                  </a:lnTo>
                  <a:lnTo>
                    <a:pt x="164" y="538"/>
                  </a:lnTo>
                  <a:lnTo>
                    <a:pt x="165" y="559"/>
                  </a:lnTo>
                  <a:lnTo>
                    <a:pt x="165" y="579"/>
                  </a:lnTo>
                  <a:lnTo>
                    <a:pt x="167" y="598"/>
                  </a:lnTo>
                  <a:lnTo>
                    <a:pt x="168" y="616"/>
                  </a:lnTo>
                  <a:lnTo>
                    <a:pt x="169" y="634"/>
                  </a:lnTo>
                  <a:lnTo>
                    <a:pt x="170" y="650"/>
                  </a:lnTo>
                  <a:lnTo>
                    <a:pt x="170" y="664"/>
                  </a:lnTo>
                  <a:lnTo>
                    <a:pt x="172" y="677"/>
                  </a:lnTo>
                  <a:lnTo>
                    <a:pt x="173" y="689"/>
                  </a:lnTo>
                  <a:lnTo>
                    <a:pt x="173" y="698"/>
                  </a:lnTo>
                  <a:lnTo>
                    <a:pt x="175" y="707"/>
                  </a:lnTo>
                  <a:lnTo>
                    <a:pt x="175" y="715"/>
                  </a:lnTo>
                  <a:lnTo>
                    <a:pt x="176" y="721"/>
                  </a:lnTo>
                  <a:lnTo>
                    <a:pt x="178" y="728"/>
                  </a:lnTo>
                  <a:lnTo>
                    <a:pt x="178" y="732"/>
                  </a:lnTo>
                  <a:lnTo>
                    <a:pt x="179" y="736"/>
                  </a:lnTo>
                  <a:lnTo>
                    <a:pt x="180" y="740"/>
                  </a:lnTo>
                  <a:lnTo>
                    <a:pt x="181" y="743"/>
                  </a:lnTo>
                  <a:lnTo>
                    <a:pt x="182" y="745"/>
                  </a:lnTo>
                  <a:lnTo>
                    <a:pt x="183" y="747"/>
                  </a:lnTo>
                  <a:lnTo>
                    <a:pt x="184" y="749"/>
                  </a:lnTo>
                  <a:lnTo>
                    <a:pt x="185" y="751"/>
                  </a:lnTo>
                  <a:lnTo>
                    <a:pt x="186" y="752"/>
                  </a:lnTo>
                  <a:lnTo>
                    <a:pt x="187" y="753"/>
                  </a:lnTo>
                  <a:lnTo>
                    <a:pt x="188" y="754"/>
                  </a:lnTo>
                  <a:lnTo>
                    <a:pt x="189" y="755"/>
                  </a:lnTo>
                  <a:lnTo>
                    <a:pt x="190" y="756"/>
                  </a:lnTo>
                  <a:lnTo>
                    <a:pt x="191" y="756"/>
                  </a:lnTo>
                  <a:lnTo>
                    <a:pt x="192" y="756"/>
                  </a:lnTo>
                  <a:lnTo>
                    <a:pt x="193" y="757"/>
                  </a:lnTo>
                  <a:lnTo>
                    <a:pt x="194" y="757"/>
                  </a:lnTo>
                  <a:lnTo>
                    <a:pt x="195" y="758"/>
                  </a:lnTo>
                  <a:lnTo>
                    <a:pt x="196" y="759"/>
                  </a:lnTo>
                  <a:lnTo>
                    <a:pt x="198" y="759"/>
                  </a:lnTo>
                  <a:lnTo>
                    <a:pt x="198" y="760"/>
                  </a:lnTo>
                  <a:lnTo>
                    <a:pt x="199" y="760"/>
                  </a:lnTo>
                  <a:lnTo>
                    <a:pt x="201" y="761"/>
                  </a:lnTo>
                  <a:lnTo>
                    <a:pt x="201" y="762"/>
                  </a:lnTo>
                  <a:lnTo>
                    <a:pt x="203" y="762"/>
                  </a:lnTo>
                  <a:lnTo>
                    <a:pt x="204" y="763"/>
                  </a:lnTo>
                  <a:lnTo>
                    <a:pt x="206" y="763"/>
                  </a:lnTo>
                  <a:lnTo>
                    <a:pt x="206" y="764"/>
                  </a:lnTo>
                  <a:lnTo>
                    <a:pt x="207" y="765"/>
                  </a:lnTo>
                  <a:lnTo>
                    <a:pt x="208" y="765"/>
                  </a:lnTo>
                  <a:lnTo>
                    <a:pt x="209" y="766"/>
                  </a:lnTo>
                  <a:lnTo>
                    <a:pt x="210" y="766"/>
                  </a:lnTo>
                  <a:lnTo>
                    <a:pt x="211" y="766"/>
                  </a:lnTo>
                  <a:lnTo>
                    <a:pt x="212" y="767"/>
                  </a:lnTo>
                  <a:lnTo>
                    <a:pt x="213" y="768"/>
                  </a:lnTo>
                  <a:lnTo>
                    <a:pt x="214" y="768"/>
                  </a:lnTo>
                  <a:lnTo>
                    <a:pt x="215" y="768"/>
                  </a:lnTo>
                  <a:lnTo>
                    <a:pt x="216" y="768"/>
                  </a:lnTo>
                  <a:lnTo>
                    <a:pt x="217" y="769"/>
                  </a:lnTo>
                  <a:lnTo>
                    <a:pt x="218" y="769"/>
                  </a:lnTo>
                  <a:lnTo>
                    <a:pt x="219" y="769"/>
                  </a:lnTo>
                  <a:lnTo>
                    <a:pt x="220" y="769"/>
                  </a:lnTo>
                  <a:lnTo>
                    <a:pt x="221" y="769"/>
                  </a:lnTo>
                  <a:lnTo>
                    <a:pt x="222" y="769"/>
                  </a:lnTo>
                  <a:lnTo>
                    <a:pt x="223" y="768"/>
                  </a:lnTo>
                  <a:lnTo>
                    <a:pt x="224" y="768"/>
                  </a:lnTo>
                  <a:lnTo>
                    <a:pt x="224" y="767"/>
                  </a:lnTo>
                  <a:lnTo>
                    <a:pt x="226" y="766"/>
                  </a:lnTo>
                  <a:lnTo>
                    <a:pt x="227" y="765"/>
                  </a:lnTo>
                  <a:lnTo>
                    <a:pt x="227" y="763"/>
                  </a:lnTo>
                  <a:lnTo>
                    <a:pt x="229" y="762"/>
                  </a:lnTo>
                  <a:lnTo>
                    <a:pt x="229" y="760"/>
                  </a:lnTo>
                  <a:lnTo>
                    <a:pt x="230" y="758"/>
                  </a:lnTo>
                  <a:lnTo>
                    <a:pt x="231" y="756"/>
                  </a:lnTo>
                  <a:lnTo>
                    <a:pt x="232" y="753"/>
                  </a:lnTo>
                  <a:lnTo>
                    <a:pt x="233" y="751"/>
                  </a:lnTo>
                  <a:lnTo>
                    <a:pt x="234" y="748"/>
                  </a:lnTo>
                  <a:lnTo>
                    <a:pt x="235" y="746"/>
                  </a:lnTo>
                  <a:lnTo>
                    <a:pt x="236" y="744"/>
                  </a:lnTo>
                  <a:lnTo>
                    <a:pt x="237" y="742"/>
                  </a:lnTo>
                  <a:lnTo>
                    <a:pt x="238" y="740"/>
                  </a:lnTo>
                  <a:lnTo>
                    <a:pt x="239" y="739"/>
                  </a:lnTo>
                  <a:lnTo>
                    <a:pt x="240" y="739"/>
                  </a:lnTo>
                  <a:lnTo>
                    <a:pt x="241" y="738"/>
                  </a:lnTo>
                  <a:lnTo>
                    <a:pt x="242" y="738"/>
                  </a:lnTo>
                  <a:lnTo>
                    <a:pt x="243" y="738"/>
                  </a:lnTo>
                  <a:lnTo>
                    <a:pt x="244" y="739"/>
                  </a:lnTo>
                  <a:lnTo>
                    <a:pt x="245" y="740"/>
                  </a:lnTo>
                  <a:lnTo>
                    <a:pt x="246" y="741"/>
                  </a:lnTo>
                  <a:lnTo>
                    <a:pt x="247" y="742"/>
                  </a:lnTo>
                  <a:lnTo>
                    <a:pt x="247" y="744"/>
                  </a:lnTo>
                  <a:lnTo>
                    <a:pt x="249" y="745"/>
                  </a:lnTo>
                  <a:lnTo>
                    <a:pt x="250" y="747"/>
                  </a:lnTo>
                  <a:lnTo>
                    <a:pt x="250" y="748"/>
                  </a:lnTo>
                  <a:lnTo>
                    <a:pt x="252" y="750"/>
                  </a:lnTo>
                  <a:lnTo>
                    <a:pt x="252" y="751"/>
                  </a:lnTo>
                  <a:lnTo>
                    <a:pt x="254" y="753"/>
                  </a:lnTo>
                  <a:lnTo>
                    <a:pt x="255" y="754"/>
                  </a:lnTo>
                  <a:lnTo>
                    <a:pt x="255" y="756"/>
                  </a:lnTo>
                  <a:lnTo>
                    <a:pt x="257" y="757"/>
                  </a:lnTo>
                  <a:lnTo>
                    <a:pt x="257" y="758"/>
                  </a:lnTo>
                  <a:lnTo>
                    <a:pt x="258" y="759"/>
                  </a:lnTo>
                  <a:lnTo>
                    <a:pt x="260" y="760"/>
                  </a:lnTo>
                  <a:lnTo>
                    <a:pt x="260" y="761"/>
                  </a:lnTo>
                  <a:lnTo>
                    <a:pt x="261" y="762"/>
                  </a:lnTo>
                  <a:lnTo>
                    <a:pt x="262" y="763"/>
                  </a:lnTo>
                  <a:lnTo>
                    <a:pt x="263" y="764"/>
                  </a:lnTo>
                  <a:lnTo>
                    <a:pt x="264" y="764"/>
                  </a:lnTo>
                  <a:lnTo>
                    <a:pt x="265" y="765"/>
                  </a:lnTo>
                  <a:lnTo>
                    <a:pt x="266" y="765"/>
                  </a:lnTo>
                  <a:lnTo>
                    <a:pt x="267" y="764"/>
                  </a:lnTo>
                  <a:lnTo>
                    <a:pt x="268" y="763"/>
                  </a:lnTo>
                  <a:lnTo>
                    <a:pt x="269" y="762"/>
                  </a:lnTo>
                  <a:lnTo>
                    <a:pt x="270" y="759"/>
                  </a:lnTo>
                  <a:lnTo>
                    <a:pt x="271" y="756"/>
                  </a:lnTo>
                  <a:lnTo>
                    <a:pt x="272" y="750"/>
                  </a:lnTo>
                  <a:lnTo>
                    <a:pt x="273" y="743"/>
                  </a:lnTo>
                  <a:lnTo>
                    <a:pt x="274" y="734"/>
                  </a:lnTo>
                  <a:lnTo>
                    <a:pt x="275" y="722"/>
                  </a:lnTo>
                  <a:lnTo>
                    <a:pt x="276" y="707"/>
                  </a:lnTo>
                  <a:lnTo>
                    <a:pt x="277" y="689"/>
                  </a:lnTo>
                  <a:lnTo>
                    <a:pt x="278" y="667"/>
                  </a:lnTo>
                  <a:lnTo>
                    <a:pt x="278" y="642"/>
                  </a:lnTo>
                  <a:lnTo>
                    <a:pt x="280" y="614"/>
                  </a:lnTo>
                  <a:lnTo>
                    <a:pt x="280" y="583"/>
                  </a:lnTo>
                  <a:lnTo>
                    <a:pt x="281" y="549"/>
                  </a:lnTo>
                  <a:lnTo>
                    <a:pt x="283" y="515"/>
                  </a:lnTo>
                  <a:lnTo>
                    <a:pt x="283" y="479"/>
                  </a:lnTo>
                  <a:lnTo>
                    <a:pt x="284" y="445"/>
                  </a:lnTo>
                  <a:lnTo>
                    <a:pt x="285" y="412"/>
                  </a:lnTo>
                  <a:lnTo>
                    <a:pt x="286" y="382"/>
                  </a:lnTo>
                  <a:lnTo>
                    <a:pt x="288" y="356"/>
                  </a:lnTo>
                  <a:lnTo>
                    <a:pt x="288" y="334"/>
                  </a:lnTo>
                  <a:lnTo>
                    <a:pt x="289" y="317"/>
                  </a:lnTo>
                  <a:lnTo>
                    <a:pt x="290" y="306"/>
                  </a:lnTo>
                  <a:lnTo>
                    <a:pt x="291" y="299"/>
                  </a:lnTo>
                  <a:lnTo>
                    <a:pt x="292" y="298"/>
                  </a:lnTo>
                  <a:lnTo>
                    <a:pt x="293" y="301"/>
                  </a:lnTo>
                  <a:lnTo>
                    <a:pt x="294" y="309"/>
                  </a:lnTo>
                  <a:lnTo>
                    <a:pt x="295" y="321"/>
                  </a:lnTo>
                  <a:lnTo>
                    <a:pt x="296" y="335"/>
                  </a:lnTo>
                  <a:lnTo>
                    <a:pt x="297" y="353"/>
                  </a:lnTo>
                  <a:lnTo>
                    <a:pt x="298" y="372"/>
                  </a:lnTo>
                  <a:lnTo>
                    <a:pt x="299" y="393"/>
                  </a:lnTo>
                  <a:lnTo>
                    <a:pt x="300" y="415"/>
                  </a:lnTo>
                  <a:lnTo>
                    <a:pt x="301" y="437"/>
                  </a:lnTo>
                  <a:lnTo>
                    <a:pt x="301" y="459"/>
                  </a:lnTo>
                  <a:lnTo>
                    <a:pt x="303" y="482"/>
                  </a:lnTo>
                  <a:lnTo>
                    <a:pt x="304" y="503"/>
                  </a:lnTo>
                  <a:lnTo>
                    <a:pt x="305" y="524"/>
                  </a:lnTo>
                  <a:lnTo>
                    <a:pt x="306" y="545"/>
                  </a:lnTo>
                  <a:lnTo>
                    <a:pt x="306" y="564"/>
                  </a:lnTo>
                  <a:lnTo>
                    <a:pt x="308" y="582"/>
                  </a:lnTo>
                  <a:lnTo>
                    <a:pt x="309" y="598"/>
                  </a:lnTo>
                  <a:lnTo>
                    <a:pt x="309" y="613"/>
                  </a:lnTo>
                  <a:lnTo>
                    <a:pt x="311" y="627"/>
                  </a:lnTo>
                  <a:lnTo>
                    <a:pt x="311" y="639"/>
                  </a:lnTo>
                  <a:lnTo>
                    <a:pt x="312" y="651"/>
                  </a:lnTo>
                  <a:lnTo>
                    <a:pt x="313" y="661"/>
                  </a:lnTo>
                  <a:lnTo>
                    <a:pt x="314" y="670"/>
                  </a:lnTo>
                  <a:lnTo>
                    <a:pt x="315" y="678"/>
                  </a:lnTo>
                  <a:lnTo>
                    <a:pt x="316" y="684"/>
                  </a:lnTo>
                  <a:lnTo>
                    <a:pt x="317" y="691"/>
                  </a:lnTo>
                  <a:lnTo>
                    <a:pt x="318" y="697"/>
                  </a:lnTo>
                  <a:lnTo>
                    <a:pt x="319" y="702"/>
                  </a:lnTo>
                  <a:lnTo>
                    <a:pt x="320" y="707"/>
                  </a:lnTo>
                  <a:lnTo>
                    <a:pt x="321" y="712"/>
                  </a:lnTo>
                  <a:lnTo>
                    <a:pt x="322" y="716"/>
                  </a:lnTo>
                  <a:lnTo>
                    <a:pt x="323" y="720"/>
                  </a:lnTo>
                  <a:lnTo>
                    <a:pt x="324" y="723"/>
                  </a:lnTo>
                  <a:lnTo>
                    <a:pt x="325" y="726"/>
                  </a:lnTo>
                  <a:lnTo>
                    <a:pt x="326" y="729"/>
                  </a:lnTo>
                  <a:lnTo>
                    <a:pt x="327" y="732"/>
                  </a:lnTo>
                  <a:lnTo>
                    <a:pt x="328" y="735"/>
                  </a:lnTo>
                  <a:lnTo>
                    <a:pt x="329" y="737"/>
                  </a:lnTo>
                  <a:lnTo>
                    <a:pt x="329" y="740"/>
                  </a:lnTo>
                  <a:lnTo>
                    <a:pt x="331" y="742"/>
                  </a:lnTo>
                  <a:lnTo>
                    <a:pt x="332" y="744"/>
                  </a:lnTo>
                  <a:lnTo>
                    <a:pt x="332" y="746"/>
                  </a:lnTo>
                  <a:lnTo>
                    <a:pt x="334" y="748"/>
                  </a:lnTo>
                  <a:lnTo>
                    <a:pt x="334" y="749"/>
                  </a:lnTo>
                  <a:lnTo>
                    <a:pt x="335" y="751"/>
                  </a:lnTo>
                  <a:lnTo>
                    <a:pt x="337" y="752"/>
                  </a:lnTo>
                  <a:lnTo>
                    <a:pt x="337" y="753"/>
                  </a:lnTo>
                  <a:lnTo>
                    <a:pt x="339" y="754"/>
                  </a:lnTo>
                  <a:lnTo>
                    <a:pt x="339" y="755"/>
                  </a:lnTo>
                  <a:lnTo>
                    <a:pt x="340" y="756"/>
                  </a:lnTo>
                  <a:lnTo>
                    <a:pt x="342" y="757"/>
                  </a:lnTo>
                  <a:lnTo>
                    <a:pt x="343" y="757"/>
                  </a:lnTo>
                  <a:lnTo>
                    <a:pt x="344" y="758"/>
                  </a:lnTo>
                  <a:lnTo>
                    <a:pt x="345" y="759"/>
                  </a:lnTo>
                  <a:lnTo>
                    <a:pt x="346" y="759"/>
                  </a:lnTo>
                  <a:lnTo>
                    <a:pt x="347" y="759"/>
                  </a:lnTo>
                  <a:lnTo>
                    <a:pt x="348" y="760"/>
                  </a:lnTo>
                  <a:lnTo>
                    <a:pt x="349" y="760"/>
                  </a:lnTo>
                  <a:lnTo>
                    <a:pt x="350" y="760"/>
                  </a:lnTo>
                  <a:lnTo>
                    <a:pt x="351" y="760"/>
                  </a:lnTo>
                  <a:lnTo>
                    <a:pt x="352" y="760"/>
                  </a:lnTo>
                  <a:lnTo>
                    <a:pt x="353" y="761"/>
                  </a:lnTo>
                  <a:lnTo>
                    <a:pt x="354" y="762"/>
                  </a:lnTo>
                  <a:lnTo>
                    <a:pt x="355" y="762"/>
                  </a:lnTo>
                  <a:lnTo>
                    <a:pt x="356" y="763"/>
                  </a:lnTo>
                  <a:lnTo>
                    <a:pt x="357" y="763"/>
                  </a:lnTo>
                  <a:lnTo>
                    <a:pt x="358" y="763"/>
                  </a:lnTo>
                  <a:lnTo>
                    <a:pt x="359" y="763"/>
                  </a:lnTo>
                  <a:lnTo>
                    <a:pt x="360" y="764"/>
                  </a:lnTo>
                  <a:lnTo>
                    <a:pt x="362" y="765"/>
                  </a:lnTo>
                  <a:lnTo>
                    <a:pt x="363" y="765"/>
                  </a:lnTo>
                  <a:lnTo>
                    <a:pt x="365" y="765"/>
                  </a:lnTo>
                  <a:lnTo>
                    <a:pt x="365" y="766"/>
                  </a:lnTo>
                  <a:lnTo>
                    <a:pt x="366" y="766"/>
                  </a:lnTo>
                  <a:lnTo>
                    <a:pt x="367" y="766"/>
                  </a:lnTo>
                  <a:lnTo>
                    <a:pt x="368" y="766"/>
                  </a:lnTo>
                  <a:lnTo>
                    <a:pt x="369" y="766"/>
                  </a:lnTo>
                  <a:lnTo>
                    <a:pt x="370" y="765"/>
                  </a:lnTo>
                  <a:lnTo>
                    <a:pt x="371" y="765"/>
                  </a:lnTo>
                  <a:lnTo>
                    <a:pt x="372" y="765"/>
                  </a:lnTo>
                  <a:lnTo>
                    <a:pt x="373" y="765"/>
                  </a:lnTo>
                  <a:lnTo>
                    <a:pt x="374" y="765"/>
                  </a:lnTo>
                  <a:lnTo>
                    <a:pt x="375" y="765"/>
                  </a:lnTo>
                  <a:lnTo>
                    <a:pt x="376" y="765"/>
                  </a:lnTo>
                  <a:lnTo>
                    <a:pt x="377" y="764"/>
                  </a:lnTo>
                  <a:lnTo>
                    <a:pt x="378" y="764"/>
                  </a:lnTo>
                  <a:lnTo>
                    <a:pt x="379" y="764"/>
                  </a:lnTo>
                  <a:lnTo>
                    <a:pt x="380" y="763"/>
                  </a:lnTo>
                  <a:lnTo>
                    <a:pt x="381" y="763"/>
                  </a:lnTo>
                  <a:lnTo>
                    <a:pt x="382" y="763"/>
                  </a:lnTo>
                  <a:lnTo>
                    <a:pt x="383" y="763"/>
                  </a:lnTo>
                  <a:lnTo>
                    <a:pt x="385" y="763"/>
                  </a:lnTo>
                  <a:lnTo>
                    <a:pt x="386" y="763"/>
                  </a:lnTo>
                  <a:lnTo>
                    <a:pt x="386" y="764"/>
                  </a:lnTo>
                  <a:lnTo>
                    <a:pt x="388" y="764"/>
                  </a:lnTo>
                  <a:lnTo>
                    <a:pt x="390" y="764"/>
                  </a:lnTo>
                  <a:lnTo>
                    <a:pt x="391" y="764"/>
                  </a:lnTo>
                  <a:lnTo>
                    <a:pt x="391" y="765"/>
                  </a:lnTo>
                  <a:lnTo>
                    <a:pt x="393" y="765"/>
                  </a:lnTo>
                  <a:lnTo>
                    <a:pt x="394" y="765"/>
                  </a:lnTo>
                  <a:lnTo>
                    <a:pt x="395" y="765"/>
                  </a:lnTo>
                  <a:lnTo>
                    <a:pt x="396" y="765"/>
                  </a:lnTo>
                  <a:lnTo>
                    <a:pt x="397" y="765"/>
                  </a:lnTo>
                  <a:lnTo>
                    <a:pt x="398" y="765"/>
                  </a:lnTo>
                  <a:lnTo>
                    <a:pt x="399" y="765"/>
                  </a:lnTo>
                  <a:lnTo>
                    <a:pt x="400" y="764"/>
                  </a:lnTo>
                  <a:lnTo>
                    <a:pt x="401" y="764"/>
                  </a:lnTo>
                  <a:lnTo>
                    <a:pt x="402" y="763"/>
                  </a:lnTo>
                  <a:lnTo>
                    <a:pt x="403" y="763"/>
                  </a:lnTo>
                  <a:lnTo>
                    <a:pt x="404" y="762"/>
                  </a:lnTo>
                  <a:lnTo>
                    <a:pt x="405" y="760"/>
                  </a:lnTo>
                  <a:lnTo>
                    <a:pt x="406" y="759"/>
                  </a:lnTo>
                  <a:lnTo>
                    <a:pt x="407" y="756"/>
                  </a:lnTo>
                  <a:lnTo>
                    <a:pt x="408" y="754"/>
                  </a:lnTo>
                  <a:lnTo>
                    <a:pt x="409" y="750"/>
                  </a:lnTo>
                  <a:lnTo>
                    <a:pt x="410" y="746"/>
                  </a:lnTo>
                  <a:lnTo>
                    <a:pt x="411" y="741"/>
                  </a:lnTo>
                  <a:lnTo>
                    <a:pt x="411" y="735"/>
                  </a:lnTo>
                  <a:lnTo>
                    <a:pt x="413" y="729"/>
                  </a:lnTo>
                  <a:lnTo>
                    <a:pt x="414" y="722"/>
                  </a:lnTo>
                  <a:lnTo>
                    <a:pt x="414" y="715"/>
                  </a:lnTo>
                  <a:lnTo>
                    <a:pt x="416" y="709"/>
                  </a:lnTo>
                  <a:lnTo>
                    <a:pt x="416" y="702"/>
                  </a:lnTo>
                  <a:lnTo>
                    <a:pt x="417" y="696"/>
                  </a:lnTo>
                  <a:lnTo>
                    <a:pt x="419" y="690"/>
                  </a:lnTo>
                  <a:lnTo>
                    <a:pt x="419" y="685"/>
                  </a:lnTo>
                  <a:lnTo>
                    <a:pt x="420" y="681"/>
                  </a:lnTo>
                  <a:lnTo>
                    <a:pt x="421" y="678"/>
                  </a:lnTo>
                  <a:lnTo>
                    <a:pt x="422" y="676"/>
                  </a:lnTo>
                  <a:lnTo>
                    <a:pt x="424" y="675"/>
                  </a:lnTo>
                  <a:lnTo>
                    <a:pt x="425" y="677"/>
                  </a:lnTo>
                  <a:lnTo>
                    <a:pt x="426" y="679"/>
                  </a:lnTo>
                  <a:lnTo>
                    <a:pt x="427" y="682"/>
                  </a:lnTo>
                  <a:lnTo>
                    <a:pt x="428" y="685"/>
                  </a:lnTo>
                  <a:lnTo>
                    <a:pt x="429" y="689"/>
                  </a:lnTo>
                  <a:lnTo>
                    <a:pt x="430" y="694"/>
                  </a:lnTo>
                  <a:lnTo>
                    <a:pt x="431" y="698"/>
                  </a:lnTo>
                  <a:lnTo>
                    <a:pt x="432" y="703"/>
                  </a:lnTo>
                  <a:lnTo>
                    <a:pt x="433" y="707"/>
                  </a:lnTo>
                  <a:lnTo>
                    <a:pt x="434" y="712"/>
                  </a:lnTo>
                  <a:lnTo>
                    <a:pt x="435" y="717"/>
                  </a:lnTo>
                  <a:lnTo>
                    <a:pt x="436" y="721"/>
                  </a:lnTo>
                  <a:lnTo>
                    <a:pt x="437" y="725"/>
                  </a:lnTo>
                  <a:lnTo>
                    <a:pt x="437" y="729"/>
                  </a:lnTo>
                  <a:lnTo>
                    <a:pt x="439" y="732"/>
                  </a:lnTo>
                  <a:lnTo>
                    <a:pt x="440" y="736"/>
                  </a:lnTo>
                  <a:lnTo>
                    <a:pt x="441" y="739"/>
                  </a:lnTo>
                  <a:lnTo>
                    <a:pt x="442" y="742"/>
                  </a:lnTo>
                  <a:lnTo>
                    <a:pt x="442" y="744"/>
                  </a:lnTo>
                  <a:lnTo>
                    <a:pt x="444" y="746"/>
                  </a:lnTo>
                  <a:lnTo>
                    <a:pt x="444" y="749"/>
                  </a:lnTo>
                  <a:lnTo>
                    <a:pt x="445" y="751"/>
                  </a:lnTo>
                  <a:lnTo>
                    <a:pt x="447" y="752"/>
                  </a:lnTo>
                  <a:lnTo>
                    <a:pt x="447" y="754"/>
                  </a:lnTo>
                  <a:lnTo>
                    <a:pt x="448" y="756"/>
                  </a:lnTo>
                  <a:lnTo>
                    <a:pt x="449" y="757"/>
                  </a:lnTo>
                  <a:lnTo>
                    <a:pt x="450" y="758"/>
                  </a:lnTo>
                  <a:lnTo>
                    <a:pt x="451" y="759"/>
                  </a:lnTo>
                  <a:lnTo>
                    <a:pt x="452" y="760"/>
                  </a:lnTo>
                  <a:lnTo>
                    <a:pt x="453" y="760"/>
                  </a:lnTo>
                  <a:lnTo>
                    <a:pt x="454" y="761"/>
                  </a:lnTo>
                  <a:lnTo>
                    <a:pt x="455" y="762"/>
                  </a:lnTo>
                  <a:lnTo>
                    <a:pt x="456" y="762"/>
                  </a:lnTo>
                  <a:lnTo>
                    <a:pt x="457" y="762"/>
                  </a:lnTo>
                  <a:lnTo>
                    <a:pt x="458" y="762"/>
                  </a:lnTo>
                  <a:lnTo>
                    <a:pt x="459" y="762"/>
                  </a:lnTo>
                  <a:lnTo>
                    <a:pt x="460" y="762"/>
                  </a:lnTo>
                  <a:lnTo>
                    <a:pt x="461" y="761"/>
                  </a:lnTo>
                  <a:lnTo>
                    <a:pt x="462" y="760"/>
                  </a:lnTo>
                  <a:lnTo>
                    <a:pt x="463" y="760"/>
                  </a:lnTo>
                  <a:lnTo>
                    <a:pt x="464" y="759"/>
                  </a:lnTo>
                  <a:lnTo>
                    <a:pt x="465" y="759"/>
                  </a:lnTo>
                  <a:lnTo>
                    <a:pt x="465" y="758"/>
                  </a:lnTo>
                  <a:lnTo>
                    <a:pt x="467" y="757"/>
                  </a:lnTo>
                  <a:lnTo>
                    <a:pt x="468" y="757"/>
                  </a:lnTo>
                  <a:lnTo>
                    <a:pt x="470" y="757"/>
                  </a:lnTo>
                  <a:lnTo>
                    <a:pt x="471" y="757"/>
                  </a:lnTo>
                  <a:lnTo>
                    <a:pt x="473" y="757"/>
                  </a:lnTo>
                  <a:lnTo>
                    <a:pt x="473" y="758"/>
                  </a:lnTo>
                  <a:lnTo>
                    <a:pt x="475" y="759"/>
                  </a:lnTo>
                  <a:lnTo>
                    <a:pt x="476" y="760"/>
                  </a:lnTo>
                  <a:lnTo>
                    <a:pt x="477" y="760"/>
                  </a:lnTo>
                  <a:lnTo>
                    <a:pt x="478" y="762"/>
                  </a:lnTo>
                  <a:lnTo>
                    <a:pt x="479" y="762"/>
                  </a:lnTo>
                  <a:lnTo>
                    <a:pt x="480" y="763"/>
                  </a:lnTo>
                  <a:lnTo>
                    <a:pt x="481" y="764"/>
                  </a:lnTo>
                  <a:lnTo>
                    <a:pt x="482" y="765"/>
                  </a:lnTo>
                  <a:lnTo>
                    <a:pt x="483" y="766"/>
                  </a:lnTo>
                  <a:lnTo>
                    <a:pt x="484" y="766"/>
                  </a:lnTo>
                  <a:lnTo>
                    <a:pt x="485" y="767"/>
                  </a:lnTo>
                  <a:lnTo>
                    <a:pt x="486" y="768"/>
                  </a:lnTo>
                  <a:lnTo>
                    <a:pt x="487" y="768"/>
                  </a:lnTo>
                  <a:lnTo>
                    <a:pt x="488" y="769"/>
                  </a:lnTo>
                  <a:lnTo>
                    <a:pt x="489" y="770"/>
                  </a:lnTo>
                  <a:lnTo>
                    <a:pt x="490" y="770"/>
                  </a:lnTo>
                  <a:lnTo>
                    <a:pt x="491" y="771"/>
                  </a:lnTo>
                  <a:lnTo>
                    <a:pt x="492" y="771"/>
                  </a:lnTo>
                  <a:lnTo>
                    <a:pt x="493" y="772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1" name="Freeform 161"/>
            <p:cNvSpPr>
              <a:spLocks/>
            </p:cNvSpPr>
            <p:nvPr/>
          </p:nvSpPr>
          <p:spPr bwMode="auto">
            <a:xfrm>
              <a:off x="22205" y="20942"/>
              <a:ext cx="6350" cy="3969"/>
            </a:xfrm>
            <a:custGeom>
              <a:avLst/>
              <a:gdLst>
                <a:gd name="T0" fmla="*/ 10304 w 493"/>
                <a:gd name="T1" fmla="*/ 383989 h 308"/>
                <a:gd name="T2" fmla="*/ 20609 w 493"/>
                <a:gd name="T3" fmla="*/ 385278 h 308"/>
                <a:gd name="T4" fmla="*/ 32201 w 493"/>
                <a:gd name="T5" fmla="*/ 386567 h 308"/>
                <a:gd name="T6" fmla="*/ 42505 w 493"/>
                <a:gd name="T7" fmla="*/ 387855 h 308"/>
                <a:gd name="T8" fmla="*/ 54097 w 493"/>
                <a:gd name="T9" fmla="*/ 383989 h 308"/>
                <a:gd name="T10" fmla="*/ 65690 w 493"/>
                <a:gd name="T11" fmla="*/ 372392 h 308"/>
                <a:gd name="T12" fmla="*/ 75994 w 493"/>
                <a:gd name="T13" fmla="*/ 374970 h 308"/>
                <a:gd name="T14" fmla="*/ 87586 w 493"/>
                <a:gd name="T15" fmla="*/ 385278 h 308"/>
                <a:gd name="T16" fmla="*/ 99178 w 493"/>
                <a:gd name="T17" fmla="*/ 387855 h 308"/>
                <a:gd name="T18" fmla="*/ 109483 w 493"/>
                <a:gd name="T19" fmla="*/ 380124 h 308"/>
                <a:gd name="T20" fmla="*/ 121075 w 493"/>
                <a:gd name="T21" fmla="*/ 367238 h 308"/>
                <a:gd name="T22" fmla="*/ 132667 w 493"/>
                <a:gd name="T23" fmla="*/ 368527 h 308"/>
                <a:gd name="T24" fmla="*/ 142972 w 493"/>
                <a:gd name="T25" fmla="*/ 381412 h 308"/>
                <a:gd name="T26" fmla="*/ 154564 w 493"/>
                <a:gd name="T27" fmla="*/ 387855 h 308"/>
                <a:gd name="T28" fmla="*/ 166156 w 493"/>
                <a:gd name="T29" fmla="*/ 389144 h 308"/>
                <a:gd name="T30" fmla="*/ 177748 w 493"/>
                <a:gd name="T31" fmla="*/ 389144 h 308"/>
                <a:gd name="T32" fmla="*/ 188053 w 493"/>
                <a:gd name="T33" fmla="*/ 387855 h 308"/>
                <a:gd name="T34" fmla="*/ 199645 w 493"/>
                <a:gd name="T35" fmla="*/ 390432 h 308"/>
                <a:gd name="T36" fmla="*/ 211237 w 493"/>
                <a:gd name="T37" fmla="*/ 390432 h 308"/>
                <a:gd name="T38" fmla="*/ 221542 w 493"/>
                <a:gd name="T39" fmla="*/ 387855 h 308"/>
                <a:gd name="T40" fmla="*/ 233134 w 493"/>
                <a:gd name="T41" fmla="*/ 383989 h 308"/>
                <a:gd name="T42" fmla="*/ 244726 w 493"/>
                <a:gd name="T43" fmla="*/ 374970 h 308"/>
                <a:gd name="T44" fmla="*/ 255030 w 493"/>
                <a:gd name="T45" fmla="*/ 344044 h 308"/>
                <a:gd name="T46" fmla="*/ 266623 w 493"/>
                <a:gd name="T47" fmla="*/ 168801 h 308"/>
                <a:gd name="T48" fmla="*/ 278215 w 493"/>
                <a:gd name="T49" fmla="*/ 0 h 308"/>
                <a:gd name="T50" fmla="*/ 288519 w 493"/>
                <a:gd name="T51" fmla="*/ 114681 h 308"/>
                <a:gd name="T52" fmla="*/ 300112 w 493"/>
                <a:gd name="T53" fmla="*/ 262865 h 308"/>
                <a:gd name="T54" fmla="*/ 311704 w 493"/>
                <a:gd name="T55" fmla="*/ 326004 h 308"/>
                <a:gd name="T56" fmla="*/ 322008 w 493"/>
                <a:gd name="T57" fmla="*/ 351776 h 308"/>
                <a:gd name="T58" fmla="*/ 333600 w 493"/>
                <a:gd name="T59" fmla="*/ 364661 h 308"/>
                <a:gd name="T60" fmla="*/ 343905 w 493"/>
                <a:gd name="T61" fmla="*/ 369815 h 308"/>
                <a:gd name="T62" fmla="*/ 356785 w 493"/>
                <a:gd name="T63" fmla="*/ 365950 h 308"/>
                <a:gd name="T64" fmla="*/ 367089 w 493"/>
                <a:gd name="T65" fmla="*/ 355641 h 308"/>
                <a:gd name="T66" fmla="*/ 378682 w 493"/>
                <a:gd name="T67" fmla="*/ 360795 h 308"/>
                <a:gd name="T68" fmla="*/ 390274 w 493"/>
                <a:gd name="T69" fmla="*/ 360795 h 308"/>
                <a:gd name="T70" fmla="*/ 400578 w 493"/>
                <a:gd name="T71" fmla="*/ 326004 h 308"/>
                <a:gd name="T72" fmla="*/ 412170 w 493"/>
                <a:gd name="T73" fmla="*/ 302810 h 308"/>
                <a:gd name="T74" fmla="*/ 423763 w 493"/>
                <a:gd name="T75" fmla="*/ 332447 h 308"/>
                <a:gd name="T76" fmla="*/ 434067 w 493"/>
                <a:gd name="T77" fmla="*/ 365950 h 308"/>
                <a:gd name="T78" fmla="*/ 445659 w 493"/>
                <a:gd name="T79" fmla="*/ 380124 h 308"/>
                <a:gd name="T80" fmla="*/ 455963 w 493"/>
                <a:gd name="T81" fmla="*/ 385278 h 308"/>
                <a:gd name="T82" fmla="*/ 467556 w 493"/>
                <a:gd name="T83" fmla="*/ 381412 h 308"/>
                <a:gd name="T84" fmla="*/ 479148 w 493"/>
                <a:gd name="T85" fmla="*/ 358218 h 308"/>
                <a:gd name="T86" fmla="*/ 489452 w 493"/>
                <a:gd name="T87" fmla="*/ 342756 h 308"/>
                <a:gd name="T88" fmla="*/ 501045 w 493"/>
                <a:gd name="T89" fmla="*/ 356930 h 308"/>
                <a:gd name="T90" fmla="*/ 512637 w 493"/>
                <a:gd name="T91" fmla="*/ 373681 h 308"/>
                <a:gd name="T92" fmla="*/ 522941 w 493"/>
                <a:gd name="T93" fmla="*/ 368527 h 308"/>
                <a:gd name="T94" fmla="*/ 534533 w 493"/>
                <a:gd name="T95" fmla="*/ 342756 h 308"/>
                <a:gd name="T96" fmla="*/ 546126 w 493"/>
                <a:gd name="T97" fmla="*/ 342756 h 308"/>
                <a:gd name="T98" fmla="*/ 557718 w 493"/>
                <a:gd name="T99" fmla="*/ 364661 h 308"/>
                <a:gd name="T100" fmla="*/ 568022 w 493"/>
                <a:gd name="T101" fmla="*/ 376258 h 308"/>
                <a:gd name="T102" fmla="*/ 579615 w 493"/>
                <a:gd name="T103" fmla="*/ 383989 h 308"/>
                <a:gd name="T104" fmla="*/ 591207 w 493"/>
                <a:gd name="T105" fmla="*/ 389144 h 308"/>
                <a:gd name="T106" fmla="*/ 601511 w 493"/>
                <a:gd name="T107" fmla="*/ 391721 h 308"/>
                <a:gd name="T108" fmla="*/ 613103 w 493"/>
                <a:gd name="T109" fmla="*/ 393009 h 308"/>
                <a:gd name="T110" fmla="*/ 624696 w 493"/>
                <a:gd name="T111" fmla="*/ 395586 h 30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93"/>
                <a:gd name="T169" fmla="*/ 0 h 308"/>
                <a:gd name="T170" fmla="*/ 493 w 493"/>
                <a:gd name="T171" fmla="*/ 308 h 30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93" h="308">
                  <a:moveTo>
                    <a:pt x="0" y="296"/>
                  </a:moveTo>
                  <a:lnTo>
                    <a:pt x="0" y="296"/>
                  </a:lnTo>
                  <a:lnTo>
                    <a:pt x="2" y="297"/>
                  </a:lnTo>
                  <a:lnTo>
                    <a:pt x="3" y="297"/>
                  </a:lnTo>
                  <a:lnTo>
                    <a:pt x="5" y="297"/>
                  </a:lnTo>
                  <a:lnTo>
                    <a:pt x="6" y="297"/>
                  </a:lnTo>
                  <a:lnTo>
                    <a:pt x="8" y="298"/>
                  </a:lnTo>
                  <a:lnTo>
                    <a:pt x="9" y="298"/>
                  </a:lnTo>
                  <a:lnTo>
                    <a:pt x="10" y="298"/>
                  </a:lnTo>
                  <a:lnTo>
                    <a:pt x="11" y="298"/>
                  </a:lnTo>
                  <a:lnTo>
                    <a:pt x="12" y="298"/>
                  </a:lnTo>
                  <a:lnTo>
                    <a:pt x="13" y="298"/>
                  </a:lnTo>
                  <a:lnTo>
                    <a:pt x="14" y="298"/>
                  </a:lnTo>
                  <a:lnTo>
                    <a:pt x="15" y="299"/>
                  </a:lnTo>
                  <a:lnTo>
                    <a:pt x="16" y="299"/>
                  </a:lnTo>
                  <a:lnTo>
                    <a:pt x="17" y="299"/>
                  </a:lnTo>
                  <a:lnTo>
                    <a:pt x="18" y="299"/>
                  </a:lnTo>
                  <a:lnTo>
                    <a:pt x="19" y="299"/>
                  </a:lnTo>
                  <a:lnTo>
                    <a:pt x="20" y="299"/>
                  </a:lnTo>
                  <a:lnTo>
                    <a:pt x="21" y="299"/>
                  </a:lnTo>
                  <a:lnTo>
                    <a:pt x="22" y="300"/>
                  </a:lnTo>
                  <a:lnTo>
                    <a:pt x="23" y="300"/>
                  </a:lnTo>
                  <a:lnTo>
                    <a:pt x="24" y="300"/>
                  </a:lnTo>
                  <a:lnTo>
                    <a:pt x="25" y="300"/>
                  </a:lnTo>
                  <a:lnTo>
                    <a:pt x="26" y="300"/>
                  </a:lnTo>
                  <a:lnTo>
                    <a:pt x="28" y="300"/>
                  </a:lnTo>
                  <a:lnTo>
                    <a:pt x="29" y="300"/>
                  </a:lnTo>
                  <a:lnTo>
                    <a:pt x="29" y="301"/>
                  </a:lnTo>
                  <a:lnTo>
                    <a:pt x="31" y="301"/>
                  </a:lnTo>
                  <a:lnTo>
                    <a:pt x="33" y="301"/>
                  </a:lnTo>
                  <a:lnTo>
                    <a:pt x="34" y="301"/>
                  </a:lnTo>
                  <a:lnTo>
                    <a:pt x="36" y="301"/>
                  </a:lnTo>
                  <a:lnTo>
                    <a:pt x="37" y="300"/>
                  </a:lnTo>
                  <a:lnTo>
                    <a:pt x="38" y="300"/>
                  </a:lnTo>
                  <a:lnTo>
                    <a:pt x="39" y="300"/>
                  </a:lnTo>
                  <a:lnTo>
                    <a:pt x="40" y="300"/>
                  </a:lnTo>
                  <a:lnTo>
                    <a:pt x="41" y="299"/>
                  </a:lnTo>
                  <a:lnTo>
                    <a:pt x="42" y="298"/>
                  </a:lnTo>
                  <a:lnTo>
                    <a:pt x="43" y="297"/>
                  </a:lnTo>
                  <a:lnTo>
                    <a:pt x="44" y="297"/>
                  </a:lnTo>
                  <a:lnTo>
                    <a:pt x="45" y="295"/>
                  </a:lnTo>
                  <a:lnTo>
                    <a:pt x="46" y="294"/>
                  </a:lnTo>
                  <a:lnTo>
                    <a:pt x="47" y="293"/>
                  </a:lnTo>
                  <a:lnTo>
                    <a:pt x="48" y="292"/>
                  </a:lnTo>
                  <a:lnTo>
                    <a:pt x="49" y="291"/>
                  </a:lnTo>
                  <a:lnTo>
                    <a:pt x="50" y="290"/>
                  </a:lnTo>
                  <a:lnTo>
                    <a:pt x="51" y="289"/>
                  </a:lnTo>
                  <a:lnTo>
                    <a:pt x="52" y="289"/>
                  </a:lnTo>
                  <a:lnTo>
                    <a:pt x="53" y="288"/>
                  </a:lnTo>
                  <a:lnTo>
                    <a:pt x="54" y="288"/>
                  </a:lnTo>
                  <a:lnTo>
                    <a:pt x="56" y="288"/>
                  </a:lnTo>
                  <a:lnTo>
                    <a:pt x="57" y="289"/>
                  </a:lnTo>
                  <a:lnTo>
                    <a:pt x="59" y="290"/>
                  </a:lnTo>
                  <a:lnTo>
                    <a:pt x="59" y="291"/>
                  </a:lnTo>
                  <a:lnTo>
                    <a:pt x="60" y="292"/>
                  </a:lnTo>
                  <a:lnTo>
                    <a:pt x="62" y="293"/>
                  </a:lnTo>
                  <a:lnTo>
                    <a:pt x="62" y="294"/>
                  </a:lnTo>
                  <a:lnTo>
                    <a:pt x="63" y="295"/>
                  </a:lnTo>
                  <a:lnTo>
                    <a:pt x="64" y="296"/>
                  </a:lnTo>
                  <a:lnTo>
                    <a:pt x="65" y="297"/>
                  </a:lnTo>
                  <a:lnTo>
                    <a:pt x="66" y="298"/>
                  </a:lnTo>
                  <a:lnTo>
                    <a:pt x="67" y="298"/>
                  </a:lnTo>
                  <a:lnTo>
                    <a:pt x="68" y="299"/>
                  </a:lnTo>
                  <a:lnTo>
                    <a:pt x="69" y="300"/>
                  </a:lnTo>
                  <a:lnTo>
                    <a:pt x="70" y="300"/>
                  </a:lnTo>
                  <a:lnTo>
                    <a:pt x="71" y="301"/>
                  </a:lnTo>
                  <a:lnTo>
                    <a:pt x="72" y="301"/>
                  </a:lnTo>
                  <a:lnTo>
                    <a:pt x="73" y="301"/>
                  </a:lnTo>
                  <a:lnTo>
                    <a:pt x="74" y="301"/>
                  </a:lnTo>
                  <a:lnTo>
                    <a:pt x="75" y="301"/>
                  </a:lnTo>
                  <a:lnTo>
                    <a:pt x="76" y="301"/>
                  </a:lnTo>
                  <a:lnTo>
                    <a:pt x="77" y="301"/>
                  </a:lnTo>
                  <a:lnTo>
                    <a:pt x="78" y="301"/>
                  </a:lnTo>
                  <a:lnTo>
                    <a:pt x="79" y="301"/>
                  </a:lnTo>
                  <a:lnTo>
                    <a:pt x="80" y="301"/>
                  </a:lnTo>
                  <a:lnTo>
                    <a:pt x="80" y="300"/>
                  </a:lnTo>
                  <a:lnTo>
                    <a:pt x="82" y="300"/>
                  </a:lnTo>
                  <a:lnTo>
                    <a:pt x="83" y="298"/>
                  </a:lnTo>
                  <a:lnTo>
                    <a:pt x="84" y="297"/>
                  </a:lnTo>
                  <a:lnTo>
                    <a:pt x="85" y="297"/>
                  </a:lnTo>
                  <a:lnTo>
                    <a:pt x="85" y="295"/>
                  </a:lnTo>
                  <a:lnTo>
                    <a:pt x="87" y="294"/>
                  </a:lnTo>
                  <a:lnTo>
                    <a:pt x="87" y="293"/>
                  </a:lnTo>
                  <a:lnTo>
                    <a:pt x="88" y="292"/>
                  </a:lnTo>
                  <a:lnTo>
                    <a:pt x="90" y="290"/>
                  </a:lnTo>
                  <a:lnTo>
                    <a:pt x="90" y="289"/>
                  </a:lnTo>
                  <a:lnTo>
                    <a:pt x="91" y="288"/>
                  </a:lnTo>
                  <a:lnTo>
                    <a:pt x="92" y="287"/>
                  </a:lnTo>
                  <a:lnTo>
                    <a:pt x="93" y="286"/>
                  </a:lnTo>
                  <a:lnTo>
                    <a:pt x="94" y="285"/>
                  </a:lnTo>
                  <a:lnTo>
                    <a:pt x="95" y="284"/>
                  </a:lnTo>
                  <a:lnTo>
                    <a:pt x="96" y="284"/>
                  </a:lnTo>
                  <a:lnTo>
                    <a:pt x="97" y="283"/>
                  </a:lnTo>
                  <a:lnTo>
                    <a:pt x="98" y="283"/>
                  </a:lnTo>
                  <a:lnTo>
                    <a:pt x="99" y="284"/>
                  </a:lnTo>
                  <a:lnTo>
                    <a:pt x="100" y="284"/>
                  </a:lnTo>
                  <a:lnTo>
                    <a:pt x="101" y="284"/>
                  </a:lnTo>
                  <a:lnTo>
                    <a:pt x="102" y="285"/>
                  </a:lnTo>
                  <a:lnTo>
                    <a:pt x="103" y="286"/>
                  </a:lnTo>
                  <a:lnTo>
                    <a:pt x="104" y="287"/>
                  </a:lnTo>
                  <a:lnTo>
                    <a:pt x="105" y="288"/>
                  </a:lnTo>
                  <a:lnTo>
                    <a:pt x="106" y="289"/>
                  </a:lnTo>
                  <a:lnTo>
                    <a:pt x="107" y="290"/>
                  </a:lnTo>
                  <a:lnTo>
                    <a:pt x="108" y="292"/>
                  </a:lnTo>
                  <a:lnTo>
                    <a:pt x="108" y="293"/>
                  </a:lnTo>
                  <a:lnTo>
                    <a:pt x="110" y="294"/>
                  </a:lnTo>
                  <a:lnTo>
                    <a:pt x="111" y="295"/>
                  </a:lnTo>
                  <a:lnTo>
                    <a:pt x="111" y="296"/>
                  </a:lnTo>
                  <a:lnTo>
                    <a:pt x="113" y="297"/>
                  </a:lnTo>
                  <a:lnTo>
                    <a:pt x="114" y="298"/>
                  </a:lnTo>
                  <a:lnTo>
                    <a:pt x="116" y="298"/>
                  </a:lnTo>
                  <a:lnTo>
                    <a:pt x="116" y="299"/>
                  </a:lnTo>
                  <a:lnTo>
                    <a:pt x="118" y="300"/>
                  </a:lnTo>
                  <a:lnTo>
                    <a:pt x="119" y="300"/>
                  </a:lnTo>
                  <a:lnTo>
                    <a:pt x="120" y="301"/>
                  </a:lnTo>
                  <a:lnTo>
                    <a:pt x="121" y="301"/>
                  </a:lnTo>
                  <a:lnTo>
                    <a:pt x="122" y="301"/>
                  </a:lnTo>
                  <a:lnTo>
                    <a:pt x="123" y="301"/>
                  </a:lnTo>
                  <a:lnTo>
                    <a:pt x="124" y="301"/>
                  </a:lnTo>
                  <a:lnTo>
                    <a:pt x="125" y="302"/>
                  </a:lnTo>
                  <a:lnTo>
                    <a:pt x="126" y="302"/>
                  </a:lnTo>
                  <a:lnTo>
                    <a:pt x="127" y="302"/>
                  </a:lnTo>
                  <a:lnTo>
                    <a:pt x="128" y="302"/>
                  </a:lnTo>
                  <a:lnTo>
                    <a:pt x="129" y="302"/>
                  </a:lnTo>
                  <a:lnTo>
                    <a:pt x="130" y="302"/>
                  </a:lnTo>
                  <a:lnTo>
                    <a:pt x="131" y="302"/>
                  </a:lnTo>
                  <a:lnTo>
                    <a:pt x="132" y="302"/>
                  </a:lnTo>
                  <a:lnTo>
                    <a:pt x="133" y="303"/>
                  </a:lnTo>
                  <a:lnTo>
                    <a:pt x="134" y="302"/>
                  </a:lnTo>
                  <a:lnTo>
                    <a:pt x="135" y="302"/>
                  </a:lnTo>
                  <a:lnTo>
                    <a:pt x="136" y="302"/>
                  </a:lnTo>
                  <a:lnTo>
                    <a:pt x="138" y="302"/>
                  </a:lnTo>
                  <a:lnTo>
                    <a:pt x="139" y="302"/>
                  </a:lnTo>
                  <a:lnTo>
                    <a:pt x="141" y="302"/>
                  </a:lnTo>
                  <a:lnTo>
                    <a:pt x="142" y="302"/>
                  </a:lnTo>
                  <a:lnTo>
                    <a:pt x="144" y="302"/>
                  </a:lnTo>
                  <a:lnTo>
                    <a:pt x="144" y="301"/>
                  </a:lnTo>
                  <a:lnTo>
                    <a:pt x="145" y="301"/>
                  </a:lnTo>
                  <a:lnTo>
                    <a:pt x="146" y="301"/>
                  </a:lnTo>
                  <a:lnTo>
                    <a:pt x="147" y="301"/>
                  </a:lnTo>
                  <a:lnTo>
                    <a:pt x="148" y="301"/>
                  </a:lnTo>
                  <a:lnTo>
                    <a:pt x="149" y="301"/>
                  </a:lnTo>
                  <a:lnTo>
                    <a:pt x="150" y="302"/>
                  </a:lnTo>
                  <a:lnTo>
                    <a:pt x="151" y="302"/>
                  </a:lnTo>
                  <a:lnTo>
                    <a:pt x="152" y="302"/>
                  </a:lnTo>
                  <a:lnTo>
                    <a:pt x="153" y="302"/>
                  </a:lnTo>
                  <a:lnTo>
                    <a:pt x="154" y="303"/>
                  </a:lnTo>
                  <a:lnTo>
                    <a:pt x="155" y="303"/>
                  </a:lnTo>
                  <a:lnTo>
                    <a:pt x="156" y="303"/>
                  </a:lnTo>
                  <a:lnTo>
                    <a:pt x="157" y="303"/>
                  </a:lnTo>
                  <a:lnTo>
                    <a:pt x="158" y="303"/>
                  </a:lnTo>
                  <a:lnTo>
                    <a:pt x="159" y="303"/>
                  </a:lnTo>
                  <a:lnTo>
                    <a:pt x="160" y="303"/>
                  </a:lnTo>
                  <a:lnTo>
                    <a:pt x="161" y="303"/>
                  </a:lnTo>
                  <a:lnTo>
                    <a:pt x="162" y="303"/>
                  </a:lnTo>
                  <a:lnTo>
                    <a:pt x="164" y="303"/>
                  </a:lnTo>
                  <a:lnTo>
                    <a:pt x="165" y="304"/>
                  </a:lnTo>
                  <a:lnTo>
                    <a:pt x="165" y="303"/>
                  </a:lnTo>
                  <a:lnTo>
                    <a:pt x="167" y="303"/>
                  </a:lnTo>
                  <a:lnTo>
                    <a:pt x="169" y="303"/>
                  </a:lnTo>
                  <a:lnTo>
                    <a:pt x="170" y="302"/>
                  </a:lnTo>
                  <a:lnTo>
                    <a:pt x="172" y="302"/>
                  </a:lnTo>
                  <a:lnTo>
                    <a:pt x="172" y="301"/>
                  </a:lnTo>
                  <a:lnTo>
                    <a:pt x="173" y="301"/>
                  </a:lnTo>
                  <a:lnTo>
                    <a:pt x="174" y="301"/>
                  </a:lnTo>
                  <a:lnTo>
                    <a:pt x="175" y="300"/>
                  </a:lnTo>
                  <a:lnTo>
                    <a:pt x="176" y="300"/>
                  </a:lnTo>
                  <a:lnTo>
                    <a:pt x="177" y="300"/>
                  </a:lnTo>
                  <a:lnTo>
                    <a:pt x="178" y="300"/>
                  </a:lnTo>
                  <a:lnTo>
                    <a:pt x="179" y="300"/>
                  </a:lnTo>
                  <a:lnTo>
                    <a:pt x="180" y="299"/>
                  </a:lnTo>
                  <a:lnTo>
                    <a:pt x="181" y="298"/>
                  </a:lnTo>
                  <a:lnTo>
                    <a:pt x="182" y="298"/>
                  </a:lnTo>
                  <a:lnTo>
                    <a:pt x="183" y="297"/>
                  </a:lnTo>
                  <a:lnTo>
                    <a:pt x="184" y="297"/>
                  </a:lnTo>
                  <a:lnTo>
                    <a:pt x="185" y="296"/>
                  </a:lnTo>
                  <a:lnTo>
                    <a:pt x="186" y="295"/>
                  </a:lnTo>
                  <a:lnTo>
                    <a:pt x="187" y="294"/>
                  </a:lnTo>
                  <a:lnTo>
                    <a:pt x="188" y="293"/>
                  </a:lnTo>
                  <a:lnTo>
                    <a:pt x="189" y="292"/>
                  </a:lnTo>
                  <a:lnTo>
                    <a:pt x="190" y="291"/>
                  </a:lnTo>
                  <a:lnTo>
                    <a:pt x="190" y="290"/>
                  </a:lnTo>
                  <a:lnTo>
                    <a:pt x="192" y="289"/>
                  </a:lnTo>
                  <a:lnTo>
                    <a:pt x="193" y="288"/>
                  </a:lnTo>
                  <a:lnTo>
                    <a:pt x="193" y="286"/>
                  </a:lnTo>
                  <a:lnTo>
                    <a:pt x="195" y="284"/>
                  </a:lnTo>
                  <a:lnTo>
                    <a:pt x="195" y="282"/>
                  </a:lnTo>
                  <a:lnTo>
                    <a:pt x="196" y="278"/>
                  </a:lnTo>
                  <a:lnTo>
                    <a:pt x="198" y="273"/>
                  </a:lnTo>
                  <a:lnTo>
                    <a:pt x="198" y="267"/>
                  </a:lnTo>
                  <a:lnTo>
                    <a:pt x="199" y="260"/>
                  </a:lnTo>
                  <a:lnTo>
                    <a:pt x="200" y="250"/>
                  </a:lnTo>
                  <a:lnTo>
                    <a:pt x="201" y="239"/>
                  </a:lnTo>
                  <a:lnTo>
                    <a:pt x="202" y="225"/>
                  </a:lnTo>
                  <a:lnTo>
                    <a:pt x="203" y="210"/>
                  </a:lnTo>
                  <a:lnTo>
                    <a:pt x="204" y="192"/>
                  </a:lnTo>
                  <a:lnTo>
                    <a:pt x="205" y="173"/>
                  </a:lnTo>
                  <a:lnTo>
                    <a:pt x="206" y="152"/>
                  </a:lnTo>
                  <a:lnTo>
                    <a:pt x="207" y="131"/>
                  </a:lnTo>
                  <a:lnTo>
                    <a:pt x="208" y="109"/>
                  </a:lnTo>
                  <a:lnTo>
                    <a:pt x="209" y="88"/>
                  </a:lnTo>
                  <a:lnTo>
                    <a:pt x="210" y="68"/>
                  </a:lnTo>
                  <a:lnTo>
                    <a:pt x="211" y="50"/>
                  </a:lnTo>
                  <a:lnTo>
                    <a:pt x="212" y="34"/>
                  </a:lnTo>
                  <a:lnTo>
                    <a:pt x="213" y="20"/>
                  </a:lnTo>
                  <a:lnTo>
                    <a:pt x="214" y="10"/>
                  </a:lnTo>
                  <a:lnTo>
                    <a:pt x="215" y="3"/>
                  </a:lnTo>
                  <a:lnTo>
                    <a:pt x="216" y="0"/>
                  </a:lnTo>
                  <a:lnTo>
                    <a:pt x="218" y="3"/>
                  </a:lnTo>
                  <a:lnTo>
                    <a:pt x="218" y="10"/>
                  </a:lnTo>
                  <a:lnTo>
                    <a:pt x="219" y="19"/>
                  </a:lnTo>
                  <a:lnTo>
                    <a:pt x="221" y="31"/>
                  </a:lnTo>
                  <a:lnTo>
                    <a:pt x="221" y="44"/>
                  </a:lnTo>
                  <a:lnTo>
                    <a:pt x="223" y="58"/>
                  </a:lnTo>
                  <a:lnTo>
                    <a:pt x="223" y="73"/>
                  </a:lnTo>
                  <a:lnTo>
                    <a:pt x="224" y="89"/>
                  </a:lnTo>
                  <a:lnTo>
                    <a:pt x="226" y="104"/>
                  </a:lnTo>
                  <a:lnTo>
                    <a:pt x="226" y="120"/>
                  </a:lnTo>
                  <a:lnTo>
                    <a:pt x="227" y="134"/>
                  </a:lnTo>
                  <a:lnTo>
                    <a:pt x="228" y="148"/>
                  </a:lnTo>
                  <a:lnTo>
                    <a:pt x="229" y="162"/>
                  </a:lnTo>
                  <a:lnTo>
                    <a:pt x="230" y="174"/>
                  </a:lnTo>
                  <a:lnTo>
                    <a:pt x="231" y="185"/>
                  </a:lnTo>
                  <a:lnTo>
                    <a:pt x="232" y="195"/>
                  </a:lnTo>
                  <a:lnTo>
                    <a:pt x="233" y="204"/>
                  </a:lnTo>
                  <a:lnTo>
                    <a:pt x="234" y="213"/>
                  </a:lnTo>
                  <a:lnTo>
                    <a:pt x="235" y="220"/>
                  </a:lnTo>
                  <a:lnTo>
                    <a:pt x="236" y="227"/>
                  </a:lnTo>
                  <a:lnTo>
                    <a:pt x="237" y="233"/>
                  </a:lnTo>
                  <a:lnTo>
                    <a:pt x="238" y="238"/>
                  </a:lnTo>
                  <a:lnTo>
                    <a:pt x="239" y="242"/>
                  </a:lnTo>
                  <a:lnTo>
                    <a:pt x="240" y="247"/>
                  </a:lnTo>
                  <a:lnTo>
                    <a:pt x="241" y="250"/>
                  </a:lnTo>
                  <a:lnTo>
                    <a:pt x="242" y="253"/>
                  </a:lnTo>
                  <a:lnTo>
                    <a:pt x="243" y="256"/>
                  </a:lnTo>
                  <a:lnTo>
                    <a:pt x="244" y="259"/>
                  </a:lnTo>
                  <a:lnTo>
                    <a:pt x="244" y="261"/>
                  </a:lnTo>
                  <a:lnTo>
                    <a:pt x="246" y="264"/>
                  </a:lnTo>
                  <a:lnTo>
                    <a:pt x="247" y="266"/>
                  </a:lnTo>
                  <a:lnTo>
                    <a:pt x="247" y="268"/>
                  </a:lnTo>
                  <a:lnTo>
                    <a:pt x="249" y="270"/>
                  </a:lnTo>
                  <a:lnTo>
                    <a:pt x="249" y="271"/>
                  </a:lnTo>
                  <a:lnTo>
                    <a:pt x="250" y="273"/>
                  </a:lnTo>
                  <a:lnTo>
                    <a:pt x="251" y="275"/>
                  </a:lnTo>
                  <a:lnTo>
                    <a:pt x="252" y="276"/>
                  </a:lnTo>
                  <a:lnTo>
                    <a:pt x="253" y="277"/>
                  </a:lnTo>
                  <a:lnTo>
                    <a:pt x="254" y="278"/>
                  </a:lnTo>
                  <a:lnTo>
                    <a:pt x="255" y="280"/>
                  </a:lnTo>
                  <a:lnTo>
                    <a:pt x="256" y="281"/>
                  </a:lnTo>
                  <a:lnTo>
                    <a:pt x="257" y="281"/>
                  </a:lnTo>
                  <a:lnTo>
                    <a:pt x="258" y="283"/>
                  </a:lnTo>
                  <a:lnTo>
                    <a:pt x="259" y="283"/>
                  </a:lnTo>
                  <a:lnTo>
                    <a:pt x="260" y="284"/>
                  </a:lnTo>
                  <a:lnTo>
                    <a:pt x="261" y="285"/>
                  </a:lnTo>
                  <a:lnTo>
                    <a:pt x="262" y="285"/>
                  </a:lnTo>
                  <a:lnTo>
                    <a:pt x="263" y="286"/>
                  </a:lnTo>
                  <a:lnTo>
                    <a:pt x="264" y="286"/>
                  </a:lnTo>
                  <a:lnTo>
                    <a:pt x="265" y="287"/>
                  </a:lnTo>
                  <a:lnTo>
                    <a:pt x="266" y="287"/>
                  </a:lnTo>
                  <a:lnTo>
                    <a:pt x="267" y="287"/>
                  </a:lnTo>
                  <a:lnTo>
                    <a:pt x="269" y="288"/>
                  </a:lnTo>
                  <a:lnTo>
                    <a:pt x="270" y="288"/>
                  </a:lnTo>
                  <a:lnTo>
                    <a:pt x="270" y="287"/>
                  </a:lnTo>
                  <a:lnTo>
                    <a:pt x="272" y="287"/>
                  </a:lnTo>
                  <a:lnTo>
                    <a:pt x="274" y="286"/>
                  </a:lnTo>
                  <a:lnTo>
                    <a:pt x="275" y="285"/>
                  </a:lnTo>
                  <a:lnTo>
                    <a:pt x="275" y="284"/>
                  </a:lnTo>
                  <a:lnTo>
                    <a:pt x="277" y="284"/>
                  </a:lnTo>
                  <a:lnTo>
                    <a:pt x="277" y="283"/>
                  </a:lnTo>
                  <a:lnTo>
                    <a:pt x="278" y="281"/>
                  </a:lnTo>
                  <a:lnTo>
                    <a:pt x="280" y="281"/>
                  </a:lnTo>
                  <a:lnTo>
                    <a:pt x="280" y="280"/>
                  </a:lnTo>
                  <a:lnTo>
                    <a:pt x="281" y="279"/>
                  </a:lnTo>
                  <a:lnTo>
                    <a:pt x="282" y="278"/>
                  </a:lnTo>
                  <a:lnTo>
                    <a:pt x="283" y="277"/>
                  </a:lnTo>
                  <a:lnTo>
                    <a:pt x="284" y="276"/>
                  </a:lnTo>
                  <a:lnTo>
                    <a:pt x="285" y="276"/>
                  </a:lnTo>
                  <a:lnTo>
                    <a:pt x="286" y="276"/>
                  </a:lnTo>
                  <a:lnTo>
                    <a:pt x="287" y="276"/>
                  </a:lnTo>
                  <a:lnTo>
                    <a:pt x="288" y="276"/>
                  </a:lnTo>
                  <a:lnTo>
                    <a:pt x="289" y="276"/>
                  </a:lnTo>
                  <a:lnTo>
                    <a:pt x="290" y="277"/>
                  </a:lnTo>
                  <a:lnTo>
                    <a:pt x="291" y="277"/>
                  </a:lnTo>
                  <a:lnTo>
                    <a:pt x="292" y="278"/>
                  </a:lnTo>
                  <a:lnTo>
                    <a:pt x="293" y="278"/>
                  </a:lnTo>
                  <a:lnTo>
                    <a:pt x="294" y="280"/>
                  </a:lnTo>
                  <a:lnTo>
                    <a:pt x="295" y="280"/>
                  </a:lnTo>
                  <a:lnTo>
                    <a:pt x="296" y="281"/>
                  </a:lnTo>
                  <a:lnTo>
                    <a:pt x="297" y="281"/>
                  </a:lnTo>
                  <a:lnTo>
                    <a:pt x="298" y="281"/>
                  </a:lnTo>
                  <a:lnTo>
                    <a:pt x="300" y="281"/>
                  </a:lnTo>
                  <a:lnTo>
                    <a:pt x="301" y="281"/>
                  </a:lnTo>
                  <a:lnTo>
                    <a:pt x="303" y="280"/>
                  </a:lnTo>
                  <a:lnTo>
                    <a:pt x="303" y="278"/>
                  </a:lnTo>
                  <a:lnTo>
                    <a:pt x="304" y="276"/>
                  </a:lnTo>
                  <a:lnTo>
                    <a:pt x="305" y="273"/>
                  </a:lnTo>
                  <a:lnTo>
                    <a:pt x="306" y="270"/>
                  </a:lnTo>
                  <a:lnTo>
                    <a:pt x="308" y="267"/>
                  </a:lnTo>
                  <a:lnTo>
                    <a:pt x="308" y="264"/>
                  </a:lnTo>
                  <a:lnTo>
                    <a:pt x="309" y="260"/>
                  </a:lnTo>
                  <a:lnTo>
                    <a:pt x="310" y="256"/>
                  </a:lnTo>
                  <a:lnTo>
                    <a:pt x="311" y="253"/>
                  </a:lnTo>
                  <a:lnTo>
                    <a:pt x="312" y="249"/>
                  </a:lnTo>
                  <a:lnTo>
                    <a:pt x="313" y="245"/>
                  </a:lnTo>
                  <a:lnTo>
                    <a:pt x="314" y="242"/>
                  </a:lnTo>
                  <a:lnTo>
                    <a:pt x="315" y="239"/>
                  </a:lnTo>
                  <a:lnTo>
                    <a:pt x="316" y="237"/>
                  </a:lnTo>
                  <a:lnTo>
                    <a:pt x="317" y="236"/>
                  </a:lnTo>
                  <a:lnTo>
                    <a:pt x="318" y="235"/>
                  </a:lnTo>
                  <a:lnTo>
                    <a:pt x="319" y="234"/>
                  </a:lnTo>
                  <a:lnTo>
                    <a:pt x="320" y="235"/>
                  </a:lnTo>
                  <a:lnTo>
                    <a:pt x="321" y="236"/>
                  </a:lnTo>
                  <a:lnTo>
                    <a:pt x="321" y="237"/>
                  </a:lnTo>
                  <a:lnTo>
                    <a:pt x="323" y="239"/>
                  </a:lnTo>
                  <a:lnTo>
                    <a:pt x="324" y="242"/>
                  </a:lnTo>
                  <a:lnTo>
                    <a:pt x="325" y="245"/>
                  </a:lnTo>
                  <a:lnTo>
                    <a:pt x="326" y="248"/>
                  </a:lnTo>
                  <a:lnTo>
                    <a:pt x="326" y="251"/>
                  </a:lnTo>
                  <a:lnTo>
                    <a:pt x="328" y="255"/>
                  </a:lnTo>
                  <a:lnTo>
                    <a:pt x="329" y="258"/>
                  </a:lnTo>
                  <a:lnTo>
                    <a:pt x="329" y="262"/>
                  </a:lnTo>
                  <a:lnTo>
                    <a:pt x="331" y="266"/>
                  </a:lnTo>
                  <a:lnTo>
                    <a:pt x="331" y="269"/>
                  </a:lnTo>
                  <a:lnTo>
                    <a:pt x="332" y="272"/>
                  </a:lnTo>
                  <a:lnTo>
                    <a:pt x="333" y="275"/>
                  </a:lnTo>
                  <a:lnTo>
                    <a:pt x="334" y="278"/>
                  </a:lnTo>
                  <a:lnTo>
                    <a:pt x="335" y="280"/>
                  </a:lnTo>
                  <a:lnTo>
                    <a:pt x="336" y="282"/>
                  </a:lnTo>
                  <a:lnTo>
                    <a:pt x="337" y="284"/>
                  </a:lnTo>
                  <a:lnTo>
                    <a:pt x="338" y="286"/>
                  </a:lnTo>
                  <a:lnTo>
                    <a:pt x="339" y="287"/>
                  </a:lnTo>
                  <a:lnTo>
                    <a:pt x="340" y="289"/>
                  </a:lnTo>
                  <a:lnTo>
                    <a:pt x="341" y="290"/>
                  </a:lnTo>
                  <a:lnTo>
                    <a:pt x="342" y="292"/>
                  </a:lnTo>
                  <a:lnTo>
                    <a:pt x="343" y="293"/>
                  </a:lnTo>
                  <a:lnTo>
                    <a:pt x="344" y="294"/>
                  </a:lnTo>
                  <a:lnTo>
                    <a:pt x="345" y="295"/>
                  </a:lnTo>
                  <a:lnTo>
                    <a:pt x="346" y="295"/>
                  </a:lnTo>
                  <a:lnTo>
                    <a:pt x="347" y="297"/>
                  </a:lnTo>
                  <a:lnTo>
                    <a:pt x="348" y="297"/>
                  </a:lnTo>
                  <a:lnTo>
                    <a:pt x="349" y="297"/>
                  </a:lnTo>
                  <a:lnTo>
                    <a:pt x="349" y="298"/>
                  </a:lnTo>
                  <a:lnTo>
                    <a:pt x="351" y="298"/>
                  </a:lnTo>
                  <a:lnTo>
                    <a:pt x="352" y="298"/>
                  </a:lnTo>
                  <a:lnTo>
                    <a:pt x="354" y="298"/>
                  </a:lnTo>
                  <a:lnTo>
                    <a:pt x="354" y="299"/>
                  </a:lnTo>
                  <a:lnTo>
                    <a:pt x="355" y="299"/>
                  </a:lnTo>
                  <a:lnTo>
                    <a:pt x="357" y="299"/>
                  </a:lnTo>
                  <a:lnTo>
                    <a:pt x="359" y="299"/>
                  </a:lnTo>
                  <a:lnTo>
                    <a:pt x="359" y="298"/>
                  </a:lnTo>
                  <a:lnTo>
                    <a:pt x="360" y="298"/>
                  </a:lnTo>
                  <a:lnTo>
                    <a:pt x="362" y="298"/>
                  </a:lnTo>
                  <a:lnTo>
                    <a:pt x="362" y="297"/>
                  </a:lnTo>
                  <a:lnTo>
                    <a:pt x="363" y="296"/>
                  </a:lnTo>
                  <a:lnTo>
                    <a:pt x="364" y="295"/>
                  </a:lnTo>
                  <a:lnTo>
                    <a:pt x="365" y="294"/>
                  </a:lnTo>
                  <a:lnTo>
                    <a:pt x="366" y="292"/>
                  </a:lnTo>
                  <a:lnTo>
                    <a:pt x="367" y="290"/>
                  </a:lnTo>
                  <a:lnTo>
                    <a:pt x="368" y="288"/>
                  </a:lnTo>
                  <a:lnTo>
                    <a:pt x="369" y="286"/>
                  </a:lnTo>
                  <a:lnTo>
                    <a:pt x="370" y="284"/>
                  </a:lnTo>
                  <a:lnTo>
                    <a:pt x="371" y="281"/>
                  </a:lnTo>
                  <a:lnTo>
                    <a:pt x="372" y="278"/>
                  </a:lnTo>
                  <a:lnTo>
                    <a:pt x="373" y="276"/>
                  </a:lnTo>
                  <a:lnTo>
                    <a:pt x="374" y="274"/>
                  </a:lnTo>
                  <a:lnTo>
                    <a:pt x="375" y="272"/>
                  </a:lnTo>
                  <a:lnTo>
                    <a:pt x="376" y="270"/>
                  </a:lnTo>
                  <a:lnTo>
                    <a:pt x="377" y="269"/>
                  </a:lnTo>
                  <a:lnTo>
                    <a:pt x="378" y="267"/>
                  </a:lnTo>
                  <a:lnTo>
                    <a:pt x="379" y="267"/>
                  </a:lnTo>
                  <a:lnTo>
                    <a:pt x="380" y="266"/>
                  </a:lnTo>
                  <a:lnTo>
                    <a:pt x="382" y="266"/>
                  </a:lnTo>
                  <a:lnTo>
                    <a:pt x="382" y="267"/>
                  </a:lnTo>
                  <a:lnTo>
                    <a:pt x="383" y="267"/>
                  </a:lnTo>
                  <a:lnTo>
                    <a:pt x="385" y="269"/>
                  </a:lnTo>
                  <a:lnTo>
                    <a:pt x="385" y="270"/>
                  </a:lnTo>
                  <a:lnTo>
                    <a:pt x="386" y="272"/>
                  </a:lnTo>
                  <a:lnTo>
                    <a:pt x="387" y="273"/>
                  </a:lnTo>
                  <a:lnTo>
                    <a:pt x="388" y="275"/>
                  </a:lnTo>
                  <a:lnTo>
                    <a:pt x="389" y="277"/>
                  </a:lnTo>
                  <a:lnTo>
                    <a:pt x="390" y="279"/>
                  </a:lnTo>
                  <a:lnTo>
                    <a:pt x="391" y="281"/>
                  </a:lnTo>
                  <a:lnTo>
                    <a:pt x="392" y="283"/>
                  </a:lnTo>
                  <a:lnTo>
                    <a:pt x="393" y="284"/>
                  </a:lnTo>
                  <a:lnTo>
                    <a:pt x="394" y="286"/>
                  </a:lnTo>
                  <a:lnTo>
                    <a:pt x="395" y="287"/>
                  </a:lnTo>
                  <a:lnTo>
                    <a:pt x="396" y="289"/>
                  </a:lnTo>
                  <a:lnTo>
                    <a:pt x="397" y="290"/>
                  </a:lnTo>
                  <a:lnTo>
                    <a:pt x="398" y="290"/>
                  </a:lnTo>
                  <a:lnTo>
                    <a:pt x="399" y="291"/>
                  </a:lnTo>
                  <a:lnTo>
                    <a:pt x="400" y="292"/>
                  </a:lnTo>
                  <a:lnTo>
                    <a:pt x="401" y="292"/>
                  </a:lnTo>
                  <a:lnTo>
                    <a:pt x="402" y="292"/>
                  </a:lnTo>
                  <a:lnTo>
                    <a:pt x="403" y="291"/>
                  </a:lnTo>
                  <a:lnTo>
                    <a:pt x="403" y="290"/>
                  </a:lnTo>
                  <a:lnTo>
                    <a:pt x="405" y="289"/>
                  </a:lnTo>
                  <a:lnTo>
                    <a:pt x="406" y="287"/>
                  </a:lnTo>
                  <a:lnTo>
                    <a:pt x="406" y="286"/>
                  </a:lnTo>
                  <a:lnTo>
                    <a:pt x="408" y="284"/>
                  </a:lnTo>
                  <a:lnTo>
                    <a:pt x="408" y="282"/>
                  </a:lnTo>
                  <a:lnTo>
                    <a:pt x="410" y="280"/>
                  </a:lnTo>
                  <a:lnTo>
                    <a:pt x="411" y="276"/>
                  </a:lnTo>
                  <a:lnTo>
                    <a:pt x="411" y="274"/>
                  </a:lnTo>
                  <a:lnTo>
                    <a:pt x="413" y="272"/>
                  </a:lnTo>
                  <a:lnTo>
                    <a:pt x="413" y="269"/>
                  </a:lnTo>
                  <a:lnTo>
                    <a:pt x="414" y="267"/>
                  </a:lnTo>
                  <a:lnTo>
                    <a:pt x="415" y="266"/>
                  </a:lnTo>
                  <a:lnTo>
                    <a:pt x="416" y="264"/>
                  </a:lnTo>
                  <a:lnTo>
                    <a:pt x="417" y="263"/>
                  </a:lnTo>
                  <a:lnTo>
                    <a:pt x="418" y="262"/>
                  </a:lnTo>
                  <a:lnTo>
                    <a:pt x="419" y="262"/>
                  </a:lnTo>
                  <a:lnTo>
                    <a:pt x="420" y="262"/>
                  </a:lnTo>
                  <a:lnTo>
                    <a:pt x="421" y="263"/>
                  </a:lnTo>
                  <a:lnTo>
                    <a:pt x="422" y="263"/>
                  </a:lnTo>
                  <a:lnTo>
                    <a:pt x="423" y="264"/>
                  </a:lnTo>
                  <a:lnTo>
                    <a:pt x="424" y="266"/>
                  </a:lnTo>
                  <a:lnTo>
                    <a:pt x="425" y="268"/>
                  </a:lnTo>
                  <a:lnTo>
                    <a:pt x="426" y="270"/>
                  </a:lnTo>
                  <a:lnTo>
                    <a:pt x="427" y="272"/>
                  </a:lnTo>
                  <a:lnTo>
                    <a:pt x="428" y="274"/>
                  </a:lnTo>
                  <a:lnTo>
                    <a:pt x="429" y="276"/>
                  </a:lnTo>
                  <a:lnTo>
                    <a:pt x="430" y="278"/>
                  </a:lnTo>
                  <a:lnTo>
                    <a:pt x="431" y="280"/>
                  </a:lnTo>
                  <a:lnTo>
                    <a:pt x="431" y="281"/>
                  </a:lnTo>
                  <a:lnTo>
                    <a:pt x="433" y="283"/>
                  </a:lnTo>
                  <a:lnTo>
                    <a:pt x="434" y="284"/>
                  </a:lnTo>
                  <a:lnTo>
                    <a:pt x="434" y="286"/>
                  </a:lnTo>
                  <a:lnTo>
                    <a:pt x="436" y="287"/>
                  </a:lnTo>
                  <a:lnTo>
                    <a:pt x="436" y="288"/>
                  </a:lnTo>
                  <a:lnTo>
                    <a:pt x="437" y="289"/>
                  </a:lnTo>
                  <a:lnTo>
                    <a:pt x="439" y="290"/>
                  </a:lnTo>
                  <a:lnTo>
                    <a:pt x="439" y="291"/>
                  </a:lnTo>
                  <a:lnTo>
                    <a:pt x="440" y="292"/>
                  </a:lnTo>
                  <a:lnTo>
                    <a:pt x="441" y="292"/>
                  </a:lnTo>
                  <a:lnTo>
                    <a:pt x="442" y="293"/>
                  </a:lnTo>
                  <a:lnTo>
                    <a:pt x="444" y="294"/>
                  </a:lnTo>
                  <a:lnTo>
                    <a:pt x="445" y="295"/>
                  </a:lnTo>
                  <a:lnTo>
                    <a:pt x="446" y="295"/>
                  </a:lnTo>
                  <a:lnTo>
                    <a:pt x="447" y="296"/>
                  </a:lnTo>
                  <a:lnTo>
                    <a:pt x="448" y="297"/>
                  </a:lnTo>
                  <a:lnTo>
                    <a:pt x="449" y="297"/>
                  </a:lnTo>
                  <a:lnTo>
                    <a:pt x="450" y="298"/>
                  </a:lnTo>
                  <a:lnTo>
                    <a:pt x="451" y="298"/>
                  </a:lnTo>
                  <a:lnTo>
                    <a:pt x="452" y="299"/>
                  </a:lnTo>
                  <a:lnTo>
                    <a:pt x="453" y="300"/>
                  </a:lnTo>
                  <a:lnTo>
                    <a:pt x="454" y="300"/>
                  </a:lnTo>
                  <a:lnTo>
                    <a:pt x="455" y="300"/>
                  </a:lnTo>
                  <a:lnTo>
                    <a:pt x="456" y="301"/>
                  </a:lnTo>
                  <a:lnTo>
                    <a:pt x="457" y="301"/>
                  </a:lnTo>
                  <a:lnTo>
                    <a:pt x="457" y="302"/>
                  </a:lnTo>
                  <a:lnTo>
                    <a:pt x="459" y="302"/>
                  </a:lnTo>
                  <a:lnTo>
                    <a:pt x="460" y="303"/>
                  </a:lnTo>
                  <a:lnTo>
                    <a:pt x="461" y="303"/>
                  </a:lnTo>
                  <a:lnTo>
                    <a:pt x="462" y="303"/>
                  </a:lnTo>
                  <a:lnTo>
                    <a:pt x="464" y="304"/>
                  </a:lnTo>
                  <a:lnTo>
                    <a:pt x="465" y="304"/>
                  </a:lnTo>
                  <a:lnTo>
                    <a:pt x="467" y="304"/>
                  </a:lnTo>
                  <a:lnTo>
                    <a:pt x="468" y="305"/>
                  </a:lnTo>
                  <a:lnTo>
                    <a:pt x="469" y="305"/>
                  </a:lnTo>
                  <a:lnTo>
                    <a:pt x="470" y="305"/>
                  </a:lnTo>
                  <a:lnTo>
                    <a:pt x="471" y="305"/>
                  </a:lnTo>
                  <a:lnTo>
                    <a:pt x="472" y="305"/>
                  </a:lnTo>
                  <a:lnTo>
                    <a:pt x="473" y="305"/>
                  </a:lnTo>
                  <a:lnTo>
                    <a:pt x="474" y="305"/>
                  </a:lnTo>
                  <a:lnTo>
                    <a:pt x="475" y="305"/>
                  </a:lnTo>
                  <a:lnTo>
                    <a:pt x="476" y="305"/>
                  </a:lnTo>
                  <a:lnTo>
                    <a:pt x="477" y="306"/>
                  </a:lnTo>
                  <a:lnTo>
                    <a:pt x="478" y="306"/>
                  </a:lnTo>
                  <a:lnTo>
                    <a:pt x="479" y="306"/>
                  </a:lnTo>
                  <a:lnTo>
                    <a:pt x="480" y="306"/>
                  </a:lnTo>
                  <a:lnTo>
                    <a:pt x="481" y="306"/>
                  </a:lnTo>
                  <a:lnTo>
                    <a:pt x="482" y="306"/>
                  </a:lnTo>
                  <a:lnTo>
                    <a:pt x="483" y="306"/>
                  </a:lnTo>
                  <a:lnTo>
                    <a:pt x="484" y="307"/>
                  </a:lnTo>
                  <a:lnTo>
                    <a:pt x="485" y="307"/>
                  </a:lnTo>
                  <a:lnTo>
                    <a:pt x="487" y="307"/>
                  </a:lnTo>
                  <a:lnTo>
                    <a:pt x="488" y="307"/>
                  </a:lnTo>
                  <a:lnTo>
                    <a:pt x="490" y="307"/>
                  </a:lnTo>
                  <a:lnTo>
                    <a:pt x="491" y="308"/>
                  </a:lnTo>
                  <a:lnTo>
                    <a:pt x="493" y="30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2" name="Freeform 162"/>
            <p:cNvSpPr>
              <a:spLocks/>
            </p:cNvSpPr>
            <p:nvPr/>
          </p:nvSpPr>
          <p:spPr bwMode="auto">
            <a:xfrm>
              <a:off x="28555" y="21520"/>
              <a:ext cx="6344" cy="3524"/>
            </a:xfrm>
            <a:custGeom>
              <a:avLst/>
              <a:gdLst>
                <a:gd name="T0" fmla="*/ 9026 w 492"/>
                <a:gd name="T1" fmla="*/ 339563 h 274"/>
                <a:gd name="T2" fmla="*/ 20630 w 492"/>
                <a:gd name="T3" fmla="*/ 339563 h 274"/>
                <a:gd name="T4" fmla="*/ 32234 w 492"/>
                <a:gd name="T5" fmla="*/ 339563 h 274"/>
                <a:gd name="T6" fmla="*/ 42549 w 492"/>
                <a:gd name="T7" fmla="*/ 338277 h 274"/>
                <a:gd name="T8" fmla="*/ 54153 w 492"/>
                <a:gd name="T9" fmla="*/ 338277 h 274"/>
                <a:gd name="T10" fmla="*/ 65757 w 492"/>
                <a:gd name="T11" fmla="*/ 339563 h 274"/>
                <a:gd name="T12" fmla="*/ 76072 w 492"/>
                <a:gd name="T13" fmla="*/ 340849 h 274"/>
                <a:gd name="T14" fmla="*/ 87676 w 492"/>
                <a:gd name="T15" fmla="*/ 340849 h 274"/>
                <a:gd name="T16" fmla="*/ 99281 w 492"/>
                <a:gd name="T17" fmla="*/ 339563 h 274"/>
                <a:gd name="T18" fmla="*/ 109596 w 492"/>
                <a:gd name="T19" fmla="*/ 340849 h 274"/>
                <a:gd name="T20" fmla="*/ 121200 w 492"/>
                <a:gd name="T21" fmla="*/ 343421 h 274"/>
                <a:gd name="T22" fmla="*/ 131515 w 492"/>
                <a:gd name="T23" fmla="*/ 343421 h 274"/>
                <a:gd name="T24" fmla="*/ 143119 w 492"/>
                <a:gd name="T25" fmla="*/ 340849 h 274"/>
                <a:gd name="T26" fmla="*/ 154723 w 492"/>
                <a:gd name="T27" fmla="*/ 339563 h 274"/>
                <a:gd name="T28" fmla="*/ 165038 w 492"/>
                <a:gd name="T29" fmla="*/ 340849 h 274"/>
                <a:gd name="T30" fmla="*/ 177932 w 492"/>
                <a:gd name="T31" fmla="*/ 343421 h 274"/>
                <a:gd name="T32" fmla="*/ 188247 w 492"/>
                <a:gd name="T33" fmla="*/ 343421 h 274"/>
                <a:gd name="T34" fmla="*/ 199851 w 492"/>
                <a:gd name="T35" fmla="*/ 342135 h 274"/>
                <a:gd name="T36" fmla="*/ 211455 w 492"/>
                <a:gd name="T37" fmla="*/ 343421 h 274"/>
                <a:gd name="T38" fmla="*/ 221770 w 492"/>
                <a:gd name="T39" fmla="*/ 345994 h 274"/>
                <a:gd name="T40" fmla="*/ 233374 w 492"/>
                <a:gd name="T41" fmla="*/ 345994 h 274"/>
                <a:gd name="T42" fmla="*/ 243689 w 492"/>
                <a:gd name="T43" fmla="*/ 345994 h 274"/>
                <a:gd name="T44" fmla="*/ 255293 w 492"/>
                <a:gd name="T45" fmla="*/ 345994 h 274"/>
                <a:gd name="T46" fmla="*/ 266897 w 492"/>
                <a:gd name="T47" fmla="*/ 345994 h 274"/>
                <a:gd name="T48" fmla="*/ 277212 w 492"/>
                <a:gd name="T49" fmla="*/ 345994 h 274"/>
                <a:gd name="T50" fmla="*/ 288817 w 492"/>
                <a:gd name="T51" fmla="*/ 345994 h 274"/>
                <a:gd name="T52" fmla="*/ 300421 w 492"/>
                <a:gd name="T53" fmla="*/ 347280 h 274"/>
                <a:gd name="T54" fmla="*/ 310736 w 492"/>
                <a:gd name="T55" fmla="*/ 349853 h 274"/>
                <a:gd name="T56" fmla="*/ 322340 w 492"/>
                <a:gd name="T57" fmla="*/ 349853 h 274"/>
                <a:gd name="T58" fmla="*/ 333944 w 492"/>
                <a:gd name="T59" fmla="*/ 351139 h 274"/>
                <a:gd name="T60" fmla="*/ 344259 w 492"/>
                <a:gd name="T61" fmla="*/ 351139 h 274"/>
                <a:gd name="T62" fmla="*/ 355863 w 492"/>
                <a:gd name="T63" fmla="*/ 351139 h 274"/>
                <a:gd name="T64" fmla="*/ 367468 w 492"/>
                <a:gd name="T65" fmla="*/ 351139 h 274"/>
                <a:gd name="T66" fmla="*/ 379072 w 492"/>
                <a:gd name="T67" fmla="*/ 351139 h 274"/>
                <a:gd name="T68" fmla="*/ 389387 w 492"/>
                <a:gd name="T69" fmla="*/ 351139 h 274"/>
                <a:gd name="T70" fmla="*/ 400991 w 492"/>
                <a:gd name="T71" fmla="*/ 351139 h 274"/>
                <a:gd name="T72" fmla="*/ 412595 w 492"/>
                <a:gd name="T73" fmla="*/ 352425 h 274"/>
                <a:gd name="T74" fmla="*/ 422910 w 492"/>
                <a:gd name="T75" fmla="*/ 351139 h 274"/>
                <a:gd name="T76" fmla="*/ 434514 w 492"/>
                <a:gd name="T77" fmla="*/ 351139 h 274"/>
                <a:gd name="T78" fmla="*/ 446118 w 492"/>
                <a:gd name="T79" fmla="*/ 348566 h 274"/>
                <a:gd name="T80" fmla="*/ 456433 w 492"/>
                <a:gd name="T81" fmla="*/ 325414 h 274"/>
                <a:gd name="T82" fmla="*/ 468038 w 492"/>
                <a:gd name="T83" fmla="*/ 225089 h 274"/>
                <a:gd name="T84" fmla="*/ 479642 w 492"/>
                <a:gd name="T85" fmla="*/ 65597 h 274"/>
                <a:gd name="T86" fmla="*/ 489957 w 492"/>
                <a:gd name="T87" fmla="*/ 0 h 274"/>
                <a:gd name="T88" fmla="*/ 501561 w 492"/>
                <a:gd name="T89" fmla="*/ 60452 h 274"/>
                <a:gd name="T90" fmla="*/ 511876 w 492"/>
                <a:gd name="T91" fmla="*/ 141484 h 274"/>
                <a:gd name="T92" fmla="*/ 523480 w 492"/>
                <a:gd name="T93" fmla="*/ 201937 h 274"/>
                <a:gd name="T94" fmla="*/ 535084 w 492"/>
                <a:gd name="T95" fmla="*/ 240524 h 274"/>
                <a:gd name="T96" fmla="*/ 545399 w 492"/>
                <a:gd name="T97" fmla="*/ 267534 h 274"/>
                <a:gd name="T98" fmla="*/ 558293 w 492"/>
                <a:gd name="T99" fmla="*/ 285541 h 274"/>
                <a:gd name="T100" fmla="*/ 568608 w 492"/>
                <a:gd name="T101" fmla="*/ 298404 h 274"/>
                <a:gd name="T102" fmla="*/ 580212 w 492"/>
                <a:gd name="T103" fmla="*/ 308693 h 274"/>
                <a:gd name="T104" fmla="*/ 591816 w 492"/>
                <a:gd name="T105" fmla="*/ 317697 h 274"/>
                <a:gd name="T106" fmla="*/ 602131 w 492"/>
                <a:gd name="T107" fmla="*/ 325414 h 274"/>
                <a:gd name="T108" fmla="*/ 613735 w 492"/>
                <a:gd name="T109" fmla="*/ 331845 h 274"/>
                <a:gd name="T110" fmla="*/ 624050 w 492"/>
                <a:gd name="T111" fmla="*/ 335704 h 27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92"/>
                <a:gd name="T169" fmla="*/ 0 h 274"/>
                <a:gd name="T170" fmla="*/ 492 w 492"/>
                <a:gd name="T171" fmla="*/ 274 h 27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92" h="274">
                  <a:moveTo>
                    <a:pt x="0" y="263"/>
                  </a:moveTo>
                  <a:lnTo>
                    <a:pt x="0" y="263"/>
                  </a:lnTo>
                  <a:lnTo>
                    <a:pt x="2" y="263"/>
                  </a:lnTo>
                  <a:lnTo>
                    <a:pt x="3" y="263"/>
                  </a:lnTo>
                  <a:lnTo>
                    <a:pt x="4" y="263"/>
                  </a:lnTo>
                  <a:lnTo>
                    <a:pt x="5" y="264"/>
                  </a:lnTo>
                  <a:lnTo>
                    <a:pt x="6" y="264"/>
                  </a:lnTo>
                  <a:lnTo>
                    <a:pt x="7" y="264"/>
                  </a:lnTo>
                  <a:lnTo>
                    <a:pt x="8" y="264"/>
                  </a:lnTo>
                  <a:lnTo>
                    <a:pt x="9" y="264"/>
                  </a:lnTo>
                  <a:lnTo>
                    <a:pt x="10" y="264"/>
                  </a:lnTo>
                  <a:lnTo>
                    <a:pt x="11" y="264"/>
                  </a:lnTo>
                  <a:lnTo>
                    <a:pt x="12" y="264"/>
                  </a:lnTo>
                  <a:lnTo>
                    <a:pt x="13" y="264"/>
                  </a:lnTo>
                  <a:lnTo>
                    <a:pt x="14" y="264"/>
                  </a:lnTo>
                  <a:lnTo>
                    <a:pt x="15" y="264"/>
                  </a:lnTo>
                  <a:lnTo>
                    <a:pt x="16" y="264"/>
                  </a:lnTo>
                  <a:lnTo>
                    <a:pt x="17" y="264"/>
                  </a:lnTo>
                  <a:lnTo>
                    <a:pt x="18" y="264"/>
                  </a:lnTo>
                  <a:lnTo>
                    <a:pt x="19" y="264"/>
                  </a:lnTo>
                  <a:lnTo>
                    <a:pt x="20" y="264"/>
                  </a:lnTo>
                  <a:lnTo>
                    <a:pt x="22" y="264"/>
                  </a:lnTo>
                  <a:lnTo>
                    <a:pt x="23" y="264"/>
                  </a:lnTo>
                  <a:lnTo>
                    <a:pt x="25" y="264"/>
                  </a:lnTo>
                  <a:lnTo>
                    <a:pt x="26" y="264"/>
                  </a:lnTo>
                  <a:lnTo>
                    <a:pt x="28" y="264"/>
                  </a:lnTo>
                  <a:lnTo>
                    <a:pt x="29" y="264"/>
                  </a:lnTo>
                  <a:lnTo>
                    <a:pt x="30" y="264"/>
                  </a:lnTo>
                  <a:lnTo>
                    <a:pt x="31" y="263"/>
                  </a:lnTo>
                  <a:lnTo>
                    <a:pt x="32" y="263"/>
                  </a:lnTo>
                  <a:lnTo>
                    <a:pt x="33" y="263"/>
                  </a:lnTo>
                  <a:lnTo>
                    <a:pt x="34" y="263"/>
                  </a:lnTo>
                  <a:lnTo>
                    <a:pt x="35" y="263"/>
                  </a:lnTo>
                  <a:lnTo>
                    <a:pt x="36" y="263"/>
                  </a:lnTo>
                  <a:lnTo>
                    <a:pt x="37" y="263"/>
                  </a:lnTo>
                  <a:lnTo>
                    <a:pt x="38" y="263"/>
                  </a:lnTo>
                  <a:lnTo>
                    <a:pt x="39" y="263"/>
                  </a:lnTo>
                  <a:lnTo>
                    <a:pt x="40" y="263"/>
                  </a:lnTo>
                  <a:lnTo>
                    <a:pt x="41" y="263"/>
                  </a:lnTo>
                  <a:lnTo>
                    <a:pt x="42" y="263"/>
                  </a:lnTo>
                  <a:lnTo>
                    <a:pt x="43" y="263"/>
                  </a:lnTo>
                  <a:lnTo>
                    <a:pt x="44" y="263"/>
                  </a:lnTo>
                  <a:lnTo>
                    <a:pt x="45" y="263"/>
                  </a:lnTo>
                  <a:lnTo>
                    <a:pt x="46" y="263"/>
                  </a:lnTo>
                  <a:lnTo>
                    <a:pt x="48" y="264"/>
                  </a:lnTo>
                  <a:lnTo>
                    <a:pt x="49" y="264"/>
                  </a:lnTo>
                  <a:lnTo>
                    <a:pt x="51" y="264"/>
                  </a:lnTo>
                  <a:lnTo>
                    <a:pt x="53" y="264"/>
                  </a:lnTo>
                  <a:lnTo>
                    <a:pt x="54" y="265"/>
                  </a:lnTo>
                  <a:lnTo>
                    <a:pt x="56" y="265"/>
                  </a:lnTo>
                  <a:lnTo>
                    <a:pt x="57" y="265"/>
                  </a:lnTo>
                  <a:lnTo>
                    <a:pt x="58" y="265"/>
                  </a:lnTo>
                  <a:lnTo>
                    <a:pt x="59" y="265"/>
                  </a:lnTo>
                  <a:lnTo>
                    <a:pt x="60" y="265"/>
                  </a:lnTo>
                  <a:lnTo>
                    <a:pt x="61" y="265"/>
                  </a:lnTo>
                  <a:lnTo>
                    <a:pt x="62" y="265"/>
                  </a:lnTo>
                  <a:lnTo>
                    <a:pt x="63" y="265"/>
                  </a:lnTo>
                  <a:lnTo>
                    <a:pt x="64" y="265"/>
                  </a:lnTo>
                  <a:lnTo>
                    <a:pt x="65" y="265"/>
                  </a:lnTo>
                  <a:lnTo>
                    <a:pt x="66" y="265"/>
                  </a:lnTo>
                  <a:lnTo>
                    <a:pt x="67" y="265"/>
                  </a:lnTo>
                  <a:lnTo>
                    <a:pt x="68" y="265"/>
                  </a:lnTo>
                  <a:lnTo>
                    <a:pt x="69" y="265"/>
                  </a:lnTo>
                  <a:lnTo>
                    <a:pt x="70" y="264"/>
                  </a:lnTo>
                  <a:lnTo>
                    <a:pt x="71" y="264"/>
                  </a:lnTo>
                  <a:lnTo>
                    <a:pt x="72" y="264"/>
                  </a:lnTo>
                  <a:lnTo>
                    <a:pt x="73" y="264"/>
                  </a:lnTo>
                  <a:lnTo>
                    <a:pt x="74" y="264"/>
                  </a:lnTo>
                  <a:lnTo>
                    <a:pt x="76" y="264"/>
                  </a:lnTo>
                  <a:lnTo>
                    <a:pt x="77" y="264"/>
                  </a:lnTo>
                  <a:lnTo>
                    <a:pt x="79" y="264"/>
                  </a:lnTo>
                  <a:lnTo>
                    <a:pt x="80" y="264"/>
                  </a:lnTo>
                  <a:lnTo>
                    <a:pt x="82" y="264"/>
                  </a:lnTo>
                  <a:lnTo>
                    <a:pt x="83" y="264"/>
                  </a:lnTo>
                  <a:lnTo>
                    <a:pt x="84" y="264"/>
                  </a:lnTo>
                  <a:lnTo>
                    <a:pt x="85" y="265"/>
                  </a:lnTo>
                  <a:lnTo>
                    <a:pt x="86" y="265"/>
                  </a:lnTo>
                  <a:lnTo>
                    <a:pt x="87" y="266"/>
                  </a:lnTo>
                  <a:lnTo>
                    <a:pt x="88" y="266"/>
                  </a:lnTo>
                  <a:lnTo>
                    <a:pt x="89" y="266"/>
                  </a:lnTo>
                  <a:lnTo>
                    <a:pt x="90" y="266"/>
                  </a:lnTo>
                  <a:lnTo>
                    <a:pt x="91" y="267"/>
                  </a:lnTo>
                  <a:lnTo>
                    <a:pt x="92" y="267"/>
                  </a:lnTo>
                  <a:lnTo>
                    <a:pt x="93" y="267"/>
                  </a:lnTo>
                  <a:lnTo>
                    <a:pt x="94" y="267"/>
                  </a:lnTo>
                  <a:lnTo>
                    <a:pt x="95" y="267"/>
                  </a:lnTo>
                  <a:lnTo>
                    <a:pt x="96" y="267"/>
                  </a:lnTo>
                  <a:lnTo>
                    <a:pt x="97" y="267"/>
                  </a:lnTo>
                  <a:lnTo>
                    <a:pt x="98" y="267"/>
                  </a:lnTo>
                  <a:lnTo>
                    <a:pt x="99" y="267"/>
                  </a:lnTo>
                  <a:lnTo>
                    <a:pt x="100" y="267"/>
                  </a:lnTo>
                  <a:lnTo>
                    <a:pt x="102" y="267"/>
                  </a:lnTo>
                  <a:lnTo>
                    <a:pt x="104" y="267"/>
                  </a:lnTo>
                  <a:lnTo>
                    <a:pt x="105" y="267"/>
                  </a:lnTo>
                  <a:lnTo>
                    <a:pt x="105" y="266"/>
                  </a:lnTo>
                  <a:lnTo>
                    <a:pt x="107" y="266"/>
                  </a:lnTo>
                  <a:lnTo>
                    <a:pt x="108" y="266"/>
                  </a:lnTo>
                  <a:lnTo>
                    <a:pt x="110" y="266"/>
                  </a:lnTo>
                  <a:lnTo>
                    <a:pt x="110" y="265"/>
                  </a:lnTo>
                  <a:lnTo>
                    <a:pt x="111" y="265"/>
                  </a:lnTo>
                  <a:lnTo>
                    <a:pt x="112" y="265"/>
                  </a:lnTo>
                  <a:lnTo>
                    <a:pt x="113" y="264"/>
                  </a:lnTo>
                  <a:lnTo>
                    <a:pt x="114" y="264"/>
                  </a:lnTo>
                  <a:lnTo>
                    <a:pt x="115" y="264"/>
                  </a:lnTo>
                  <a:lnTo>
                    <a:pt x="116" y="264"/>
                  </a:lnTo>
                  <a:lnTo>
                    <a:pt x="117" y="264"/>
                  </a:lnTo>
                  <a:lnTo>
                    <a:pt x="118" y="264"/>
                  </a:lnTo>
                  <a:lnTo>
                    <a:pt x="119" y="263"/>
                  </a:lnTo>
                  <a:lnTo>
                    <a:pt x="120" y="264"/>
                  </a:lnTo>
                  <a:lnTo>
                    <a:pt x="121" y="264"/>
                  </a:lnTo>
                  <a:lnTo>
                    <a:pt x="122" y="264"/>
                  </a:lnTo>
                  <a:lnTo>
                    <a:pt x="123" y="264"/>
                  </a:lnTo>
                  <a:lnTo>
                    <a:pt x="124" y="264"/>
                  </a:lnTo>
                  <a:lnTo>
                    <a:pt x="125" y="264"/>
                  </a:lnTo>
                  <a:lnTo>
                    <a:pt x="126" y="264"/>
                  </a:lnTo>
                  <a:lnTo>
                    <a:pt x="127" y="264"/>
                  </a:lnTo>
                  <a:lnTo>
                    <a:pt x="128" y="265"/>
                  </a:lnTo>
                  <a:lnTo>
                    <a:pt x="130" y="265"/>
                  </a:lnTo>
                  <a:lnTo>
                    <a:pt x="131" y="265"/>
                  </a:lnTo>
                  <a:lnTo>
                    <a:pt x="131" y="266"/>
                  </a:lnTo>
                  <a:lnTo>
                    <a:pt x="133" y="266"/>
                  </a:lnTo>
                  <a:lnTo>
                    <a:pt x="134" y="266"/>
                  </a:lnTo>
                  <a:lnTo>
                    <a:pt x="135" y="267"/>
                  </a:lnTo>
                  <a:lnTo>
                    <a:pt x="136" y="267"/>
                  </a:lnTo>
                  <a:lnTo>
                    <a:pt x="138" y="267"/>
                  </a:lnTo>
                  <a:lnTo>
                    <a:pt x="139" y="267"/>
                  </a:lnTo>
                  <a:lnTo>
                    <a:pt x="140" y="267"/>
                  </a:lnTo>
                  <a:lnTo>
                    <a:pt x="141" y="267"/>
                  </a:lnTo>
                  <a:lnTo>
                    <a:pt x="142" y="267"/>
                  </a:lnTo>
                  <a:lnTo>
                    <a:pt x="143" y="267"/>
                  </a:lnTo>
                  <a:lnTo>
                    <a:pt x="144" y="267"/>
                  </a:lnTo>
                  <a:lnTo>
                    <a:pt x="145" y="267"/>
                  </a:lnTo>
                  <a:lnTo>
                    <a:pt x="146" y="267"/>
                  </a:lnTo>
                  <a:lnTo>
                    <a:pt x="147" y="267"/>
                  </a:lnTo>
                  <a:lnTo>
                    <a:pt x="148" y="267"/>
                  </a:lnTo>
                  <a:lnTo>
                    <a:pt x="149" y="267"/>
                  </a:lnTo>
                  <a:lnTo>
                    <a:pt x="150" y="267"/>
                  </a:lnTo>
                  <a:lnTo>
                    <a:pt x="151" y="267"/>
                  </a:lnTo>
                  <a:lnTo>
                    <a:pt x="153" y="267"/>
                  </a:lnTo>
                  <a:lnTo>
                    <a:pt x="154" y="267"/>
                  </a:lnTo>
                  <a:lnTo>
                    <a:pt x="155" y="266"/>
                  </a:lnTo>
                  <a:lnTo>
                    <a:pt x="156" y="266"/>
                  </a:lnTo>
                  <a:lnTo>
                    <a:pt x="156" y="267"/>
                  </a:lnTo>
                  <a:lnTo>
                    <a:pt x="158" y="267"/>
                  </a:lnTo>
                  <a:lnTo>
                    <a:pt x="159" y="267"/>
                  </a:lnTo>
                  <a:lnTo>
                    <a:pt x="161" y="267"/>
                  </a:lnTo>
                  <a:lnTo>
                    <a:pt x="162" y="267"/>
                  </a:lnTo>
                  <a:lnTo>
                    <a:pt x="164" y="267"/>
                  </a:lnTo>
                  <a:lnTo>
                    <a:pt x="164" y="268"/>
                  </a:lnTo>
                  <a:lnTo>
                    <a:pt x="165" y="268"/>
                  </a:lnTo>
                  <a:lnTo>
                    <a:pt x="166" y="269"/>
                  </a:lnTo>
                  <a:lnTo>
                    <a:pt x="167" y="269"/>
                  </a:lnTo>
                  <a:lnTo>
                    <a:pt x="168" y="269"/>
                  </a:lnTo>
                  <a:lnTo>
                    <a:pt x="169" y="269"/>
                  </a:lnTo>
                  <a:lnTo>
                    <a:pt x="170" y="269"/>
                  </a:lnTo>
                  <a:lnTo>
                    <a:pt x="171" y="269"/>
                  </a:lnTo>
                  <a:lnTo>
                    <a:pt x="172" y="269"/>
                  </a:lnTo>
                  <a:lnTo>
                    <a:pt x="173" y="269"/>
                  </a:lnTo>
                  <a:lnTo>
                    <a:pt x="174" y="269"/>
                  </a:lnTo>
                  <a:lnTo>
                    <a:pt x="175" y="269"/>
                  </a:lnTo>
                  <a:lnTo>
                    <a:pt x="176" y="269"/>
                  </a:lnTo>
                  <a:lnTo>
                    <a:pt x="177" y="269"/>
                  </a:lnTo>
                  <a:lnTo>
                    <a:pt x="178" y="269"/>
                  </a:lnTo>
                  <a:lnTo>
                    <a:pt x="179" y="269"/>
                  </a:lnTo>
                  <a:lnTo>
                    <a:pt x="180" y="269"/>
                  </a:lnTo>
                  <a:lnTo>
                    <a:pt x="181" y="269"/>
                  </a:lnTo>
                  <a:lnTo>
                    <a:pt x="182" y="269"/>
                  </a:lnTo>
                  <a:lnTo>
                    <a:pt x="184" y="269"/>
                  </a:lnTo>
                  <a:lnTo>
                    <a:pt x="185" y="269"/>
                  </a:lnTo>
                  <a:lnTo>
                    <a:pt x="187" y="269"/>
                  </a:lnTo>
                  <a:lnTo>
                    <a:pt x="189" y="269"/>
                  </a:lnTo>
                  <a:lnTo>
                    <a:pt x="190" y="269"/>
                  </a:lnTo>
                  <a:lnTo>
                    <a:pt x="192" y="269"/>
                  </a:lnTo>
                  <a:lnTo>
                    <a:pt x="193" y="269"/>
                  </a:lnTo>
                  <a:lnTo>
                    <a:pt x="194" y="269"/>
                  </a:lnTo>
                  <a:lnTo>
                    <a:pt x="195" y="269"/>
                  </a:lnTo>
                  <a:lnTo>
                    <a:pt x="196" y="269"/>
                  </a:lnTo>
                  <a:lnTo>
                    <a:pt x="197" y="269"/>
                  </a:lnTo>
                  <a:lnTo>
                    <a:pt x="198" y="269"/>
                  </a:lnTo>
                  <a:lnTo>
                    <a:pt x="199" y="269"/>
                  </a:lnTo>
                  <a:lnTo>
                    <a:pt x="200" y="269"/>
                  </a:lnTo>
                  <a:lnTo>
                    <a:pt x="201" y="269"/>
                  </a:lnTo>
                  <a:lnTo>
                    <a:pt x="202" y="269"/>
                  </a:lnTo>
                  <a:lnTo>
                    <a:pt x="203" y="269"/>
                  </a:lnTo>
                  <a:lnTo>
                    <a:pt x="204" y="269"/>
                  </a:lnTo>
                  <a:lnTo>
                    <a:pt x="205" y="269"/>
                  </a:lnTo>
                  <a:lnTo>
                    <a:pt x="206" y="269"/>
                  </a:lnTo>
                  <a:lnTo>
                    <a:pt x="207" y="269"/>
                  </a:lnTo>
                  <a:lnTo>
                    <a:pt x="208" y="269"/>
                  </a:lnTo>
                  <a:lnTo>
                    <a:pt x="209" y="269"/>
                  </a:lnTo>
                  <a:lnTo>
                    <a:pt x="210" y="269"/>
                  </a:lnTo>
                  <a:lnTo>
                    <a:pt x="212" y="269"/>
                  </a:lnTo>
                  <a:lnTo>
                    <a:pt x="213" y="269"/>
                  </a:lnTo>
                  <a:lnTo>
                    <a:pt x="215" y="269"/>
                  </a:lnTo>
                  <a:lnTo>
                    <a:pt x="216" y="269"/>
                  </a:lnTo>
                  <a:lnTo>
                    <a:pt x="217" y="269"/>
                  </a:lnTo>
                  <a:lnTo>
                    <a:pt x="218" y="269"/>
                  </a:lnTo>
                  <a:lnTo>
                    <a:pt x="219" y="269"/>
                  </a:lnTo>
                  <a:lnTo>
                    <a:pt x="220" y="269"/>
                  </a:lnTo>
                  <a:lnTo>
                    <a:pt x="221" y="269"/>
                  </a:lnTo>
                  <a:lnTo>
                    <a:pt x="222" y="269"/>
                  </a:lnTo>
                  <a:lnTo>
                    <a:pt x="223" y="269"/>
                  </a:lnTo>
                  <a:lnTo>
                    <a:pt x="224" y="269"/>
                  </a:lnTo>
                  <a:lnTo>
                    <a:pt x="225" y="269"/>
                  </a:lnTo>
                  <a:lnTo>
                    <a:pt x="226" y="270"/>
                  </a:lnTo>
                  <a:lnTo>
                    <a:pt x="227" y="270"/>
                  </a:lnTo>
                  <a:lnTo>
                    <a:pt x="228" y="270"/>
                  </a:lnTo>
                  <a:lnTo>
                    <a:pt x="229" y="270"/>
                  </a:lnTo>
                  <a:lnTo>
                    <a:pt x="230" y="270"/>
                  </a:lnTo>
                  <a:lnTo>
                    <a:pt x="231" y="270"/>
                  </a:lnTo>
                  <a:lnTo>
                    <a:pt x="232" y="270"/>
                  </a:lnTo>
                  <a:lnTo>
                    <a:pt x="233" y="270"/>
                  </a:lnTo>
                  <a:lnTo>
                    <a:pt x="235" y="271"/>
                  </a:lnTo>
                  <a:lnTo>
                    <a:pt x="236" y="271"/>
                  </a:lnTo>
                  <a:lnTo>
                    <a:pt x="238" y="271"/>
                  </a:lnTo>
                  <a:lnTo>
                    <a:pt x="240" y="272"/>
                  </a:lnTo>
                  <a:lnTo>
                    <a:pt x="241" y="272"/>
                  </a:lnTo>
                  <a:lnTo>
                    <a:pt x="243" y="272"/>
                  </a:lnTo>
                  <a:lnTo>
                    <a:pt x="244" y="272"/>
                  </a:lnTo>
                  <a:lnTo>
                    <a:pt x="246" y="272"/>
                  </a:lnTo>
                  <a:lnTo>
                    <a:pt x="247" y="272"/>
                  </a:lnTo>
                  <a:lnTo>
                    <a:pt x="248" y="272"/>
                  </a:lnTo>
                  <a:lnTo>
                    <a:pt x="249" y="272"/>
                  </a:lnTo>
                  <a:lnTo>
                    <a:pt x="250" y="272"/>
                  </a:lnTo>
                  <a:lnTo>
                    <a:pt x="251" y="272"/>
                  </a:lnTo>
                  <a:lnTo>
                    <a:pt x="252" y="272"/>
                  </a:lnTo>
                  <a:lnTo>
                    <a:pt x="253" y="272"/>
                  </a:lnTo>
                  <a:lnTo>
                    <a:pt x="254" y="272"/>
                  </a:lnTo>
                  <a:lnTo>
                    <a:pt x="255" y="272"/>
                  </a:lnTo>
                  <a:lnTo>
                    <a:pt x="256" y="272"/>
                  </a:lnTo>
                  <a:lnTo>
                    <a:pt x="257" y="273"/>
                  </a:lnTo>
                  <a:lnTo>
                    <a:pt x="258" y="273"/>
                  </a:lnTo>
                  <a:lnTo>
                    <a:pt x="259" y="273"/>
                  </a:lnTo>
                  <a:lnTo>
                    <a:pt x="260" y="273"/>
                  </a:lnTo>
                  <a:lnTo>
                    <a:pt x="261" y="273"/>
                  </a:lnTo>
                  <a:lnTo>
                    <a:pt x="262" y="273"/>
                  </a:lnTo>
                  <a:lnTo>
                    <a:pt x="263" y="273"/>
                  </a:lnTo>
                  <a:lnTo>
                    <a:pt x="264" y="273"/>
                  </a:lnTo>
                  <a:lnTo>
                    <a:pt x="266" y="273"/>
                  </a:lnTo>
                  <a:lnTo>
                    <a:pt x="267" y="273"/>
                  </a:lnTo>
                  <a:lnTo>
                    <a:pt x="269" y="273"/>
                  </a:lnTo>
                  <a:lnTo>
                    <a:pt x="270" y="273"/>
                  </a:lnTo>
                  <a:lnTo>
                    <a:pt x="271" y="273"/>
                  </a:lnTo>
                  <a:lnTo>
                    <a:pt x="272" y="273"/>
                  </a:lnTo>
                  <a:lnTo>
                    <a:pt x="274" y="273"/>
                  </a:lnTo>
                  <a:lnTo>
                    <a:pt x="275" y="273"/>
                  </a:lnTo>
                  <a:lnTo>
                    <a:pt x="276" y="273"/>
                  </a:lnTo>
                  <a:lnTo>
                    <a:pt x="277" y="273"/>
                  </a:lnTo>
                  <a:lnTo>
                    <a:pt x="278" y="273"/>
                  </a:lnTo>
                  <a:lnTo>
                    <a:pt x="279" y="273"/>
                  </a:lnTo>
                  <a:lnTo>
                    <a:pt x="280" y="273"/>
                  </a:lnTo>
                  <a:lnTo>
                    <a:pt x="281" y="273"/>
                  </a:lnTo>
                  <a:lnTo>
                    <a:pt x="282" y="273"/>
                  </a:lnTo>
                  <a:lnTo>
                    <a:pt x="283" y="273"/>
                  </a:lnTo>
                  <a:lnTo>
                    <a:pt x="284" y="273"/>
                  </a:lnTo>
                  <a:lnTo>
                    <a:pt x="285" y="273"/>
                  </a:lnTo>
                  <a:lnTo>
                    <a:pt x="286" y="273"/>
                  </a:lnTo>
                  <a:lnTo>
                    <a:pt x="287" y="273"/>
                  </a:lnTo>
                  <a:lnTo>
                    <a:pt x="289" y="273"/>
                  </a:lnTo>
                  <a:lnTo>
                    <a:pt x="290" y="273"/>
                  </a:lnTo>
                  <a:lnTo>
                    <a:pt x="291" y="273"/>
                  </a:lnTo>
                  <a:lnTo>
                    <a:pt x="292" y="273"/>
                  </a:lnTo>
                  <a:lnTo>
                    <a:pt x="294" y="273"/>
                  </a:lnTo>
                  <a:lnTo>
                    <a:pt x="295" y="273"/>
                  </a:lnTo>
                  <a:lnTo>
                    <a:pt x="297" y="273"/>
                  </a:lnTo>
                  <a:lnTo>
                    <a:pt x="298" y="273"/>
                  </a:lnTo>
                  <a:lnTo>
                    <a:pt x="299" y="273"/>
                  </a:lnTo>
                  <a:lnTo>
                    <a:pt x="300" y="273"/>
                  </a:lnTo>
                  <a:lnTo>
                    <a:pt x="301" y="273"/>
                  </a:lnTo>
                  <a:lnTo>
                    <a:pt x="302" y="273"/>
                  </a:lnTo>
                  <a:lnTo>
                    <a:pt x="303" y="273"/>
                  </a:lnTo>
                  <a:lnTo>
                    <a:pt x="304" y="273"/>
                  </a:lnTo>
                  <a:lnTo>
                    <a:pt x="305" y="273"/>
                  </a:lnTo>
                  <a:lnTo>
                    <a:pt x="306" y="273"/>
                  </a:lnTo>
                  <a:lnTo>
                    <a:pt x="307" y="273"/>
                  </a:lnTo>
                  <a:lnTo>
                    <a:pt x="308" y="273"/>
                  </a:lnTo>
                  <a:lnTo>
                    <a:pt x="309" y="273"/>
                  </a:lnTo>
                  <a:lnTo>
                    <a:pt x="310" y="273"/>
                  </a:lnTo>
                  <a:lnTo>
                    <a:pt x="311" y="273"/>
                  </a:lnTo>
                  <a:lnTo>
                    <a:pt x="312" y="273"/>
                  </a:lnTo>
                  <a:lnTo>
                    <a:pt x="313" y="273"/>
                  </a:lnTo>
                  <a:lnTo>
                    <a:pt x="314" y="273"/>
                  </a:lnTo>
                  <a:lnTo>
                    <a:pt x="315" y="274"/>
                  </a:lnTo>
                  <a:lnTo>
                    <a:pt x="317" y="274"/>
                  </a:lnTo>
                  <a:lnTo>
                    <a:pt x="318" y="274"/>
                  </a:lnTo>
                  <a:lnTo>
                    <a:pt x="320" y="274"/>
                  </a:lnTo>
                  <a:lnTo>
                    <a:pt x="321" y="274"/>
                  </a:lnTo>
                  <a:lnTo>
                    <a:pt x="323" y="274"/>
                  </a:lnTo>
                  <a:lnTo>
                    <a:pt x="325" y="273"/>
                  </a:lnTo>
                  <a:lnTo>
                    <a:pt x="326" y="273"/>
                  </a:lnTo>
                  <a:lnTo>
                    <a:pt x="328" y="273"/>
                  </a:lnTo>
                  <a:lnTo>
                    <a:pt x="329" y="273"/>
                  </a:lnTo>
                  <a:lnTo>
                    <a:pt x="330" y="274"/>
                  </a:lnTo>
                  <a:lnTo>
                    <a:pt x="331" y="274"/>
                  </a:lnTo>
                  <a:lnTo>
                    <a:pt x="332" y="274"/>
                  </a:lnTo>
                  <a:lnTo>
                    <a:pt x="333" y="274"/>
                  </a:lnTo>
                  <a:lnTo>
                    <a:pt x="334" y="274"/>
                  </a:lnTo>
                  <a:lnTo>
                    <a:pt x="335" y="274"/>
                  </a:lnTo>
                  <a:lnTo>
                    <a:pt x="336" y="274"/>
                  </a:lnTo>
                  <a:lnTo>
                    <a:pt x="337" y="273"/>
                  </a:lnTo>
                  <a:lnTo>
                    <a:pt x="338" y="273"/>
                  </a:lnTo>
                  <a:lnTo>
                    <a:pt x="339" y="273"/>
                  </a:lnTo>
                  <a:lnTo>
                    <a:pt x="340" y="273"/>
                  </a:lnTo>
                  <a:lnTo>
                    <a:pt x="341" y="273"/>
                  </a:lnTo>
                  <a:lnTo>
                    <a:pt x="343" y="272"/>
                  </a:lnTo>
                  <a:lnTo>
                    <a:pt x="344" y="272"/>
                  </a:lnTo>
                  <a:lnTo>
                    <a:pt x="345" y="272"/>
                  </a:lnTo>
                  <a:lnTo>
                    <a:pt x="346" y="271"/>
                  </a:lnTo>
                  <a:lnTo>
                    <a:pt x="346" y="270"/>
                  </a:lnTo>
                  <a:lnTo>
                    <a:pt x="348" y="270"/>
                  </a:lnTo>
                  <a:lnTo>
                    <a:pt x="348" y="269"/>
                  </a:lnTo>
                  <a:lnTo>
                    <a:pt x="349" y="267"/>
                  </a:lnTo>
                  <a:lnTo>
                    <a:pt x="351" y="266"/>
                  </a:lnTo>
                  <a:lnTo>
                    <a:pt x="351" y="263"/>
                  </a:lnTo>
                  <a:lnTo>
                    <a:pt x="352" y="261"/>
                  </a:lnTo>
                  <a:lnTo>
                    <a:pt x="353" y="257"/>
                  </a:lnTo>
                  <a:lnTo>
                    <a:pt x="354" y="253"/>
                  </a:lnTo>
                  <a:lnTo>
                    <a:pt x="355" y="248"/>
                  </a:lnTo>
                  <a:lnTo>
                    <a:pt x="356" y="242"/>
                  </a:lnTo>
                  <a:lnTo>
                    <a:pt x="357" y="236"/>
                  </a:lnTo>
                  <a:lnTo>
                    <a:pt x="358" y="228"/>
                  </a:lnTo>
                  <a:lnTo>
                    <a:pt x="359" y="219"/>
                  </a:lnTo>
                  <a:lnTo>
                    <a:pt x="360" y="210"/>
                  </a:lnTo>
                  <a:lnTo>
                    <a:pt x="361" y="199"/>
                  </a:lnTo>
                  <a:lnTo>
                    <a:pt x="362" y="187"/>
                  </a:lnTo>
                  <a:lnTo>
                    <a:pt x="363" y="175"/>
                  </a:lnTo>
                  <a:lnTo>
                    <a:pt x="364" y="162"/>
                  </a:lnTo>
                  <a:lnTo>
                    <a:pt x="365" y="148"/>
                  </a:lnTo>
                  <a:lnTo>
                    <a:pt x="366" y="134"/>
                  </a:lnTo>
                  <a:lnTo>
                    <a:pt x="367" y="119"/>
                  </a:lnTo>
                  <a:lnTo>
                    <a:pt x="368" y="105"/>
                  </a:lnTo>
                  <a:lnTo>
                    <a:pt x="369" y="90"/>
                  </a:lnTo>
                  <a:lnTo>
                    <a:pt x="369" y="77"/>
                  </a:lnTo>
                  <a:lnTo>
                    <a:pt x="371" y="64"/>
                  </a:lnTo>
                  <a:lnTo>
                    <a:pt x="372" y="51"/>
                  </a:lnTo>
                  <a:lnTo>
                    <a:pt x="372" y="40"/>
                  </a:lnTo>
                  <a:lnTo>
                    <a:pt x="374" y="30"/>
                  </a:lnTo>
                  <a:lnTo>
                    <a:pt x="374" y="21"/>
                  </a:lnTo>
                  <a:lnTo>
                    <a:pt x="375" y="14"/>
                  </a:lnTo>
                  <a:lnTo>
                    <a:pt x="377" y="8"/>
                  </a:lnTo>
                  <a:lnTo>
                    <a:pt x="377" y="4"/>
                  </a:lnTo>
                  <a:lnTo>
                    <a:pt x="379" y="1"/>
                  </a:lnTo>
                  <a:lnTo>
                    <a:pt x="379" y="0"/>
                  </a:lnTo>
                  <a:lnTo>
                    <a:pt x="380" y="0"/>
                  </a:lnTo>
                  <a:lnTo>
                    <a:pt x="381" y="2"/>
                  </a:lnTo>
                  <a:lnTo>
                    <a:pt x="382" y="5"/>
                  </a:lnTo>
                  <a:lnTo>
                    <a:pt x="383" y="8"/>
                  </a:lnTo>
                  <a:lnTo>
                    <a:pt x="384" y="13"/>
                  </a:lnTo>
                  <a:lnTo>
                    <a:pt x="385" y="19"/>
                  </a:lnTo>
                  <a:lnTo>
                    <a:pt x="386" y="25"/>
                  </a:lnTo>
                  <a:lnTo>
                    <a:pt x="387" y="32"/>
                  </a:lnTo>
                  <a:lnTo>
                    <a:pt x="388" y="39"/>
                  </a:lnTo>
                  <a:lnTo>
                    <a:pt x="389" y="47"/>
                  </a:lnTo>
                  <a:lnTo>
                    <a:pt x="390" y="54"/>
                  </a:lnTo>
                  <a:lnTo>
                    <a:pt x="391" y="62"/>
                  </a:lnTo>
                  <a:lnTo>
                    <a:pt x="392" y="69"/>
                  </a:lnTo>
                  <a:lnTo>
                    <a:pt x="393" y="76"/>
                  </a:lnTo>
                  <a:lnTo>
                    <a:pt x="394" y="84"/>
                  </a:lnTo>
                  <a:lnTo>
                    <a:pt x="395" y="90"/>
                  </a:lnTo>
                  <a:lnTo>
                    <a:pt x="396" y="97"/>
                  </a:lnTo>
                  <a:lnTo>
                    <a:pt x="397" y="104"/>
                  </a:lnTo>
                  <a:lnTo>
                    <a:pt x="397" y="110"/>
                  </a:lnTo>
                  <a:lnTo>
                    <a:pt x="399" y="117"/>
                  </a:lnTo>
                  <a:lnTo>
                    <a:pt x="400" y="123"/>
                  </a:lnTo>
                  <a:lnTo>
                    <a:pt x="400" y="128"/>
                  </a:lnTo>
                  <a:lnTo>
                    <a:pt x="402" y="134"/>
                  </a:lnTo>
                  <a:lnTo>
                    <a:pt x="402" y="138"/>
                  </a:lnTo>
                  <a:lnTo>
                    <a:pt x="403" y="143"/>
                  </a:lnTo>
                  <a:lnTo>
                    <a:pt x="405" y="148"/>
                  </a:lnTo>
                  <a:lnTo>
                    <a:pt x="405" y="152"/>
                  </a:lnTo>
                  <a:lnTo>
                    <a:pt x="406" y="157"/>
                  </a:lnTo>
                  <a:lnTo>
                    <a:pt x="407" y="161"/>
                  </a:lnTo>
                  <a:lnTo>
                    <a:pt x="408" y="165"/>
                  </a:lnTo>
                  <a:lnTo>
                    <a:pt x="409" y="168"/>
                  </a:lnTo>
                  <a:lnTo>
                    <a:pt x="410" y="172"/>
                  </a:lnTo>
                  <a:lnTo>
                    <a:pt x="411" y="175"/>
                  </a:lnTo>
                  <a:lnTo>
                    <a:pt x="412" y="179"/>
                  </a:lnTo>
                  <a:lnTo>
                    <a:pt x="413" y="182"/>
                  </a:lnTo>
                  <a:lnTo>
                    <a:pt x="414" y="185"/>
                  </a:lnTo>
                  <a:lnTo>
                    <a:pt x="415" y="187"/>
                  </a:lnTo>
                  <a:lnTo>
                    <a:pt x="416" y="190"/>
                  </a:lnTo>
                  <a:lnTo>
                    <a:pt x="417" y="193"/>
                  </a:lnTo>
                  <a:lnTo>
                    <a:pt x="418" y="195"/>
                  </a:lnTo>
                  <a:lnTo>
                    <a:pt x="419" y="197"/>
                  </a:lnTo>
                  <a:lnTo>
                    <a:pt x="420" y="200"/>
                  </a:lnTo>
                  <a:lnTo>
                    <a:pt x="421" y="202"/>
                  </a:lnTo>
                  <a:lnTo>
                    <a:pt x="422" y="204"/>
                  </a:lnTo>
                  <a:lnTo>
                    <a:pt x="423" y="207"/>
                  </a:lnTo>
                  <a:lnTo>
                    <a:pt x="423" y="208"/>
                  </a:lnTo>
                  <a:lnTo>
                    <a:pt x="425" y="210"/>
                  </a:lnTo>
                  <a:lnTo>
                    <a:pt x="426" y="212"/>
                  </a:lnTo>
                  <a:lnTo>
                    <a:pt x="426" y="214"/>
                  </a:lnTo>
                  <a:lnTo>
                    <a:pt x="428" y="215"/>
                  </a:lnTo>
                  <a:lnTo>
                    <a:pt x="428" y="217"/>
                  </a:lnTo>
                  <a:lnTo>
                    <a:pt x="430" y="218"/>
                  </a:lnTo>
                  <a:lnTo>
                    <a:pt x="430" y="219"/>
                  </a:lnTo>
                  <a:lnTo>
                    <a:pt x="431" y="221"/>
                  </a:lnTo>
                  <a:lnTo>
                    <a:pt x="433" y="222"/>
                  </a:lnTo>
                  <a:lnTo>
                    <a:pt x="433" y="224"/>
                  </a:lnTo>
                  <a:lnTo>
                    <a:pt x="434" y="225"/>
                  </a:lnTo>
                  <a:lnTo>
                    <a:pt x="435" y="226"/>
                  </a:lnTo>
                  <a:lnTo>
                    <a:pt x="436" y="227"/>
                  </a:lnTo>
                  <a:lnTo>
                    <a:pt x="437" y="228"/>
                  </a:lnTo>
                  <a:lnTo>
                    <a:pt x="438" y="229"/>
                  </a:lnTo>
                  <a:lnTo>
                    <a:pt x="439" y="230"/>
                  </a:lnTo>
                  <a:lnTo>
                    <a:pt x="440" y="231"/>
                  </a:lnTo>
                  <a:lnTo>
                    <a:pt x="441" y="232"/>
                  </a:lnTo>
                  <a:lnTo>
                    <a:pt x="442" y="233"/>
                  </a:lnTo>
                  <a:lnTo>
                    <a:pt x="443" y="234"/>
                  </a:lnTo>
                  <a:lnTo>
                    <a:pt x="444" y="235"/>
                  </a:lnTo>
                  <a:lnTo>
                    <a:pt x="445" y="236"/>
                  </a:lnTo>
                  <a:lnTo>
                    <a:pt x="446" y="237"/>
                  </a:lnTo>
                  <a:lnTo>
                    <a:pt x="447" y="238"/>
                  </a:lnTo>
                  <a:lnTo>
                    <a:pt x="448" y="238"/>
                  </a:lnTo>
                  <a:lnTo>
                    <a:pt x="449" y="239"/>
                  </a:lnTo>
                  <a:lnTo>
                    <a:pt x="450" y="240"/>
                  </a:lnTo>
                  <a:lnTo>
                    <a:pt x="451" y="241"/>
                  </a:lnTo>
                  <a:lnTo>
                    <a:pt x="451" y="242"/>
                  </a:lnTo>
                  <a:lnTo>
                    <a:pt x="453" y="243"/>
                  </a:lnTo>
                  <a:lnTo>
                    <a:pt x="454" y="244"/>
                  </a:lnTo>
                  <a:lnTo>
                    <a:pt x="456" y="245"/>
                  </a:lnTo>
                  <a:lnTo>
                    <a:pt x="456" y="246"/>
                  </a:lnTo>
                  <a:lnTo>
                    <a:pt x="457" y="247"/>
                  </a:lnTo>
                  <a:lnTo>
                    <a:pt x="459" y="247"/>
                  </a:lnTo>
                  <a:lnTo>
                    <a:pt x="459" y="248"/>
                  </a:lnTo>
                  <a:lnTo>
                    <a:pt x="460" y="249"/>
                  </a:lnTo>
                  <a:lnTo>
                    <a:pt x="461" y="249"/>
                  </a:lnTo>
                  <a:lnTo>
                    <a:pt x="462" y="250"/>
                  </a:lnTo>
                  <a:lnTo>
                    <a:pt x="463" y="250"/>
                  </a:lnTo>
                  <a:lnTo>
                    <a:pt x="464" y="251"/>
                  </a:lnTo>
                  <a:lnTo>
                    <a:pt x="465" y="252"/>
                  </a:lnTo>
                  <a:lnTo>
                    <a:pt x="466" y="252"/>
                  </a:lnTo>
                  <a:lnTo>
                    <a:pt x="467" y="253"/>
                  </a:lnTo>
                  <a:lnTo>
                    <a:pt x="468" y="253"/>
                  </a:lnTo>
                  <a:lnTo>
                    <a:pt x="469" y="254"/>
                  </a:lnTo>
                  <a:lnTo>
                    <a:pt x="470" y="255"/>
                  </a:lnTo>
                  <a:lnTo>
                    <a:pt x="471" y="255"/>
                  </a:lnTo>
                  <a:lnTo>
                    <a:pt x="472" y="256"/>
                  </a:lnTo>
                  <a:lnTo>
                    <a:pt x="473" y="256"/>
                  </a:lnTo>
                  <a:lnTo>
                    <a:pt x="474" y="256"/>
                  </a:lnTo>
                  <a:lnTo>
                    <a:pt x="475" y="257"/>
                  </a:lnTo>
                  <a:lnTo>
                    <a:pt x="476" y="258"/>
                  </a:lnTo>
                  <a:lnTo>
                    <a:pt x="477" y="258"/>
                  </a:lnTo>
                  <a:lnTo>
                    <a:pt x="479" y="258"/>
                  </a:lnTo>
                  <a:lnTo>
                    <a:pt x="479" y="259"/>
                  </a:lnTo>
                  <a:lnTo>
                    <a:pt x="481" y="259"/>
                  </a:lnTo>
                  <a:lnTo>
                    <a:pt x="482" y="259"/>
                  </a:lnTo>
                  <a:lnTo>
                    <a:pt x="484" y="260"/>
                  </a:lnTo>
                  <a:lnTo>
                    <a:pt x="484" y="261"/>
                  </a:lnTo>
                  <a:lnTo>
                    <a:pt x="485" y="261"/>
                  </a:lnTo>
                  <a:lnTo>
                    <a:pt x="487" y="261"/>
                  </a:lnTo>
                  <a:lnTo>
                    <a:pt x="488" y="262"/>
                  </a:lnTo>
                  <a:lnTo>
                    <a:pt x="489" y="262"/>
                  </a:lnTo>
                  <a:lnTo>
                    <a:pt x="490" y="263"/>
                  </a:lnTo>
                  <a:lnTo>
                    <a:pt x="491" y="263"/>
                  </a:lnTo>
                  <a:lnTo>
                    <a:pt x="492" y="263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3" name="Freeform 163"/>
            <p:cNvSpPr>
              <a:spLocks/>
            </p:cNvSpPr>
            <p:nvPr/>
          </p:nvSpPr>
          <p:spPr bwMode="auto">
            <a:xfrm>
              <a:off x="34899" y="24911"/>
              <a:ext cx="6344" cy="362"/>
            </a:xfrm>
            <a:custGeom>
              <a:avLst/>
              <a:gdLst>
                <a:gd name="T0" fmla="*/ 10294 w 493"/>
                <a:gd name="T1" fmla="*/ 2585 h 28"/>
                <a:gd name="T2" fmla="*/ 20588 w 493"/>
                <a:gd name="T3" fmla="*/ 5171 h 28"/>
                <a:gd name="T4" fmla="*/ 32169 w 493"/>
                <a:gd name="T5" fmla="*/ 7756 h 28"/>
                <a:gd name="T6" fmla="*/ 43749 w 493"/>
                <a:gd name="T7" fmla="*/ 10341 h 28"/>
                <a:gd name="T8" fmla="*/ 55330 w 493"/>
                <a:gd name="T9" fmla="*/ 10341 h 28"/>
                <a:gd name="T10" fmla="*/ 65624 w 493"/>
                <a:gd name="T11" fmla="*/ 11634 h 28"/>
                <a:gd name="T12" fmla="*/ 77205 w 493"/>
                <a:gd name="T13" fmla="*/ 12927 h 28"/>
                <a:gd name="T14" fmla="*/ 88785 w 493"/>
                <a:gd name="T15" fmla="*/ 12927 h 28"/>
                <a:gd name="T16" fmla="*/ 99079 w 493"/>
                <a:gd name="T17" fmla="*/ 12927 h 28"/>
                <a:gd name="T18" fmla="*/ 110660 w 493"/>
                <a:gd name="T19" fmla="*/ 12927 h 28"/>
                <a:gd name="T20" fmla="*/ 122241 w 493"/>
                <a:gd name="T21" fmla="*/ 12927 h 28"/>
                <a:gd name="T22" fmla="*/ 132535 w 493"/>
                <a:gd name="T23" fmla="*/ 15512 h 28"/>
                <a:gd name="T24" fmla="*/ 144115 w 493"/>
                <a:gd name="T25" fmla="*/ 16805 h 28"/>
                <a:gd name="T26" fmla="*/ 155696 w 493"/>
                <a:gd name="T27" fmla="*/ 16805 h 28"/>
                <a:gd name="T28" fmla="*/ 165990 w 493"/>
                <a:gd name="T29" fmla="*/ 16805 h 28"/>
                <a:gd name="T30" fmla="*/ 177571 w 493"/>
                <a:gd name="T31" fmla="*/ 19390 h 28"/>
                <a:gd name="T32" fmla="*/ 189151 w 493"/>
                <a:gd name="T33" fmla="*/ 19390 h 28"/>
                <a:gd name="T34" fmla="*/ 199445 w 493"/>
                <a:gd name="T35" fmla="*/ 19390 h 28"/>
                <a:gd name="T36" fmla="*/ 211026 w 493"/>
                <a:gd name="T37" fmla="*/ 19390 h 28"/>
                <a:gd name="T38" fmla="*/ 221320 w 493"/>
                <a:gd name="T39" fmla="*/ 19390 h 28"/>
                <a:gd name="T40" fmla="*/ 234187 w 493"/>
                <a:gd name="T41" fmla="*/ 20683 h 28"/>
                <a:gd name="T42" fmla="*/ 244481 w 493"/>
                <a:gd name="T43" fmla="*/ 20683 h 28"/>
                <a:gd name="T44" fmla="*/ 256062 w 493"/>
                <a:gd name="T45" fmla="*/ 21976 h 28"/>
                <a:gd name="T46" fmla="*/ 267643 w 493"/>
                <a:gd name="T47" fmla="*/ 20683 h 28"/>
                <a:gd name="T48" fmla="*/ 277937 w 493"/>
                <a:gd name="T49" fmla="*/ 21976 h 28"/>
                <a:gd name="T50" fmla="*/ 289517 w 493"/>
                <a:gd name="T51" fmla="*/ 21976 h 28"/>
                <a:gd name="T52" fmla="*/ 299811 w 493"/>
                <a:gd name="T53" fmla="*/ 21976 h 28"/>
                <a:gd name="T54" fmla="*/ 311392 w 493"/>
                <a:gd name="T55" fmla="*/ 21976 h 28"/>
                <a:gd name="T56" fmla="*/ 322973 w 493"/>
                <a:gd name="T57" fmla="*/ 21976 h 28"/>
                <a:gd name="T58" fmla="*/ 333267 w 493"/>
                <a:gd name="T59" fmla="*/ 21976 h 28"/>
                <a:gd name="T60" fmla="*/ 344848 w 493"/>
                <a:gd name="T61" fmla="*/ 21976 h 28"/>
                <a:gd name="T62" fmla="*/ 356428 w 493"/>
                <a:gd name="T63" fmla="*/ 21976 h 28"/>
                <a:gd name="T64" fmla="*/ 366722 w 493"/>
                <a:gd name="T65" fmla="*/ 23268 h 28"/>
                <a:gd name="T66" fmla="*/ 379590 w 493"/>
                <a:gd name="T67" fmla="*/ 23268 h 28"/>
                <a:gd name="T68" fmla="*/ 389884 w 493"/>
                <a:gd name="T69" fmla="*/ 23268 h 28"/>
                <a:gd name="T70" fmla="*/ 401464 w 493"/>
                <a:gd name="T71" fmla="*/ 24561 h 28"/>
                <a:gd name="T72" fmla="*/ 411758 w 493"/>
                <a:gd name="T73" fmla="*/ 24561 h 28"/>
                <a:gd name="T74" fmla="*/ 423339 w 493"/>
                <a:gd name="T75" fmla="*/ 25854 h 28"/>
                <a:gd name="T76" fmla="*/ 434920 w 493"/>
                <a:gd name="T77" fmla="*/ 25854 h 28"/>
                <a:gd name="T78" fmla="*/ 445214 w 493"/>
                <a:gd name="T79" fmla="*/ 27146 h 28"/>
                <a:gd name="T80" fmla="*/ 456794 w 493"/>
                <a:gd name="T81" fmla="*/ 28439 h 28"/>
                <a:gd name="T82" fmla="*/ 468375 w 493"/>
                <a:gd name="T83" fmla="*/ 31024 h 28"/>
                <a:gd name="T84" fmla="*/ 478669 w 493"/>
                <a:gd name="T85" fmla="*/ 32317 h 28"/>
                <a:gd name="T86" fmla="*/ 490250 w 493"/>
                <a:gd name="T87" fmla="*/ 34902 h 28"/>
                <a:gd name="T88" fmla="*/ 501830 w 493"/>
                <a:gd name="T89" fmla="*/ 34902 h 28"/>
                <a:gd name="T90" fmla="*/ 512124 w 493"/>
                <a:gd name="T91" fmla="*/ 36195 h 28"/>
                <a:gd name="T92" fmla="*/ 523705 w 493"/>
                <a:gd name="T93" fmla="*/ 34902 h 28"/>
                <a:gd name="T94" fmla="*/ 535286 w 493"/>
                <a:gd name="T95" fmla="*/ 28439 h 28"/>
                <a:gd name="T96" fmla="*/ 545580 w 493"/>
                <a:gd name="T97" fmla="*/ 25854 h 28"/>
                <a:gd name="T98" fmla="*/ 557160 w 493"/>
                <a:gd name="T99" fmla="*/ 27146 h 28"/>
                <a:gd name="T100" fmla="*/ 568741 w 493"/>
                <a:gd name="T101" fmla="*/ 25854 h 28"/>
                <a:gd name="T102" fmla="*/ 580322 w 493"/>
                <a:gd name="T103" fmla="*/ 11634 h 28"/>
                <a:gd name="T104" fmla="*/ 590616 w 493"/>
                <a:gd name="T105" fmla="*/ 12927 h 28"/>
                <a:gd name="T106" fmla="*/ 602196 w 493"/>
                <a:gd name="T107" fmla="*/ 16805 h 28"/>
                <a:gd name="T108" fmla="*/ 613777 w 493"/>
                <a:gd name="T109" fmla="*/ 11634 h 28"/>
                <a:gd name="T110" fmla="*/ 624071 w 493"/>
                <a:gd name="T111" fmla="*/ 14219 h 2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93"/>
                <a:gd name="T169" fmla="*/ 0 h 28"/>
                <a:gd name="T170" fmla="*/ 493 w 493"/>
                <a:gd name="T171" fmla="*/ 28 h 2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93" h="28">
                  <a:moveTo>
                    <a:pt x="0" y="0"/>
                  </a:moveTo>
                  <a:lnTo>
                    <a:pt x="1" y="0"/>
                  </a:lnTo>
                  <a:lnTo>
                    <a:pt x="2" y="1"/>
                  </a:lnTo>
                  <a:lnTo>
                    <a:pt x="3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2"/>
                  </a:lnTo>
                  <a:lnTo>
                    <a:pt x="8" y="2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1" y="3"/>
                  </a:lnTo>
                  <a:lnTo>
                    <a:pt x="12" y="3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5" y="4"/>
                  </a:lnTo>
                  <a:lnTo>
                    <a:pt x="16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9" y="5"/>
                  </a:lnTo>
                  <a:lnTo>
                    <a:pt x="20" y="5"/>
                  </a:lnTo>
                  <a:lnTo>
                    <a:pt x="21" y="6"/>
                  </a:lnTo>
                  <a:lnTo>
                    <a:pt x="23" y="6"/>
                  </a:lnTo>
                  <a:lnTo>
                    <a:pt x="24" y="6"/>
                  </a:lnTo>
                  <a:lnTo>
                    <a:pt x="25" y="6"/>
                  </a:lnTo>
                  <a:lnTo>
                    <a:pt x="26" y="6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9" y="7"/>
                  </a:lnTo>
                  <a:lnTo>
                    <a:pt x="30" y="7"/>
                  </a:lnTo>
                  <a:lnTo>
                    <a:pt x="31" y="7"/>
                  </a:lnTo>
                  <a:lnTo>
                    <a:pt x="32" y="7"/>
                  </a:lnTo>
                  <a:lnTo>
                    <a:pt x="33" y="7"/>
                  </a:lnTo>
                  <a:lnTo>
                    <a:pt x="34" y="8"/>
                  </a:lnTo>
                  <a:lnTo>
                    <a:pt x="35" y="8"/>
                  </a:lnTo>
                  <a:lnTo>
                    <a:pt x="36" y="8"/>
                  </a:lnTo>
                  <a:lnTo>
                    <a:pt x="38" y="8"/>
                  </a:lnTo>
                  <a:lnTo>
                    <a:pt x="39" y="8"/>
                  </a:lnTo>
                  <a:lnTo>
                    <a:pt x="40" y="8"/>
                  </a:lnTo>
                  <a:lnTo>
                    <a:pt x="41" y="8"/>
                  </a:lnTo>
                  <a:lnTo>
                    <a:pt x="43" y="8"/>
                  </a:lnTo>
                  <a:lnTo>
                    <a:pt x="44" y="9"/>
                  </a:lnTo>
                  <a:lnTo>
                    <a:pt x="46" y="9"/>
                  </a:lnTo>
                  <a:lnTo>
                    <a:pt x="47" y="9"/>
                  </a:lnTo>
                  <a:lnTo>
                    <a:pt x="49" y="9"/>
                  </a:lnTo>
                  <a:lnTo>
                    <a:pt x="50" y="9"/>
                  </a:lnTo>
                  <a:lnTo>
                    <a:pt x="51" y="9"/>
                  </a:lnTo>
                  <a:lnTo>
                    <a:pt x="52" y="9"/>
                  </a:lnTo>
                  <a:lnTo>
                    <a:pt x="53" y="9"/>
                  </a:lnTo>
                  <a:lnTo>
                    <a:pt x="54" y="10"/>
                  </a:lnTo>
                  <a:lnTo>
                    <a:pt x="55" y="10"/>
                  </a:lnTo>
                  <a:lnTo>
                    <a:pt x="56" y="10"/>
                  </a:lnTo>
                  <a:lnTo>
                    <a:pt x="57" y="10"/>
                  </a:lnTo>
                  <a:lnTo>
                    <a:pt x="58" y="10"/>
                  </a:lnTo>
                  <a:lnTo>
                    <a:pt x="59" y="10"/>
                  </a:lnTo>
                  <a:lnTo>
                    <a:pt x="60" y="10"/>
                  </a:lnTo>
                  <a:lnTo>
                    <a:pt x="61" y="10"/>
                  </a:lnTo>
                  <a:lnTo>
                    <a:pt x="62" y="10"/>
                  </a:lnTo>
                  <a:lnTo>
                    <a:pt x="63" y="10"/>
                  </a:lnTo>
                  <a:lnTo>
                    <a:pt x="64" y="10"/>
                  </a:lnTo>
                  <a:lnTo>
                    <a:pt x="65" y="10"/>
                  </a:lnTo>
                  <a:lnTo>
                    <a:pt x="66" y="10"/>
                  </a:lnTo>
                  <a:lnTo>
                    <a:pt x="67" y="10"/>
                  </a:lnTo>
                  <a:lnTo>
                    <a:pt x="69" y="10"/>
                  </a:lnTo>
                  <a:lnTo>
                    <a:pt x="70" y="10"/>
                  </a:lnTo>
                  <a:lnTo>
                    <a:pt x="72" y="10"/>
                  </a:lnTo>
                  <a:lnTo>
                    <a:pt x="74" y="10"/>
                  </a:lnTo>
                  <a:lnTo>
                    <a:pt x="75" y="10"/>
                  </a:lnTo>
                  <a:lnTo>
                    <a:pt x="77" y="10"/>
                  </a:lnTo>
                  <a:lnTo>
                    <a:pt x="78" y="10"/>
                  </a:lnTo>
                  <a:lnTo>
                    <a:pt x="79" y="10"/>
                  </a:lnTo>
                  <a:lnTo>
                    <a:pt x="80" y="10"/>
                  </a:lnTo>
                  <a:lnTo>
                    <a:pt x="81" y="9"/>
                  </a:lnTo>
                  <a:lnTo>
                    <a:pt x="82" y="9"/>
                  </a:lnTo>
                  <a:lnTo>
                    <a:pt x="83" y="9"/>
                  </a:lnTo>
                  <a:lnTo>
                    <a:pt x="84" y="9"/>
                  </a:lnTo>
                  <a:lnTo>
                    <a:pt x="85" y="9"/>
                  </a:lnTo>
                  <a:lnTo>
                    <a:pt x="86" y="10"/>
                  </a:lnTo>
                  <a:lnTo>
                    <a:pt x="87" y="10"/>
                  </a:lnTo>
                  <a:lnTo>
                    <a:pt x="88" y="10"/>
                  </a:lnTo>
                  <a:lnTo>
                    <a:pt x="89" y="10"/>
                  </a:lnTo>
                  <a:lnTo>
                    <a:pt x="90" y="10"/>
                  </a:lnTo>
                  <a:lnTo>
                    <a:pt x="91" y="10"/>
                  </a:lnTo>
                  <a:lnTo>
                    <a:pt x="92" y="10"/>
                  </a:lnTo>
                  <a:lnTo>
                    <a:pt x="93" y="10"/>
                  </a:lnTo>
                  <a:lnTo>
                    <a:pt x="94" y="10"/>
                  </a:lnTo>
                  <a:lnTo>
                    <a:pt x="95" y="10"/>
                  </a:lnTo>
                  <a:lnTo>
                    <a:pt x="97" y="10"/>
                  </a:lnTo>
                  <a:lnTo>
                    <a:pt x="98" y="10"/>
                  </a:lnTo>
                  <a:lnTo>
                    <a:pt x="100" y="11"/>
                  </a:lnTo>
                  <a:lnTo>
                    <a:pt x="101" y="11"/>
                  </a:lnTo>
                  <a:lnTo>
                    <a:pt x="102" y="11"/>
                  </a:lnTo>
                  <a:lnTo>
                    <a:pt x="103" y="12"/>
                  </a:lnTo>
                  <a:lnTo>
                    <a:pt x="104" y="12"/>
                  </a:lnTo>
                  <a:lnTo>
                    <a:pt x="105" y="12"/>
                  </a:lnTo>
                  <a:lnTo>
                    <a:pt x="106" y="12"/>
                  </a:lnTo>
                  <a:lnTo>
                    <a:pt x="107" y="12"/>
                  </a:lnTo>
                  <a:lnTo>
                    <a:pt x="108" y="12"/>
                  </a:lnTo>
                  <a:lnTo>
                    <a:pt x="109" y="12"/>
                  </a:lnTo>
                  <a:lnTo>
                    <a:pt x="110" y="12"/>
                  </a:lnTo>
                  <a:lnTo>
                    <a:pt x="111" y="12"/>
                  </a:lnTo>
                  <a:lnTo>
                    <a:pt x="112" y="13"/>
                  </a:lnTo>
                  <a:lnTo>
                    <a:pt x="113" y="13"/>
                  </a:lnTo>
                  <a:lnTo>
                    <a:pt x="114" y="13"/>
                  </a:lnTo>
                  <a:lnTo>
                    <a:pt x="115" y="13"/>
                  </a:lnTo>
                  <a:lnTo>
                    <a:pt x="116" y="13"/>
                  </a:lnTo>
                  <a:lnTo>
                    <a:pt x="117" y="13"/>
                  </a:lnTo>
                  <a:lnTo>
                    <a:pt x="118" y="13"/>
                  </a:lnTo>
                  <a:lnTo>
                    <a:pt x="120" y="13"/>
                  </a:lnTo>
                  <a:lnTo>
                    <a:pt x="121" y="13"/>
                  </a:lnTo>
                  <a:lnTo>
                    <a:pt x="123" y="13"/>
                  </a:lnTo>
                  <a:lnTo>
                    <a:pt x="125" y="13"/>
                  </a:lnTo>
                  <a:lnTo>
                    <a:pt x="126" y="13"/>
                  </a:lnTo>
                  <a:lnTo>
                    <a:pt x="128" y="13"/>
                  </a:lnTo>
                  <a:lnTo>
                    <a:pt x="129" y="13"/>
                  </a:lnTo>
                  <a:lnTo>
                    <a:pt x="131" y="13"/>
                  </a:lnTo>
                  <a:lnTo>
                    <a:pt x="132" y="14"/>
                  </a:lnTo>
                  <a:lnTo>
                    <a:pt x="133" y="14"/>
                  </a:lnTo>
                  <a:lnTo>
                    <a:pt x="134" y="14"/>
                  </a:lnTo>
                  <a:lnTo>
                    <a:pt x="135" y="14"/>
                  </a:lnTo>
                  <a:lnTo>
                    <a:pt x="136" y="15"/>
                  </a:lnTo>
                  <a:lnTo>
                    <a:pt x="137" y="15"/>
                  </a:lnTo>
                  <a:lnTo>
                    <a:pt x="138" y="15"/>
                  </a:lnTo>
                  <a:lnTo>
                    <a:pt x="139" y="15"/>
                  </a:lnTo>
                  <a:lnTo>
                    <a:pt x="140" y="15"/>
                  </a:lnTo>
                  <a:lnTo>
                    <a:pt x="141" y="15"/>
                  </a:lnTo>
                  <a:lnTo>
                    <a:pt x="142" y="15"/>
                  </a:lnTo>
                  <a:lnTo>
                    <a:pt x="143" y="15"/>
                  </a:lnTo>
                  <a:lnTo>
                    <a:pt x="144" y="15"/>
                  </a:lnTo>
                  <a:lnTo>
                    <a:pt x="145" y="15"/>
                  </a:lnTo>
                  <a:lnTo>
                    <a:pt x="146" y="15"/>
                  </a:lnTo>
                  <a:lnTo>
                    <a:pt x="147" y="15"/>
                  </a:lnTo>
                  <a:lnTo>
                    <a:pt x="148" y="15"/>
                  </a:lnTo>
                  <a:lnTo>
                    <a:pt x="149" y="15"/>
                  </a:lnTo>
                  <a:lnTo>
                    <a:pt x="151" y="15"/>
                  </a:lnTo>
                  <a:lnTo>
                    <a:pt x="152" y="15"/>
                  </a:lnTo>
                  <a:lnTo>
                    <a:pt x="154" y="15"/>
                  </a:lnTo>
                  <a:lnTo>
                    <a:pt x="155" y="15"/>
                  </a:lnTo>
                  <a:lnTo>
                    <a:pt x="156" y="15"/>
                  </a:lnTo>
                  <a:lnTo>
                    <a:pt x="157" y="15"/>
                  </a:lnTo>
                  <a:lnTo>
                    <a:pt x="159" y="15"/>
                  </a:lnTo>
                  <a:lnTo>
                    <a:pt x="160" y="15"/>
                  </a:lnTo>
                  <a:lnTo>
                    <a:pt x="161" y="15"/>
                  </a:lnTo>
                  <a:lnTo>
                    <a:pt x="162" y="15"/>
                  </a:lnTo>
                  <a:lnTo>
                    <a:pt x="163" y="15"/>
                  </a:lnTo>
                  <a:lnTo>
                    <a:pt x="164" y="15"/>
                  </a:lnTo>
                  <a:lnTo>
                    <a:pt x="165" y="15"/>
                  </a:lnTo>
                  <a:lnTo>
                    <a:pt x="166" y="15"/>
                  </a:lnTo>
                  <a:lnTo>
                    <a:pt x="167" y="15"/>
                  </a:lnTo>
                  <a:lnTo>
                    <a:pt x="168" y="15"/>
                  </a:lnTo>
                  <a:lnTo>
                    <a:pt x="169" y="15"/>
                  </a:lnTo>
                  <a:lnTo>
                    <a:pt x="170" y="15"/>
                  </a:lnTo>
                  <a:lnTo>
                    <a:pt x="171" y="15"/>
                  </a:lnTo>
                  <a:lnTo>
                    <a:pt x="172" y="15"/>
                  </a:lnTo>
                  <a:lnTo>
                    <a:pt x="174" y="15"/>
                  </a:lnTo>
                  <a:lnTo>
                    <a:pt x="175" y="16"/>
                  </a:lnTo>
                  <a:lnTo>
                    <a:pt x="176" y="16"/>
                  </a:lnTo>
                  <a:lnTo>
                    <a:pt x="177" y="16"/>
                  </a:lnTo>
                  <a:lnTo>
                    <a:pt x="179" y="16"/>
                  </a:lnTo>
                  <a:lnTo>
                    <a:pt x="180" y="16"/>
                  </a:lnTo>
                  <a:lnTo>
                    <a:pt x="182" y="16"/>
                  </a:lnTo>
                  <a:lnTo>
                    <a:pt x="183" y="16"/>
                  </a:lnTo>
                  <a:lnTo>
                    <a:pt x="184" y="16"/>
                  </a:lnTo>
                  <a:lnTo>
                    <a:pt x="185" y="16"/>
                  </a:lnTo>
                  <a:lnTo>
                    <a:pt x="186" y="16"/>
                  </a:lnTo>
                  <a:lnTo>
                    <a:pt x="187" y="16"/>
                  </a:lnTo>
                  <a:lnTo>
                    <a:pt x="188" y="16"/>
                  </a:lnTo>
                  <a:lnTo>
                    <a:pt x="189" y="16"/>
                  </a:lnTo>
                  <a:lnTo>
                    <a:pt x="190" y="16"/>
                  </a:lnTo>
                  <a:lnTo>
                    <a:pt x="191" y="16"/>
                  </a:lnTo>
                  <a:lnTo>
                    <a:pt x="192" y="17"/>
                  </a:lnTo>
                  <a:lnTo>
                    <a:pt x="193" y="17"/>
                  </a:lnTo>
                  <a:lnTo>
                    <a:pt x="194" y="17"/>
                  </a:lnTo>
                  <a:lnTo>
                    <a:pt x="195" y="17"/>
                  </a:lnTo>
                  <a:lnTo>
                    <a:pt x="196" y="17"/>
                  </a:lnTo>
                  <a:lnTo>
                    <a:pt x="197" y="17"/>
                  </a:lnTo>
                  <a:lnTo>
                    <a:pt x="198" y="17"/>
                  </a:lnTo>
                  <a:lnTo>
                    <a:pt x="199" y="17"/>
                  </a:lnTo>
                  <a:lnTo>
                    <a:pt x="200" y="17"/>
                  </a:lnTo>
                  <a:lnTo>
                    <a:pt x="202" y="17"/>
                  </a:lnTo>
                  <a:lnTo>
                    <a:pt x="203" y="17"/>
                  </a:lnTo>
                  <a:lnTo>
                    <a:pt x="203" y="16"/>
                  </a:lnTo>
                  <a:lnTo>
                    <a:pt x="205" y="16"/>
                  </a:lnTo>
                  <a:lnTo>
                    <a:pt x="206" y="16"/>
                  </a:lnTo>
                  <a:lnTo>
                    <a:pt x="208" y="16"/>
                  </a:lnTo>
                  <a:lnTo>
                    <a:pt x="210" y="17"/>
                  </a:lnTo>
                  <a:lnTo>
                    <a:pt x="211" y="17"/>
                  </a:lnTo>
                  <a:lnTo>
                    <a:pt x="213" y="17"/>
                  </a:lnTo>
                  <a:lnTo>
                    <a:pt x="214" y="17"/>
                  </a:lnTo>
                  <a:lnTo>
                    <a:pt x="215" y="17"/>
                  </a:lnTo>
                  <a:lnTo>
                    <a:pt x="216" y="17"/>
                  </a:lnTo>
                  <a:lnTo>
                    <a:pt x="217" y="17"/>
                  </a:lnTo>
                  <a:lnTo>
                    <a:pt x="218" y="17"/>
                  </a:lnTo>
                  <a:lnTo>
                    <a:pt x="219" y="17"/>
                  </a:lnTo>
                  <a:lnTo>
                    <a:pt x="220" y="17"/>
                  </a:lnTo>
                  <a:lnTo>
                    <a:pt x="221" y="17"/>
                  </a:lnTo>
                  <a:lnTo>
                    <a:pt x="222" y="17"/>
                  </a:lnTo>
                  <a:lnTo>
                    <a:pt x="223" y="17"/>
                  </a:lnTo>
                  <a:lnTo>
                    <a:pt x="224" y="17"/>
                  </a:lnTo>
                  <a:lnTo>
                    <a:pt x="225" y="17"/>
                  </a:lnTo>
                  <a:lnTo>
                    <a:pt x="226" y="17"/>
                  </a:lnTo>
                  <a:lnTo>
                    <a:pt x="227" y="17"/>
                  </a:lnTo>
                  <a:lnTo>
                    <a:pt x="228" y="17"/>
                  </a:lnTo>
                  <a:lnTo>
                    <a:pt x="229" y="17"/>
                  </a:lnTo>
                  <a:lnTo>
                    <a:pt x="230" y="17"/>
                  </a:lnTo>
                  <a:lnTo>
                    <a:pt x="231" y="17"/>
                  </a:lnTo>
                  <a:lnTo>
                    <a:pt x="233" y="17"/>
                  </a:lnTo>
                  <a:lnTo>
                    <a:pt x="234" y="17"/>
                  </a:lnTo>
                  <a:lnTo>
                    <a:pt x="236" y="17"/>
                  </a:lnTo>
                  <a:lnTo>
                    <a:pt x="237" y="17"/>
                  </a:lnTo>
                  <a:lnTo>
                    <a:pt x="238" y="17"/>
                  </a:lnTo>
                  <a:lnTo>
                    <a:pt x="239" y="17"/>
                  </a:lnTo>
                  <a:lnTo>
                    <a:pt x="240" y="17"/>
                  </a:lnTo>
                  <a:lnTo>
                    <a:pt x="241" y="17"/>
                  </a:lnTo>
                  <a:lnTo>
                    <a:pt x="242" y="17"/>
                  </a:lnTo>
                  <a:lnTo>
                    <a:pt x="243" y="17"/>
                  </a:lnTo>
                  <a:lnTo>
                    <a:pt x="244" y="17"/>
                  </a:lnTo>
                  <a:lnTo>
                    <a:pt x="245" y="17"/>
                  </a:lnTo>
                  <a:lnTo>
                    <a:pt x="246" y="17"/>
                  </a:lnTo>
                  <a:lnTo>
                    <a:pt x="247" y="17"/>
                  </a:lnTo>
                  <a:lnTo>
                    <a:pt x="248" y="17"/>
                  </a:lnTo>
                  <a:lnTo>
                    <a:pt x="249" y="17"/>
                  </a:lnTo>
                  <a:lnTo>
                    <a:pt x="250" y="17"/>
                  </a:lnTo>
                  <a:lnTo>
                    <a:pt x="251" y="17"/>
                  </a:lnTo>
                  <a:lnTo>
                    <a:pt x="252" y="17"/>
                  </a:lnTo>
                  <a:lnTo>
                    <a:pt x="253" y="17"/>
                  </a:lnTo>
                  <a:lnTo>
                    <a:pt x="254" y="17"/>
                  </a:lnTo>
                  <a:lnTo>
                    <a:pt x="256" y="17"/>
                  </a:lnTo>
                  <a:lnTo>
                    <a:pt x="257" y="17"/>
                  </a:lnTo>
                  <a:lnTo>
                    <a:pt x="259" y="17"/>
                  </a:lnTo>
                  <a:lnTo>
                    <a:pt x="261" y="17"/>
                  </a:lnTo>
                  <a:lnTo>
                    <a:pt x="262" y="17"/>
                  </a:lnTo>
                  <a:lnTo>
                    <a:pt x="264" y="17"/>
                  </a:lnTo>
                  <a:lnTo>
                    <a:pt x="265" y="17"/>
                  </a:lnTo>
                  <a:lnTo>
                    <a:pt x="266" y="17"/>
                  </a:lnTo>
                  <a:lnTo>
                    <a:pt x="267" y="17"/>
                  </a:lnTo>
                  <a:lnTo>
                    <a:pt x="268" y="17"/>
                  </a:lnTo>
                  <a:lnTo>
                    <a:pt x="269" y="17"/>
                  </a:lnTo>
                  <a:lnTo>
                    <a:pt x="270" y="17"/>
                  </a:lnTo>
                  <a:lnTo>
                    <a:pt x="271" y="17"/>
                  </a:lnTo>
                  <a:lnTo>
                    <a:pt x="272" y="17"/>
                  </a:lnTo>
                  <a:lnTo>
                    <a:pt x="273" y="17"/>
                  </a:lnTo>
                  <a:lnTo>
                    <a:pt x="274" y="17"/>
                  </a:lnTo>
                  <a:lnTo>
                    <a:pt x="275" y="17"/>
                  </a:lnTo>
                  <a:lnTo>
                    <a:pt x="276" y="17"/>
                  </a:lnTo>
                  <a:lnTo>
                    <a:pt x="277" y="17"/>
                  </a:lnTo>
                  <a:lnTo>
                    <a:pt x="278" y="18"/>
                  </a:lnTo>
                  <a:lnTo>
                    <a:pt x="279" y="18"/>
                  </a:lnTo>
                  <a:lnTo>
                    <a:pt x="280" y="18"/>
                  </a:lnTo>
                  <a:lnTo>
                    <a:pt x="281" y="18"/>
                  </a:lnTo>
                  <a:lnTo>
                    <a:pt x="282" y="18"/>
                  </a:lnTo>
                  <a:lnTo>
                    <a:pt x="284" y="18"/>
                  </a:lnTo>
                  <a:lnTo>
                    <a:pt x="285" y="18"/>
                  </a:lnTo>
                  <a:lnTo>
                    <a:pt x="287" y="18"/>
                  </a:lnTo>
                  <a:lnTo>
                    <a:pt x="288" y="18"/>
                  </a:lnTo>
                  <a:lnTo>
                    <a:pt x="290" y="18"/>
                  </a:lnTo>
                  <a:lnTo>
                    <a:pt x="291" y="18"/>
                  </a:lnTo>
                  <a:lnTo>
                    <a:pt x="292" y="18"/>
                  </a:lnTo>
                  <a:lnTo>
                    <a:pt x="293" y="18"/>
                  </a:lnTo>
                  <a:lnTo>
                    <a:pt x="295" y="18"/>
                  </a:lnTo>
                  <a:lnTo>
                    <a:pt x="296" y="18"/>
                  </a:lnTo>
                  <a:lnTo>
                    <a:pt x="297" y="19"/>
                  </a:lnTo>
                  <a:lnTo>
                    <a:pt x="298" y="19"/>
                  </a:lnTo>
                  <a:lnTo>
                    <a:pt x="299" y="18"/>
                  </a:lnTo>
                  <a:lnTo>
                    <a:pt x="300" y="18"/>
                  </a:lnTo>
                  <a:lnTo>
                    <a:pt x="301" y="19"/>
                  </a:lnTo>
                  <a:lnTo>
                    <a:pt x="302" y="18"/>
                  </a:lnTo>
                  <a:lnTo>
                    <a:pt x="303" y="18"/>
                  </a:lnTo>
                  <a:lnTo>
                    <a:pt x="304" y="18"/>
                  </a:lnTo>
                  <a:lnTo>
                    <a:pt x="305" y="18"/>
                  </a:lnTo>
                  <a:lnTo>
                    <a:pt x="306" y="19"/>
                  </a:lnTo>
                  <a:lnTo>
                    <a:pt x="307" y="19"/>
                  </a:lnTo>
                  <a:lnTo>
                    <a:pt x="308" y="19"/>
                  </a:lnTo>
                  <a:lnTo>
                    <a:pt x="310" y="19"/>
                  </a:lnTo>
                  <a:lnTo>
                    <a:pt x="311" y="19"/>
                  </a:lnTo>
                  <a:lnTo>
                    <a:pt x="312" y="19"/>
                  </a:lnTo>
                  <a:lnTo>
                    <a:pt x="313" y="19"/>
                  </a:lnTo>
                  <a:lnTo>
                    <a:pt x="315" y="19"/>
                  </a:lnTo>
                  <a:lnTo>
                    <a:pt x="316" y="19"/>
                  </a:lnTo>
                  <a:lnTo>
                    <a:pt x="318" y="19"/>
                  </a:lnTo>
                  <a:lnTo>
                    <a:pt x="319" y="19"/>
                  </a:lnTo>
                  <a:lnTo>
                    <a:pt x="320" y="19"/>
                  </a:lnTo>
                  <a:lnTo>
                    <a:pt x="321" y="19"/>
                  </a:lnTo>
                  <a:lnTo>
                    <a:pt x="322" y="20"/>
                  </a:lnTo>
                  <a:lnTo>
                    <a:pt x="323" y="20"/>
                  </a:lnTo>
                  <a:lnTo>
                    <a:pt x="324" y="20"/>
                  </a:lnTo>
                  <a:lnTo>
                    <a:pt x="325" y="20"/>
                  </a:lnTo>
                  <a:lnTo>
                    <a:pt x="326" y="20"/>
                  </a:lnTo>
                  <a:lnTo>
                    <a:pt x="327" y="20"/>
                  </a:lnTo>
                  <a:lnTo>
                    <a:pt x="328" y="20"/>
                  </a:lnTo>
                  <a:lnTo>
                    <a:pt x="329" y="20"/>
                  </a:lnTo>
                  <a:lnTo>
                    <a:pt x="330" y="20"/>
                  </a:lnTo>
                  <a:lnTo>
                    <a:pt x="331" y="20"/>
                  </a:lnTo>
                  <a:lnTo>
                    <a:pt x="332" y="20"/>
                  </a:lnTo>
                  <a:lnTo>
                    <a:pt x="333" y="20"/>
                  </a:lnTo>
                  <a:lnTo>
                    <a:pt x="334" y="20"/>
                  </a:lnTo>
                  <a:lnTo>
                    <a:pt x="335" y="20"/>
                  </a:lnTo>
                  <a:lnTo>
                    <a:pt x="336" y="20"/>
                  </a:lnTo>
                  <a:lnTo>
                    <a:pt x="338" y="20"/>
                  </a:lnTo>
                  <a:lnTo>
                    <a:pt x="339" y="20"/>
                  </a:lnTo>
                  <a:lnTo>
                    <a:pt x="339" y="21"/>
                  </a:lnTo>
                  <a:lnTo>
                    <a:pt x="341" y="21"/>
                  </a:lnTo>
                  <a:lnTo>
                    <a:pt x="342" y="21"/>
                  </a:lnTo>
                  <a:lnTo>
                    <a:pt x="344" y="21"/>
                  </a:lnTo>
                  <a:lnTo>
                    <a:pt x="346" y="21"/>
                  </a:lnTo>
                  <a:lnTo>
                    <a:pt x="347" y="21"/>
                  </a:lnTo>
                  <a:lnTo>
                    <a:pt x="348" y="21"/>
                  </a:lnTo>
                  <a:lnTo>
                    <a:pt x="349" y="22"/>
                  </a:lnTo>
                  <a:lnTo>
                    <a:pt x="350" y="22"/>
                  </a:lnTo>
                  <a:lnTo>
                    <a:pt x="351" y="22"/>
                  </a:lnTo>
                  <a:lnTo>
                    <a:pt x="352" y="22"/>
                  </a:lnTo>
                  <a:lnTo>
                    <a:pt x="353" y="22"/>
                  </a:lnTo>
                  <a:lnTo>
                    <a:pt x="354" y="22"/>
                  </a:lnTo>
                  <a:lnTo>
                    <a:pt x="355" y="22"/>
                  </a:lnTo>
                  <a:lnTo>
                    <a:pt x="356" y="23"/>
                  </a:lnTo>
                  <a:lnTo>
                    <a:pt x="357" y="23"/>
                  </a:lnTo>
                  <a:lnTo>
                    <a:pt x="358" y="23"/>
                  </a:lnTo>
                  <a:lnTo>
                    <a:pt x="359" y="23"/>
                  </a:lnTo>
                  <a:lnTo>
                    <a:pt x="360" y="23"/>
                  </a:lnTo>
                  <a:lnTo>
                    <a:pt x="361" y="23"/>
                  </a:lnTo>
                  <a:lnTo>
                    <a:pt x="362" y="23"/>
                  </a:lnTo>
                  <a:lnTo>
                    <a:pt x="363" y="24"/>
                  </a:lnTo>
                  <a:lnTo>
                    <a:pt x="364" y="24"/>
                  </a:lnTo>
                  <a:lnTo>
                    <a:pt x="366" y="24"/>
                  </a:lnTo>
                  <a:lnTo>
                    <a:pt x="367" y="24"/>
                  </a:lnTo>
                  <a:lnTo>
                    <a:pt x="369" y="24"/>
                  </a:lnTo>
                  <a:lnTo>
                    <a:pt x="369" y="25"/>
                  </a:lnTo>
                  <a:lnTo>
                    <a:pt x="370" y="25"/>
                  </a:lnTo>
                  <a:lnTo>
                    <a:pt x="372" y="25"/>
                  </a:lnTo>
                  <a:lnTo>
                    <a:pt x="373" y="26"/>
                  </a:lnTo>
                  <a:lnTo>
                    <a:pt x="374" y="26"/>
                  </a:lnTo>
                  <a:lnTo>
                    <a:pt x="375" y="26"/>
                  </a:lnTo>
                  <a:lnTo>
                    <a:pt x="376" y="26"/>
                  </a:lnTo>
                  <a:lnTo>
                    <a:pt x="377" y="26"/>
                  </a:lnTo>
                  <a:lnTo>
                    <a:pt x="378" y="26"/>
                  </a:lnTo>
                  <a:lnTo>
                    <a:pt x="379" y="26"/>
                  </a:lnTo>
                  <a:lnTo>
                    <a:pt x="380" y="27"/>
                  </a:lnTo>
                  <a:lnTo>
                    <a:pt x="381" y="27"/>
                  </a:lnTo>
                  <a:lnTo>
                    <a:pt x="382" y="27"/>
                  </a:lnTo>
                  <a:lnTo>
                    <a:pt x="383" y="27"/>
                  </a:lnTo>
                  <a:lnTo>
                    <a:pt x="384" y="27"/>
                  </a:lnTo>
                  <a:lnTo>
                    <a:pt x="385" y="27"/>
                  </a:lnTo>
                  <a:lnTo>
                    <a:pt x="386" y="27"/>
                  </a:lnTo>
                  <a:lnTo>
                    <a:pt x="387" y="27"/>
                  </a:lnTo>
                  <a:lnTo>
                    <a:pt x="388" y="27"/>
                  </a:lnTo>
                  <a:lnTo>
                    <a:pt x="389" y="27"/>
                  </a:lnTo>
                  <a:lnTo>
                    <a:pt x="390" y="27"/>
                  </a:lnTo>
                  <a:lnTo>
                    <a:pt x="392" y="27"/>
                  </a:lnTo>
                  <a:lnTo>
                    <a:pt x="393" y="28"/>
                  </a:lnTo>
                  <a:lnTo>
                    <a:pt x="395" y="28"/>
                  </a:lnTo>
                  <a:lnTo>
                    <a:pt x="397" y="28"/>
                  </a:lnTo>
                  <a:lnTo>
                    <a:pt x="398" y="28"/>
                  </a:lnTo>
                  <a:lnTo>
                    <a:pt x="400" y="28"/>
                  </a:lnTo>
                  <a:lnTo>
                    <a:pt x="401" y="28"/>
                  </a:lnTo>
                  <a:lnTo>
                    <a:pt x="402" y="28"/>
                  </a:lnTo>
                  <a:lnTo>
                    <a:pt x="403" y="28"/>
                  </a:lnTo>
                  <a:lnTo>
                    <a:pt x="404" y="27"/>
                  </a:lnTo>
                  <a:lnTo>
                    <a:pt x="405" y="27"/>
                  </a:lnTo>
                  <a:lnTo>
                    <a:pt x="406" y="27"/>
                  </a:lnTo>
                  <a:lnTo>
                    <a:pt x="407" y="27"/>
                  </a:lnTo>
                  <a:lnTo>
                    <a:pt x="408" y="27"/>
                  </a:lnTo>
                  <a:lnTo>
                    <a:pt x="409" y="26"/>
                  </a:lnTo>
                  <a:lnTo>
                    <a:pt x="410" y="26"/>
                  </a:lnTo>
                  <a:lnTo>
                    <a:pt x="411" y="26"/>
                  </a:lnTo>
                  <a:lnTo>
                    <a:pt x="412" y="25"/>
                  </a:lnTo>
                  <a:lnTo>
                    <a:pt x="413" y="24"/>
                  </a:lnTo>
                  <a:lnTo>
                    <a:pt x="414" y="24"/>
                  </a:lnTo>
                  <a:lnTo>
                    <a:pt x="415" y="23"/>
                  </a:lnTo>
                  <a:lnTo>
                    <a:pt x="416" y="22"/>
                  </a:lnTo>
                  <a:lnTo>
                    <a:pt x="417" y="21"/>
                  </a:lnTo>
                  <a:lnTo>
                    <a:pt x="418" y="21"/>
                  </a:lnTo>
                  <a:lnTo>
                    <a:pt x="420" y="20"/>
                  </a:lnTo>
                  <a:lnTo>
                    <a:pt x="421" y="20"/>
                  </a:lnTo>
                  <a:lnTo>
                    <a:pt x="423" y="20"/>
                  </a:lnTo>
                  <a:lnTo>
                    <a:pt x="424" y="20"/>
                  </a:lnTo>
                  <a:lnTo>
                    <a:pt x="426" y="20"/>
                  </a:lnTo>
                  <a:lnTo>
                    <a:pt x="427" y="20"/>
                  </a:lnTo>
                  <a:lnTo>
                    <a:pt x="428" y="20"/>
                  </a:lnTo>
                  <a:lnTo>
                    <a:pt x="429" y="21"/>
                  </a:lnTo>
                  <a:lnTo>
                    <a:pt x="430" y="21"/>
                  </a:lnTo>
                  <a:lnTo>
                    <a:pt x="431" y="21"/>
                  </a:lnTo>
                  <a:lnTo>
                    <a:pt x="432" y="21"/>
                  </a:lnTo>
                  <a:lnTo>
                    <a:pt x="433" y="21"/>
                  </a:lnTo>
                  <a:lnTo>
                    <a:pt x="434" y="21"/>
                  </a:lnTo>
                  <a:lnTo>
                    <a:pt x="435" y="21"/>
                  </a:lnTo>
                  <a:lnTo>
                    <a:pt x="436" y="21"/>
                  </a:lnTo>
                  <a:lnTo>
                    <a:pt x="437" y="21"/>
                  </a:lnTo>
                  <a:lnTo>
                    <a:pt x="438" y="21"/>
                  </a:lnTo>
                  <a:lnTo>
                    <a:pt x="439" y="21"/>
                  </a:lnTo>
                  <a:lnTo>
                    <a:pt x="440" y="21"/>
                  </a:lnTo>
                  <a:lnTo>
                    <a:pt x="441" y="20"/>
                  </a:lnTo>
                  <a:lnTo>
                    <a:pt x="442" y="20"/>
                  </a:lnTo>
                  <a:lnTo>
                    <a:pt x="443" y="19"/>
                  </a:lnTo>
                  <a:lnTo>
                    <a:pt x="444" y="18"/>
                  </a:lnTo>
                  <a:lnTo>
                    <a:pt x="444" y="17"/>
                  </a:lnTo>
                  <a:lnTo>
                    <a:pt x="446" y="15"/>
                  </a:lnTo>
                  <a:lnTo>
                    <a:pt x="446" y="13"/>
                  </a:lnTo>
                  <a:lnTo>
                    <a:pt x="448" y="12"/>
                  </a:lnTo>
                  <a:lnTo>
                    <a:pt x="449" y="11"/>
                  </a:lnTo>
                  <a:lnTo>
                    <a:pt x="449" y="10"/>
                  </a:lnTo>
                  <a:lnTo>
                    <a:pt x="451" y="9"/>
                  </a:lnTo>
                  <a:lnTo>
                    <a:pt x="451" y="8"/>
                  </a:lnTo>
                  <a:lnTo>
                    <a:pt x="452" y="7"/>
                  </a:lnTo>
                  <a:lnTo>
                    <a:pt x="454" y="7"/>
                  </a:lnTo>
                  <a:lnTo>
                    <a:pt x="455" y="7"/>
                  </a:lnTo>
                  <a:lnTo>
                    <a:pt x="456" y="8"/>
                  </a:lnTo>
                  <a:lnTo>
                    <a:pt x="457" y="8"/>
                  </a:lnTo>
                  <a:lnTo>
                    <a:pt x="458" y="9"/>
                  </a:lnTo>
                  <a:lnTo>
                    <a:pt x="459" y="10"/>
                  </a:lnTo>
                  <a:lnTo>
                    <a:pt x="460" y="10"/>
                  </a:lnTo>
                  <a:lnTo>
                    <a:pt x="461" y="11"/>
                  </a:lnTo>
                  <a:lnTo>
                    <a:pt x="462" y="12"/>
                  </a:lnTo>
                  <a:lnTo>
                    <a:pt x="463" y="12"/>
                  </a:lnTo>
                  <a:lnTo>
                    <a:pt x="464" y="13"/>
                  </a:lnTo>
                  <a:lnTo>
                    <a:pt x="465" y="13"/>
                  </a:lnTo>
                  <a:lnTo>
                    <a:pt x="466" y="13"/>
                  </a:lnTo>
                  <a:lnTo>
                    <a:pt x="467" y="13"/>
                  </a:lnTo>
                  <a:lnTo>
                    <a:pt x="468" y="13"/>
                  </a:lnTo>
                  <a:lnTo>
                    <a:pt x="469" y="13"/>
                  </a:lnTo>
                  <a:lnTo>
                    <a:pt x="470" y="13"/>
                  </a:lnTo>
                  <a:lnTo>
                    <a:pt x="471" y="13"/>
                  </a:lnTo>
                  <a:lnTo>
                    <a:pt x="472" y="12"/>
                  </a:lnTo>
                  <a:lnTo>
                    <a:pt x="472" y="11"/>
                  </a:lnTo>
                  <a:lnTo>
                    <a:pt x="474" y="11"/>
                  </a:lnTo>
                  <a:lnTo>
                    <a:pt x="475" y="10"/>
                  </a:lnTo>
                  <a:lnTo>
                    <a:pt x="477" y="9"/>
                  </a:lnTo>
                  <a:lnTo>
                    <a:pt x="478" y="9"/>
                  </a:lnTo>
                  <a:lnTo>
                    <a:pt x="479" y="9"/>
                  </a:lnTo>
                  <a:lnTo>
                    <a:pt x="480" y="10"/>
                  </a:lnTo>
                  <a:lnTo>
                    <a:pt x="481" y="10"/>
                  </a:lnTo>
                  <a:lnTo>
                    <a:pt x="482" y="10"/>
                  </a:lnTo>
                  <a:lnTo>
                    <a:pt x="483" y="10"/>
                  </a:lnTo>
                  <a:lnTo>
                    <a:pt x="484" y="11"/>
                  </a:lnTo>
                  <a:lnTo>
                    <a:pt x="485" y="11"/>
                  </a:lnTo>
                  <a:lnTo>
                    <a:pt x="486" y="12"/>
                  </a:lnTo>
                  <a:lnTo>
                    <a:pt x="487" y="12"/>
                  </a:lnTo>
                  <a:lnTo>
                    <a:pt x="488" y="13"/>
                  </a:lnTo>
                  <a:lnTo>
                    <a:pt x="489" y="13"/>
                  </a:lnTo>
                  <a:lnTo>
                    <a:pt x="490" y="13"/>
                  </a:lnTo>
                  <a:lnTo>
                    <a:pt x="491" y="13"/>
                  </a:lnTo>
                  <a:lnTo>
                    <a:pt x="492" y="13"/>
                  </a:lnTo>
                  <a:lnTo>
                    <a:pt x="493" y="13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4" name="Freeform 164"/>
            <p:cNvSpPr>
              <a:spLocks/>
            </p:cNvSpPr>
            <p:nvPr/>
          </p:nvSpPr>
          <p:spPr bwMode="auto">
            <a:xfrm>
              <a:off x="41243" y="24911"/>
              <a:ext cx="6337" cy="177"/>
            </a:xfrm>
            <a:custGeom>
              <a:avLst/>
              <a:gdLst>
                <a:gd name="T0" fmla="*/ 9016 w 492"/>
                <a:gd name="T1" fmla="*/ 16510 h 14"/>
                <a:gd name="T2" fmla="*/ 20609 w 492"/>
                <a:gd name="T3" fmla="*/ 13970 h 14"/>
                <a:gd name="T4" fmla="*/ 32202 w 492"/>
                <a:gd name="T5" fmla="*/ 13970 h 14"/>
                <a:gd name="T6" fmla="*/ 42506 w 492"/>
                <a:gd name="T7" fmla="*/ 8890 h 14"/>
                <a:gd name="T8" fmla="*/ 55387 w 492"/>
                <a:gd name="T9" fmla="*/ 11430 h 14"/>
                <a:gd name="T10" fmla="*/ 65692 w 492"/>
                <a:gd name="T11" fmla="*/ 16510 h 14"/>
                <a:gd name="T12" fmla="*/ 77284 w 492"/>
                <a:gd name="T13" fmla="*/ 16510 h 14"/>
                <a:gd name="T14" fmla="*/ 87589 w 492"/>
                <a:gd name="T15" fmla="*/ 13970 h 14"/>
                <a:gd name="T16" fmla="*/ 99181 w 492"/>
                <a:gd name="T17" fmla="*/ 13970 h 14"/>
                <a:gd name="T18" fmla="*/ 110774 w 492"/>
                <a:gd name="T19" fmla="*/ 15240 h 14"/>
                <a:gd name="T20" fmla="*/ 121078 w 492"/>
                <a:gd name="T21" fmla="*/ 15240 h 14"/>
                <a:gd name="T22" fmla="*/ 132671 w 492"/>
                <a:gd name="T23" fmla="*/ 15240 h 14"/>
                <a:gd name="T24" fmla="*/ 144264 w 492"/>
                <a:gd name="T25" fmla="*/ 12700 h 14"/>
                <a:gd name="T26" fmla="*/ 154568 w 492"/>
                <a:gd name="T27" fmla="*/ 12700 h 14"/>
                <a:gd name="T28" fmla="*/ 166161 w 492"/>
                <a:gd name="T29" fmla="*/ 13970 h 14"/>
                <a:gd name="T30" fmla="*/ 177754 w 492"/>
                <a:gd name="T31" fmla="*/ 13970 h 14"/>
                <a:gd name="T32" fmla="*/ 188058 w 492"/>
                <a:gd name="T33" fmla="*/ 13970 h 14"/>
                <a:gd name="T34" fmla="*/ 199651 w 492"/>
                <a:gd name="T35" fmla="*/ 12700 h 14"/>
                <a:gd name="T36" fmla="*/ 211243 w 492"/>
                <a:gd name="T37" fmla="*/ 12700 h 14"/>
                <a:gd name="T38" fmla="*/ 221548 w 492"/>
                <a:gd name="T39" fmla="*/ 11430 h 14"/>
                <a:gd name="T40" fmla="*/ 233141 w 492"/>
                <a:gd name="T41" fmla="*/ 10160 h 14"/>
                <a:gd name="T42" fmla="*/ 244733 w 492"/>
                <a:gd name="T43" fmla="*/ 7620 h 14"/>
                <a:gd name="T44" fmla="*/ 256326 w 492"/>
                <a:gd name="T45" fmla="*/ 6350 h 14"/>
                <a:gd name="T46" fmla="*/ 266630 w 492"/>
                <a:gd name="T47" fmla="*/ 5080 h 14"/>
                <a:gd name="T48" fmla="*/ 278223 w 492"/>
                <a:gd name="T49" fmla="*/ 6350 h 14"/>
                <a:gd name="T50" fmla="*/ 289816 w 492"/>
                <a:gd name="T51" fmla="*/ 6350 h 14"/>
                <a:gd name="T52" fmla="*/ 300120 w 492"/>
                <a:gd name="T53" fmla="*/ 6350 h 14"/>
                <a:gd name="T54" fmla="*/ 311713 w 492"/>
                <a:gd name="T55" fmla="*/ 5080 h 14"/>
                <a:gd name="T56" fmla="*/ 323305 w 492"/>
                <a:gd name="T57" fmla="*/ 5080 h 14"/>
                <a:gd name="T58" fmla="*/ 333610 w 492"/>
                <a:gd name="T59" fmla="*/ 3810 h 14"/>
                <a:gd name="T60" fmla="*/ 345203 w 492"/>
                <a:gd name="T61" fmla="*/ 3810 h 14"/>
                <a:gd name="T62" fmla="*/ 356795 w 492"/>
                <a:gd name="T63" fmla="*/ 3810 h 14"/>
                <a:gd name="T64" fmla="*/ 367100 w 492"/>
                <a:gd name="T65" fmla="*/ 3810 h 14"/>
                <a:gd name="T66" fmla="*/ 378692 w 492"/>
                <a:gd name="T67" fmla="*/ 3810 h 14"/>
                <a:gd name="T68" fmla="*/ 388997 w 492"/>
                <a:gd name="T69" fmla="*/ 2540 h 14"/>
                <a:gd name="T70" fmla="*/ 400589 w 492"/>
                <a:gd name="T71" fmla="*/ 2540 h 14"/>
                <a:gd name="T72" fmla="*/ 412182 w 492"/>
                <a:gd name="T73" fmla="*/ 1270 h 14"/>
                <a:gd name="T74" fmla="*/ 422487 w 492"/>
                <a:gd name="T75" fmla="*/ 1270 h 14"/>
                <a:gd name="T76" fmla="*/ 435367 w 492"/>
                <a:gd name="T77" fmla="*/ 0 h 14"/>
                <a:gd name="T78" fmla="*/ 445672 w 492"/>
                <a:gd name="T79" fmla="*/ 0 h 14"/>
                <a:gd name="T80" fmla="*/ 457265 w 492"/>
                <a:gd name="T81" fmla="*/ 0 h 14"/>
                <a:gd name="T82" fmla="*/ 467569 w 492"/>
                <a:gd name="T83" fmla="*/ 0 h 14"/>
                <a:gd name="T84" fmla="*/ 479162 w 492"/>
                <a:gd name="T85" fmla="*/ 0 h 14"/>
                <a:gd name="T86" fmla="*/ 490754 w 492"/>
                <a:gd name="T87" fmla="*/ 1270 h 14"/>
                <a:gd name="T88" fmla="*/ 501059 w 492"/>
                <a:gd name="T89" fmla="*/ 1270 h 14"/>
                <a:gd name="T90" fmla="*/ 512652 w 492"/>
                <a:gd name="T91" fmla="*/ 1270 h 14"/>
                <a:gd name="T92" fmla="*/ 524244 w 492"/>
                <a:gd name="T93" fmla="*/ 1270 h 14"/>
                <a:gd name="T94" fmla="*/ 534549 w 492"/>
                <a:gd name="T95" fmla="*/ 1270 h 14"/>
                <a:gd name="T96" fmla="*/ 546141 w 492"/>
                <a:gd name="T97" fmla="*/ 2540 h 14"/>
                <a:gd name="T98" fmla="*/ 557734 w 492"/>
                <a:gd name="T99" fmla="*/ 3810 h 14"/>
                <a:gd name="T100" fmla="*/ 568038 w 492"/>
                <a:gd name="T101" fmla="*/ 3810 h 14"/>
                <a:gd name="T102" fmla="*/ 579631 w 492"/>
                <a:gd name="T103" fmla="*/ 5080 h 14"/>
                <a:gd name="T104" fmla="*/ 591224 w 492"/>
                <a:gd name="T105" fmla="*/ 7620 h 14"/>
                <a:gd name="T106" fmla="*/ 602816 w 492"/>
                <a:gd name="T107" fmla="*/ 7620 h 14"/>
                <a:gd name="T108" fmla="*/ 613121 w 492"/>
                <a:gd name="T109" fmla="*/ 8890 h 14"/>
                <a:gd name="T110" fmla="*/ 624714 w 492"/>
                <a:gd name="T111" fmla="*/ 8890 h 1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92"/>
                <a:gd name="T169" fmla="*/ 0 h 14"/>
                <a:gd name="T170" fmla="*/ 492 w 492"/>
                <a:gd name="T171" fmla="*/ 14 h 1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92" h="14">
                  <a:moveTo>
                    <a:pt x="0" y="13"/>
                  </a:moveTo>
                  <a:lnTo>
                    <a:pt x="1" y="13"/>
                  </a:lnTo>
                  <a:lnTo>
                    <a:pt x="2" y="13"/>
                  </a:lnTo>
                  <a:lnTo>
                    <a:pt x="2" y="14"/>
                  </a:lnTo>
                  <a:lnTo>
                    <a:pt x="4" y="14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9" y="13"/>
                  </a:lnTo>
                  <a:lnTo>
                    <a:pt x="10" y="13"/>
                  </a:lnTo>
                  <a:lnTo>
                    <a:pt x="12" y="12"/>
                  </a:lnTo>
                  <a:lnTo>
                    <a:pt x="13" y="12"/>
                  </a:lnTo>
                  <a:lnTo>
                    <a:pt x="15" y="12"/>
                  </a:lnTo>
                  <a:lnTo>
                    <a:pt x="15" y="11"/>
                  </a:lnTo>
                  <a:lnTo>
                    <a:pt x="16" y="11"/>
                  </a:lnTo>
                  <a:lnTo>
                    <a:pt x="17" y="11"/>
                  </a:lnTo>
                  <a:lnTo>
                    <a:pt x="18" y="11"/>
                  </a:lnTo>
                  <a:lnTo>
                    <a:pt x="19" y="11"/>
                  </a:lnTo>
                  <a:lnTo>
                    <a:pt x="20" y="11"/>
                  </a:lnTo>
                  <a:lnTo>
                    <a:pt x="21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4" y="11"/>
                  </a:lnTo>
                  <a:lnTo>
                    <a:pt x="25" y="11"/>
                  </a:lnTo>
                  <a:lnTo>
                    <a:pt x="26" y="11"/>
                  </a:lnTo>
                  <a:lnTo>
                    <a:pt x="27" y="11"/>
                  </a:lnTo>
                  <a:lnTo>
                    <a:pt x="28" y="11"/>
                  </a:lnTo>
                  <a:lnTo>
                    <a:pt x="29" y="10"/>
                  </a:lnTo>
                  <a:lnTo>
                    <a:pt x="30" y="10"/>
                  </a:lnTo>
                  <a:lnTo>
                    <a:pt x="31" y="9"/>
                  </a:lnTo>
                  <a:lnTo>
                    <a:pt x="32" y="9"/>
                  </a:lnTo>
                  <a:lnTo>
                    <a:pt x="33" y="8"/>
                  </a:lnTo>
                  <a:lnTo>
                    <a:pt x="33" y="7"/>
                  </a:lnTo>
                  <a:lnTo>
                    <a:pt x="35" y="7"/>
                  </a:lnTo>
                  <a:lnTo>
                    <a:pt x="36" y="7"/>
                  </a:lnTo>
                  <a:lnTo>
                    <a:pt x="38" y="7"/>
                  </a:lnTo>
                  <a:lnTo>
                    <a:pt x="38" y="8"/>
                  </a:lnTo>
                  <a:lnTo>
                    <a:pt x="39" y="9"/>
                  </a:lnTo>
                  <a:lnTo>
                    <a:pt x="40" y="9"/>
                  </a:lnTo>
                  <a:lnTo>
                    <a:pt x="41" y="9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44" y="10"/>
                  </a:lnTo>
                  <a:lnTo>
                    <a:pt x="45" y="10"/>
                  </a:lnTo>
                  <a:lnTo>
                    <a:pt x="46" y="11"/>
                  </a:lnTo>
                  <a:lnTo>
                    <a:pt x="47" y="12"/>
                  </a:lnTo>
                  <a:lnTo>
                    <a:pt x="48" y="12"/>
                  </a:lnTo>
                  <a:lnTo>
                    <a:pt x="49" y="12"/>
                  </a:lnTo>
                  <a:lnTo>
                    <a:pt x="50" y="12"/>
                  </a:lnTo>
                  <a:lnTo>
                    <a:pt x="51" y="13"/>
                  </a:lnTo>
                  <a:lnTo>
                    <a:pt x="52" y="13"/>
                  </a:lnTo>
                  <a:lnTo>
                    <a:pt x="53" y="13"/>
                  </a:lnTo>
                  <a:lnTo>
                    <a:pt x="54" y="13"/>
                  </a:lnTo>
                  <a:lnTo>
                    <a:pt x="55" y="13"/>
                  </a:lnTo>
                  <a:lnTo>
                    <a:pt x="56" y="13"/>
                  </a:lnTo>
                  <a:lnTo>
                    <a:pt x="58" y="13"/>
                  </a:lnTo>
                  <a:lnTo>
                    <a:pt x="59" y="13"/>
                  </a:lnTo>
                  <a:lnTo>
                    <a:pt x="60" y="13"/>
                  </a:lnTo>
                  <a:lnTo>
                    <a:pt x="61" y="13"/>
                  </a:lnTo>
                  <a:lnTo>
                    <a:pt x="63" y="13"/>
                  </a:lnTo>
                  <a:lnTo>
                    <a:pt x="64" y="12"/>
                  </a:lnTo>
                  <a:lnTo>
                    <a:pt x="66" y="12"/>
                  </a:lnTo>
                  <a:lnTo>
                    <a:pt x="67" y="12"/>
                  </a:lnTo>
                  <a:lnTo>
                    <a:pt x="68" y="11"/>
                  </a:lnTo>
                  <a:lnTo>
                    <a:pt x="69" y="11"/>
                  </a:lnTo>
                  <a:lnTo>
                    <a:pt x="70" y="10"/>
                  </a:lnTo>
                  <a:lnTo>
                    <a:pt x="71" y="10"/>
                  </a:lnTo>
                  <a:lnTo>
                    <a:pt x="72" y="10"/>
                  </a:lnTo>
                  <a:lnTo>
                    <a:pt x="73" y="10"/>
                  </a:lnTo>
                  <a:lnTo>
                    <a:pt x="74" y="10"/>
                  </a:lnTo>
                  <a:lnTo>
                    <a:pt x="75" y="11"/>
                  </a:lnTo>
                  <a:lnTo>
                    <a:pt x="76" y="11"/>
                  </a:lnTo>
                  <a:lnTo>
                    <a:pt x="77" y="11"/>
                  </a:lnTo>
                  <a:lnTo>
                    <a:pt x="78" y="11"/>
                  </a:lnTo>
                  <a:lnTo>
                    <a:pt x="79" y="11"/>
                  </a:lnTo>
                  <a:lnTo>
                    <a:pt x="80" y="11"/>
                  </a:lnTo>
                  <a:lnTo>
                    <a:pt x="81" y="11"/>
                  </a:lnTo>
                  <a:lnTo>
                    <a:pt x="82" y="11"/>
                  </a:lnTo>
                  <a:lnTo>
                    <a:pt x="83" y="11"/>
                  </a:lnTo>
                  <a:lnTo>
                    <a:pt x="84" y="12"/>
                  </a:lnTo>
                  <a:lnTo>
                    <a:pt x="86" y="12"/>
                  </a:lnTo>
                  <a:lnTo>
                    <a:pt x="87" y="12"/>
                  </a:lnTo>
                  <a:lnTo>
                    <a:pt x="89" y="12"/>
                  </a:lnTo>
                  <a:lnTo>
                    <a:pt x="90" y="12"/>
                  </a:lnTo>
                  <a:lnTo>
                    <a:pt x="92" y="12"/>
                  </a:lnTo>
                  <a:lnTo>
                    <a:pt x="94" y="12"/>
                  </a:lnTo>
                  <a:lnTo>
                    <a:pt x="95" y="12"/>
                  </a:lnTo>
                  <a:lnTo>
                    <a:pt x="97" y="12"/>
                  </a:lnTo>
                  <a:lnTo>
                    <a:pt x="98" y="12"/>
                  </a:lnTo>
                  <a:lnTo>
                    <a:pt x="99" y="12"/>
                  </a:lnTo>
                  <a:lnTo>
                    <a:pt x="100" y="12"/>
                  </a:lnTo>
                  <a:lnTo>
                    <a:pt x="101" y="12"/>
                  </a:lnTo>
                  <a:lnTo>
                    <a:pt x="102" y="12"/>
                  </a:lnTo>
                  <a:lnTo>
                    <a:pt x="103" y="12"/>
                  </a:lnTo>
                  <a:lnTo>
                    <a:pt x="104" y="12"/>
                  </a:lnTo>
                  <a:lnTo>
                    <a:pt x="105" y="12"/>
                  </a:lnTo>
                  <a:lnTo>
                    <a:pt x="106" y="12"/>
                  </a:lnTo>
                  <a:lnTo>
                    <a:pt x="107" y="12"/>
                  </a:lnTo>
                  <a:lnTo>
                    <a:pt x="108" y="11"/>
                  </a:lnTo>
                  <a:lnTo>
                    <a:pt x="109" y="11"/>
                  </a:lnTo>
                  <a:lnTo>
                    <a:pt x="110" y="11"/>
                  </a:lnTo>
                  <a:lnTo>
                    <a:pt x="111" y="10"/>
                  </a:lnTo>
                  <a:lnTo>
                    <a:pt x="112" y="10"/>
                  </a:lnTo>
                  <a:lnTo>
                    <a:pt x="113" y="10"/>
                  </a:lnTo>
                  <a:lnTo>
                    <a:pt x="114" y="10"/>
                  </a:lnTo>
                  <a:lnTo>
                    <a:pt x="115" y="10"/>
                  </a:lnTo>
                  <a:lnTo>
                    <a:pt x="117" y="10"/>
                  </a:lnTo>
                  <a:lnTo>
                    <a:pt x="118" y="10"/>
                  </a:lnTo>
                  <a:lnTo>
                    <a:pt x="120" y="10"/>
                  </a:lnTo>
                  <a:lnTo>
                    <a:pt x="121" y="10"/>
                  </a:lnTo>
                  <a:lnTo>
                    <a:pt x="122" y="10"/>
                  </a:lnTo>
                  <a:lnTo>
                    <a:pt x="123" y="10"/>
                  </a:lnTo>
                  <a:lnTo>
                    <a:pt x="124" y="10"/>
                  </a:lnTo>
                  <a:lnTo>
                    <a:pt x="125" y="10"/>
                  </a:lnTo>
                  <a:lnTo>
                    <a:pt x="126" y="10"/>
                  </a:lnTo>
                  <a:lnTo>
                    <a:pt x="127" y="10"/>
                  </a:lnTo>
                  <a:lnTo>
                    <a:pt x="128" y="11"/>
                  </a:lnTo>
                  <a:lnTo>
                    <a:pt x="129" y="11"/>
                  </a:lnTo>
                  <a:lnTo>
                    <a:pt x="130" y="11"/>
                  </a:lnTo>
                  <a:lnTo>
                    <a:pt x="131" y="11"/>
                  </a:lnTo>
                  <a:lnTo>
                    <a:pt x="132" y="11"/>
                  </a:lnTo>
                  <a:lnTo>
                    <a:pt x="133" y="11"/>
                  </a:lnTo>
                  <a:lnTo>
                    <a:pt x="134" y="11"/>
                  </a:lnTo>
                  <a:lnTo>
                    <a:pt x="135" y="11"/>
                  </a:lnTo>
                  <a:lnTo>
                    <a:pt x="136" y="11"/>
                  </a:lnTo>
                  <a:lnTo>
                    <a:pt x="137" y="11"/>
                  </a:lnTo>
                  <a:lnTo>
                    <a:pt x="138" y="11"/>
                  </a:lnTo>
                  <a:lnTo>
                    <a:pt x="140" y="11"/>
                  </a:lnTo>
                  <a:lnTo>
                    <a:pt x="141" y="11"/>
                  </a:lnTo>
                  <a:lnTo>
                    <a:pt x="143" y="11"/>
                  </a:lnTo>
                  <a:lnTo>
                    <a:pt x="145" y="11"/>
                  </a:lnTo>
                  <a:lnTo>
                    <a:pt x="146" y="11"/>
                  </a:lnTo>
                  <a:lnTo>
                    <a:pt x="148" y="11"/>
                  </a:lnTo>
                  <a:lnTo>
                    <a:pt x="148" y="10"/>
                  </a:lnTo>
                  <a:lnTo>
                    <a:pt x="149" y="10"/>
                  </a:lnTo>
                  <a:lnTo>
                    <a:pt x="150" y="10"/>
                  </a:lnTo>
                  <a:lnTo>
                    <a:pt x="151" y="10"/>
                  </a:lnTo>
                  <a:lnTo>
                    <a:pt x="152" y="10"/>
                  </a:lnTo>
                  <a:lnTo>
                    <a:pt x="153" y="10"/>
                  </a:lnTo>
                  <a:lnTo>
                    <a:pt x="154" y="10"/>
                  </a:lnTo>
                  <a:lnTo>
                    <a:pt x="155" y="10"/>
                  </a:lnTo>
                  <a:lnTo>
                    <a:pt x="156" y="10"/>
                  </a:lnTo>
                  <a:lnTo>
                    <a:pt x="157" y="10"/>
                  </a:lnTo>
                  <a:lnTo>
                    <a:pt x="158" y="10"/>
                  </a:lnTo>
                  <a:lnTo>
                    <a:pt x="159" y="10"/>
                  </a:lnTo>
                  <a:lnTo>
                    <a:pt x="160" y="10"/>
                  </a:lnTo>
                  <a:lnTo>
                    <a:pt x="161" y="10"/>
                  </a:lnTo>
                  <a:lnTo>
                    <a:pt x="162" y="10"/>
                  </a:lnTo>
                  <a:lnTo>
                    <a:pt x="163" y="10"/>
                  </a:lnTo>
                  <a:lnTo>
                    <a:pt x="164" y="10"/>
                  </a:lnTo>
                  <a:lnTo>
                    <a:pt x="165" y="10"/>
                  </a:lnTo>
                  <a:lnTo>
                    <a:pt x="166" y="10"/>
                  </a:lnTo>
                  <a:lnTo>
                    <a:pt x="168" y="9"/>
                  </a:lnTo>
                  <a:lnTo>
                    <a:pt x="169" y="9"/>
                  </a:lnTo>
                  <a:lnTo>
                    <a:pt x="171" y="9"/>
                  </a:lnTo>
                  <a:lnTo>
                    <a:pt x="172" y="9"/>
                  </a:lnTo>
                  <a:lnTo>
                    <a:pt x="174" y="9"/>
                  </a:lnTo>
                  <a:lnTo>
                    <a:pt x="175" y="9"/>
                  </a:lnTo>
                  <a:lnTo>
                    <a:pt x="176" y="9"/>
                  </a:lnTo>
                  <a:lnTo>
                    <a:pt x="177" y="9"/>
                  </a:lnTo>
                  <a:lnTo>
                    <a:pt x="179" y="9"/>
                  </a:lnTo>
                  <a:lnTo>
                    <a:pt x="180" y="9"/>
                  </a:lnTo>
                  <a:lnTo>
                    <a:pt x="181" y="8"/>
                  </a:lnTo>
                  <a:lnTo>
                    <a:pt x="182" y="8"/>
                  </a:lnTo>
                  <a:lnTo>
                    <a:pt x="183" y="8"/>
                  </a:lnTo>
                  <a:lnTo>
                    <a:pt x="184" y="8"/>
                  </a:lnTo>
                  <a:lnTo>
                    <a:pt x="185" y="7"/>
                  </a:lnTo>
                  <a:lnTo>
                    <a:pt x="186" y="7"/>
                  </a:lnTo>
                  <a:lnTo>
                    <a:pt x="187" y="7"/>
                  </a:lnTo>
                  <a:lnTo>
                    <a:pt x="188" y="6"/>
                  </a:lnTo>
                  <a:lnTo>
                    <a:pt x="189" y="6"/>
                  </a:lnTo>
                  <a:lnTo>
                    <a:pt x="190" y="6"/>
                  </a:lnTo>
                  <a:lnTo>
                    <a:pt x="191" y="5"/>
                  </a:lnTo>
                  <a:lnTo>
                    <a:pt x="192" y="5"/>
                  </a:lnTo>
                  <a:lnTo>
                    <a:pt x="194" y="5"/>
                  </a:lnTo>
                  <a:lnTo>
                    <a:pt x="195" y="5"/>
                  </a:lnTo>
                  <a:lnTo>
                    <a:pt x="196" y="5"/>
                  </a:lnTo>
                  <a:lnTo>
                    <a:pt x="197" y="5"/>
                  </a:lnTo>
                  <a:lnTo>
                    <a:pt x="199" y="5"/>
                  </a:lnTo>
                  <a:lnTo>
                    <a:pt x="199" y="4"/>
                  </a:lnTo>
                  <a:lnTo>
                    <a:pt x="200" y="4"/>
                  </a:lnTo>
                  <a:lnTo>
                    <a:pt x="202" y="4"/>
                  </a:lnTo>
                  <a:lnTo>
                    <a:pt x="203" y="4"/>
                  </a:lnTo>
                  <a:lnTo>
                    <a:pt x="204" y="4"/>
                  </a:lnTo>
                  <a:lnTo>
                    <a:pt x="205" y="4"/>
                  </a:lnTo>
                  <a:lnTo>
                    <a:pt x="206" y="4"/>
                  </a:lnTo>
                  <a:lnTo>
                    <a:pt x="207" y="4"/>
                  </a:lnTo>
                  <a:lnTo>
                    <a:pt x="208" y="5"/>
                  </a:lnTo>
                  <a:lnTo>
                    <a:pt x="209" y="5"/>
                  </a:lnTo>
                  <a:lnTo>
                    <a:pt x="210" y="5"/>
                  </a:lnTo>
                  <a:lnTo>
                    <a:pt x="211" y="5"/>
                  </a:lnTo>
                  <a:lnTo>
                    <a:pt x="212" y="5"/>
                  </a:lnTo>
                  <a:lnTo>
                    <a:pt x="213" y="5"/>
                  </a:lnTo>
                  <a:lnTo>
                    <a:pt x="214" y="5"/>
                  </a:lnTo>
                  <a:lnTo>
                    <a:pt x="215" y="5"/>
                  </a:lnTo>
                  <a:lnTo>
                    <a:pt x="216" y="5"/>
                  </a:lnTo>
                  <a:lnTo>
                    <a:pt x="217" y="5"/>
                  </a:lnTo>
                  <a:lnTo>
                    <a:pt x="218" y="5"/>
                  </a:lnTo>
                  <a:lnTo>
                    <a:pt x="219" y="5"/>
                  </a:lnTo>
                  <a:lnTo>
                    <a:pt x="220" y="5"/>
                  </a:lnTo>
                  <a:lnTo>
                    <a:pt x="222" y="5"/>
                  </a:lnTo>
                  <a:lnTo>
                    <a:pt x="223" y="5"/>
                  </a:lnTo>
                  <a:lnTo>
                    <a:pt x="225" y="5"/>
                  </a:lnTo>
                  <a:lnTo>
                    <a:pt x="226" y="5"/>
                  </a:lnTo>
                  <a:lnTo>
                    <a:pt x="228" y="5"/>
                  </a:lnTo>
                  <a:lnTo>
                    <a:pt x="230" y="5"/>
                  </a:lnTo>
                  <a:lnTo>
                    <a:pt x="231" y="5"/>
                  </a:lnTo>
                  <a:lnTo>
                    <a:pt x="232" y="5"/>
                  </a:lnTo>
                  <a:lnTo>
                    <a:pt x="233" y="5"/>
                  </a:lnTo>
                  <a:lnTo>
                    <a:pt x="234" y="5"/>
                  </a:lnTo>
                  <a:lnTo>
                    <a:pt x="235" y="5"/>
                  </a:lnTo>
                  <a:lnTo>
                    <a:pt x="236" y="5"/>
                  </a:lnTo>
                  <a:lnTo>
                    <a:pt x="237" y="5"/>
                  </a:lnTo>
                  <a:lnTo>
                    <a:pt x="238" y="4"/>
                  </a:lnTo>
                  <a:lnTo>
                    <a:pt x="239" y="4"/>
                  </a:lnTo>
                  <a:lnTo>
                    <a:pt x="240" y="4"/>
                  </a:lnTo>
                  <a:lnTo>
                    <a:pt x="241" y="4"/>
                  </a:lnTo>
                  <a:lnTo>
                    <a:pt x="242" y="4"/>
                  </a:lnTo>
                  <a:lnTo>
                    <a:pt x="243" y="4"/>
                  </a:lnTo>
                  <a:lnTo>
                    <a:pt x="244" y="4"/>
                  </a:lnTo>
                  <a:lnTo>
                    <a:pt x="245" y="4"/>
                  </a:lnTo>
                  <a:lnTo>
                    <a:pt x="246" y="4"/>
                  </a:lnTo>
                  <a:lnTo>
                    <a:pt x="247" y="4"/>
                  </a:lnTo>
                  <a:lnTo>
                    <a:pt x="248" y="4"/>
                  </a:lnTo>
                  <a:lnTo>
                    <a:pt x="250" y="4"/>
                  </a:lnTo>
                  <a:lnTo>
                    <a:pt x="251" y="4"/>
                  </a:lnTo>
                  <a:lnTo>
                    <a:pt x="253" y="4"/>
                  </a:lnTo>
                  <a:lnTo>
                    <a:pt x="254" y="4"/>
                  </a:lnTo>
                  <a:lnTo>
                    <a:pt x="256" y="4"/>
                  </a:lnTo>
                  <a:lnTo>
                    <a:pt x="256" y="3"/>
                  </a:lnTo>
                  <a:lnTo>
                    <a:pt x="257" y="3"/>
                  </a:lnTo>
                  <a:lnTo>
                    <a:pt x="258" y="3"/>
                  </a:lnTo>
                  <a:lnTo>
                    <a:pt x="259" y="3"/>
                  </a:lnTo>
                  <a:lnTo>
                    <a:pt x="260" y="3"/>
                  </a:lnTo>
                  <a:lnTo>
                    <a:pt x="261" y="3"/>
                  </a:lnTo>
                  <a:lnTo>
                    <a:pt x="262" y="3"/>
                  </a:lnTo>
                  <a:lnTo>
                    <a:pt x="263" y="3"/>
                  </a:lnTo>
                  <a:lnTo>
                    <a:pt x="264" y="3"/>
                  </a:lnTo>
                  <a:lnTo>
                    <a:pt x="265" y="3"/>
                  </a:lnTo>
                  <a:lnTo>
                    <a:pt x="266" y="3"/>
                  </a:lnTo>
                  <a:lnTo>
                    <a:pt x="267" y="3"/>
                  </a:lnTo>
                  <a:lnTo>
                    <a:pt x="268" y="3"/>
                  </a:lnTo>
                  <a:lnTo>
                    <a:pt x="269" y="3"/>
                  </a:lnTo>
                  <a:lnTo>
                    <a:pt x="270" y="3"/>
                  </a:lnTo>
                  <a:lnTo>
                    <a:pt x="271" y="3"/>
                  </a:lnTo>
                  <a:lnTo>
                    <a:pt x="272" y="3"/>
                  </a:lnTo>
                  <a:lnTo>
                    <a:pt x="273" y="3"/>
                  </a:lnTo>
                  <a:lnTo>
                    <a:pt x="274" y="3"/>
                  </a:lnTo>
                  <a:lnTo>
                    <a:pt x="276" y="3"/>
                  </a:lnTo>
                  <a:lnTo>
                    <a:pt x="277" y="3"/>
                  </a:lnTo>
                  <a:lnTo>
                    <a:pt x="279" y="3"/>
                  </a:lnTo>
                  <a:lnTo>
                    <a:pt x="281" y="3"/>
                  </a:lnTo>
                  <a:lnTo>
                    <a:pt x="282" y="3"/>
                  </a:lnTo>
                  <a:lnTo>
                    <a:pt x="284" y="3"/>
                  </a:lnTo>
                  <a:lnTo>
                    <a:pt x="285" y="3"/>
                  </a:lnTo>
                  <a:lnTo>
                    <a:pt x="286" y="3"/>
                  </a:lnTo>
                  <a:lnTo>
                    <a:pt x="287" y="3"/>
                  </a:lnTo>
                  <a:lnTo>
                    <a:pt x="288" y="3"/>
                  </a:lnTo>
                  <a:lnTo>
                    <a:pt x="289" y="3"/>
                  </a:lnTo>
                  <a:lnTo>
                    <a:pt x="290" y="3"/>
                  </a:lnTo>
                  <a:lnTo>
                    <a:pt x="291" y="3"/>
                  </a:lnTo>
                  <a:lnTo>
                    <a:pt x="292" y="3"/>
                  </a:lnTo>
                  <a:lnTo>
                    <a:pt x="293" y="3"/>
                  </a:lnTo>
                  <a:lnTo>
                    <a:pt x="294" y="3"/>
                  </a:lnTo>
                  <a:lnTo>
                    <a:pt x="295" y="3"/>
                  </a:lnTo>
                  <a:lnTo>
                    <a:pt x="296" y="3"/>
                  </a:lnTo>
                  <a:lnTo>
                    <a:pt x="297" y="3"/>
                  </a:lnTo>
                  <a:lnTo>
                    <a:pt x="298" y="3"/>
                  </a:lnTo>
                  <a:lnTo>
                    <a:pt x="299" y="3"/>
                  </a:lnTo>
                  <a:lnTo>
                    <a:pt x="300" y="2"/>
                  </a:lnTo>
                  <a:lnTo>
                    <a:pt x="301" y="2"/>
                  </a:lnTo>
                  <a:lnTo>
                    <a:pt x="302" y="2"/>
                  </a:lnTo>
                  <a:lnTo>
                    <a:pt x="304" y="2"/>
                  </a:lnTo>
                  <a:lnTo>
                    <a:pt x="305" y="2"/>
                  </a:lnTo>
                  <a:lnTo>
                    <a:pt x="307" y="2"/>
                  </a:lnTo>
                  <a:lnTo>
                    <a:pt x="308" y="2"/>
                  </a:lnTo>
                  <a:lnTo>
                    <a:pt x="310" y="2"/>
                  </a:lnTo>
                  <a:lnTo>
                    <a:pt x="311" y="2"/>
                  </a:lnTo>
                  <a:lnTo>
                    <a:pt x="312" y="2"/>
                  </a:lnTo>
                  <a:lnTo>
                    <a:pt x="313" y="2"/>
                  </a:lnTo>
                  <a:lnTo>
                    <a:pt x="314" y="2"/>
                  </a:lnTo>
                  <a:lnTo>
                    <a:pt x="315" y="1"/>
                  </a:lnTo>
                  <a:lnTo>
                    <a:pt x="316" y="1"/>
                  </a:lnTo>
                  <a:lnTo>
                    <a:pt x="317" y="1"/>
                  </a:lnTo>
                  <a:lnTo>
                    <a:pt x="318" y="1"/>
                  </a:lnTo>
                  <a:lnTo>
                    <a:pt x="319" y="1"/>
                  </a:lnTo>
                  <a:lnTo>
                    <a:pt x="320" y="1"/>
                  </a:lnTo>
                  <a:lnTo>
                    <a:pt x="321" y="1"/>
                  </a:lnTo>
                  <a:lnTo>
                    <a:pt x="322" y="1"/>
                  </a:lnTo>
                  <a:lnTo>
                    <a:pt x="323" y="1"/>
                  </a:lnTo>
                  <a:lnTo>
                    <a:pt x="324" y="1"/>
                  </a:lnTo>
                  <a:lnTo>
                    <a:pt x="325" y="1"/>
                  </a:lnTo>
                  <a:lnTo>
                    <a:pt x="326" y="1"/>
                  </a:lnTo>
                  <a:lnTo>
                    <a:pt x="327" y="1"/>
                  </a:lnTo>
                  <a:lnTo>
                    <a:pt x="328" y="1"/>
                  </a:lnTo>
                  <a:lnTo>
                    <a:pt x="330" y="1"/>
                  </a:lnTo>
                  <a:lnTo>
                    <a:pt x="332" y="1"/>
                  </a:lnTo>
                  <a:lnTo>
                    <a:pt x="333" y="0"/>
                  </a:lnTo>
                  <a:lnTo>
                    <a:pt x="335" y="0"/>
                  </a:lnTo>
                  <a:lnTo>
                    <a:pt x="336" y="0"/>
                  </a:lnTo>
                  <a:lnTo>
                    <a:pt x="338" y="0"/>
                  </a:lnTo>
                  <a:lnTo>
                    <a:pt x="339" y="0"/>
                  </a:lnTo>
                  <a:lnTo>
                    <a:pt x="340" y="0"/>
                  </a:lnTo>
                  <a:lnTo>
                    <a:pt x="341" y="0"/>
                  </a:lnTo>
                  <a:lnTo>
                    <a:pt x="342" y="0"/>
                  </a:lnTo>
                  <a:lnTo>
                    <a:pt x="343" y="0"/>
                  </a:lnTo>
                  <a:lnTo>
                    <a:pt x="344" y="0"/>
                  </a:lnTo>
                  <a:lnTo>
                    <a:pt x="345" y="0"/>
                  </a:lnTo>
                  <a:lnTo>
                    <a:pt x="346" y="0"/>
                  </a:lnTo>
                  <a:lnTo>
                    <a:pt x="347" y="0"/>
                  </a:lnTo>
                  <a:lnTo>
                    <a:pt x="348" y="0"/>
                  </a:lnTo>
                  <a:lnTo>
                    <a:pt x="349" y="0"/>
                  </a:lnTo>
                  <a:lnTo>
                    <a:pt x="350" y="0"/>
                  </a:lnTo>
                  <a:lnTo>
                    <a:pt x="351" y="0"/>
                  </a:lnTo>
                  <a:lnTo>
                    <a:pt x="352" y="0"/>
                  </a:lnTo>
                  <a:lnTo>
                    <a:pt x="353" y="0"/>
                  </a:lnTo>
                  <a:lnTo>
                    <a:pt x="354" y="0"/>
                  </a:lnTo>
                  <a:lnTo>
                    <a:pt x="355" y="0"/>
                  </a:lnTo>
                  <a:lnTo>
                    <a:pt x="356" y="0"/>
                  </a:lnTo>
                  <a:lnTo>
                    <a:pt x="358" y="0"/>
                  </a:lnTo>
                  <a:lnTo>
                    <a:pt x="359" y="0"/>
                  </a:lnTo>
                  <a:lnTo>
                    <a:pt x="361" y="0"/>
                  </a:lnTo>
                  <a:lnTo>
                    <a:pt x="362" y="0"/>
                  </a:lnTo>
                  <a:lnTo>
                    <a:pt x="363" y="0"/>
                  </a:lnTo>
                  <a:lnTo>
                    <a:pt x="364" y="0"/>
                  </a:lnTo>
                  <a:lnTo>
                    <a:pt x="366" y="0"/>
                  </a:lnTo>
                  <a:lnTo>
                    <a:pt x="367" y="0"/>
                  </a:lnTo>
                  <a:lnTo>
                    <a:pt x="368" y="0"/>
                  </a:lnTo>
                  <a:lnTo>
                    <a:pt x="369" y="0"/>
                  </a:lnTo>
                  <a:lnTo>
                    <a:pt x="370" y="0"/>
                  </a:lnTo>
                  <a:lnTo>
                    <a:pt x="371" y="0"/>
                  </a:lnTo>
                  <a:lnTo>
                    <a:pt x="372" y="0"/>
                  </a:lnTo>
                  <a:lnTo>
                    <a:pt x="373" y="0"/>
                  </a:lnTo>
                  <a:lnTo>
                    <a:pt x="374" y="0"/>
                  </a:lnTo>
                  <a:lnTo>
                    <a:pt x="375" y="1"/>
                  </a:lnTo>
                  <a:lnTo>
                    <a:pt x="376" y="1"/>
                  </a:lnTo>
                  <a:lnTo>
                    <a:pt x="377" y="1"/>
                  </a:lnTo>
                  <a:lnTo>
                    <a:pt x="378" y="1"/>
                  </a:lnTo>
                  <a:lnTo>
                    <a:pt x="379" y="1"/>
                  </a:lnTo>
                  <a:lnTo>
                    <a:pt x="381" y="1"/>
                  </a:lnTo>
                  <a:lnTo>
                    <a:pt x="382" y="1"/>
                  </a:lnTo>
                  <a:lnTo>
                    <a:pt x="383" y="1"/>
                  </a:lnTo>
                  <a:lnTo>
                    <a:pt x="384" y="1"/>
                  </a:lnTo>
                  <a:lnTo>
                    <a:pt x="386" y="1"/>
                  </a:lnTo>
                  <a:lnTo>
                    <a:pt x="387" y="1"/>
                  </a:lnTo>
                  <a:lnTo>
                    <a:pt x="389" y="1"/>
                  </a:lnTo>
                  <a:lnTo>
                    <a:pt x="390" y="1"/>
                  </a:lnTo>
                  <a:lnTo>
                    <a:pt x="392" y="1"/>
                  </a:lnTo>
                  <a:lnTo>
                    <a:pt x="393" y="1"/>
                  </a:lnTo>
                  <a:lnTo>
                    <a:pt x="394" y="1"/>
                  </a:lnTo>
                  <a:lnTo>
                    <a:pt x="395" y="1"/>
                  </a:lnTo>
                  <a:lnTo>
                    <a:pt x="396" y="1"/>
                  </a:lnTo>
                  <a:lnTo>
                    <a:pt x="397" y="1"/>
                  </a:lnTo>
                  <a:lnTo>
                    <a:pt x="398" y="1"/>
                  </a:lnTo>
                  <a:lnTo>
                    <a:pt x="399" y="1"/>
                  </a:lnTo>
                  <a:lnTo>
                    <a:pt x="400" y="1"/>
                  </a:lnTo>
                  <a:lnTo>
                    <a:pt x="401" y="1"/>
                  </a:lnTo>
                  <a:lnTo>
                    <a:pt x="402" y="1"/>
                  </a:lnTo>
                  <a:lnTo>
                    <a:pt x="403" y="1"/>
                  </a:lnTo>
                  <a:lnTo>
                    <a:pt x="404" y="1"/>
                  </a:lnTo>
                  <a:lnTo>
                    <a:pt x="405" y="1"/>
                  </a:lnTo>
                  <a:lnTo>
                    <a:pt x="406" y="1"/>
                  </a:lnTo>
                  <a:lnTo>
                    <a:pt x="407" y="1"/>
                  </a:lnTo>
                  <a:lnTo>
                    <a:pt x="408" y="1"/>
                  </a:lnTo>
                  <a:lnTo>
                    <a:pt x="409" y="1"/>
                  </a:lnTo>
                  <a:lnTo>
                    <a:pt x="410" y="1"/>
                  </a:lnTo>
                  <a:lnTo>
                    <a:pt x="412" y="1"/>
                  </a:lnTo>
                  <a:lnTo>
                    <a:pt x="413" y="1"/>
                  </a:lnTo>
                  <a:lnTo>
                    <a:pt x="415" y="1"/>
                  </a:lnTo>
                  <a:lnTo>
                    <a:pt x="417" y="1"/>
                  </a:lnTo>
                  <a:lnTo>
                    <a:pt x="418" y="1"/>
                  </a:lnTo>
                  <a:lnTo>
                    <a:pt x="420" y="2"/>
                  </a:lnTo>
                  <a:lnTo>
                    <a:pt x="421" y="2"/>
                  </a:lnTo>
                  <a:lnTo>
                    <a:pt x="422" y="2"/>
                  </a:lnTo>
                  <a:lnTo>
                    <a:pt x="423" y="2"/>
                  </a:lnTo>
                  <a:lnTo>
                    <a:pt x="424" y="2"/>
                  </a:lnTo>
                  <a:lnTo>
                    <a:pt x="425" y="2"/>
                  </a:lnTo>
                  <a:lnTo>
                    <a:pt x="426" y="2"/>
                  </a:lnTo>
                  <a:lnTo>
                    <a:pt x="427" y="2"/>
                  </a:lnTo>
                  <a:lnTo>
                    <a:pt x="428" y="2"/>
                  </a:lnTo>
                  <a:lnTo>
                    <a:pt x="429" y="2"/>
                  </a:lnTo>
                  <a:lnTo>
                    <a:pt x="430" y="2"/>
                  </a:lnTo>
                  <a:lnTo>
                    <a:pt x="431" y="2"/>
                  </a:lnTo>
                  <a:lnTo>
                    <a:pt x="432" y="2"/>
                  </a:lnTo>
                  <a:lnTo>
                    <a:pt x="433" y="3"/>
                  </a:lnTo>
                  <a:lnTo>
                    <a:pt x="434" y="3"/>
                  </a:lnTo>
                  <a:lnTo>
                    <a:pt x="435" y="3"/>
                  </a:lnTo>
                  <a:lnTo>
                    <a:pt x="436" y="3"/>
                  </a:lnTo>
                  <a:lnTo>
                    <a:pt x="437" y="3"/>
                  </a:lnTo>
                  <a:lnTo>
                    <a:pt x="438" y="3"/>
                  </a:lnTo>
                  <a:lnTo>
                    <a:pt x="440" y="3"/>
                  </a:lnTo>
                  <a:lnTo>
                    <a:pt x="441" y="3"/>
                  </a:lnTo>
                  <a:lnTo>
                    <a:pt x="443" y="3"/>
                  </a:lnTo>
                  <a:lnTo>
                    <a:pt x="444" y="3"/>
                  </a:lnTo>
                  <a:lnTo>
                    <a:pt x="445" y="4"/>
                  </a:lnTo>
                  <a:lnTo>
                    <a:pt x="446" y="4"/>
                  </a:lnTo>
                  <a:lnTo>
                    <a:pt x="447" y="4"/>
                  </a:lnTo>
                  <a:lnTo>
                    <a:pt x="448" y="4"/>
                  </a:lnTo>
                  <a:lnTo>
                    <a:pt x="449" y="4"/>
                  </a:lnTo>
                  <a:lnTo>
                    <a:pt x="450" y="4"/>
                  </a:lnTo>
                  <a:lnTo>
                    <a:pt x="451" y="4"/>
                  </a:lnTo>
                  <a:lnTo>
                    <a:pt x="452" y="4"/>
                  </a:lnTo>
                  <a:lnTo>
                    <a:pt x="453" y="4"/>
                  </a:lnTo>
                  <a:lnTo>
                    <a:pt x="454" y="4"/>
                  </a:lnTo>
                  <a:lnTo>
                    <a:pt x="455" y="5"/>
                  </a:lnTo>
                  <a:lnTo>
                    <a:pt x="456" y="5"/>
                  </a:lnTo>
                  <a:lnTo>
                    <a:pt x="457" y="5"/>
                  </a:lnTo>
                  <a:lnTo>
                    <a:pt x="458" y="5"/>
                  </a:lnTo>
                  <a:lnTo>
                    <a:pt x="459" y="6"/>
                  </a:lnTo>
                  <a:lnTo>
                    <a:pt x="460" y="6"/>
                  </a:lnTo>
                  <a:lnTo>
                    <a:pt x="461" y="6"/>
                  </a:lnTo>
                  <a:lnTo>
                    <a:pt x="463" y="6"/>
                  </a:lnTo>
                  <a:lnTo>
                    <a:pt x="464" y="6"/>
                  </a:lnTo>
                  <a:lnTo>
                    <a:pt x="466" y="6"/>
                  </a:lnTo>
                  <a:lnTo>
                    <a:pt x="468" y="6"/>
                  </a:lnTo>
                  <a:lnTo>
                    <a:pt x="469" y="6"/>
                  </a:lnTo>
                  <a:lnTo>
                    <a:pt x="471" y="6"/>
                  </a:lnTo>
                  <a:lnTo>
                    <a:pt x="471" y="7"/>
                  </a:lnTo>
                  <a:lnTo>
                    <a:pt x="472" y="7"/>
                  </a:lnTo>
                  <a:lnTo>
                    <a:pt x="474" y="7"/>
                  </a:lnTo>
                  <a:lnTo>
                    <a:pt x="475" y="7"/>
                  </a:lnTo>
                  <a:lnTo>
                    <a:pt x="476" y="7"/>
                  </a:lnTo>
                  <a:lnTo>
                    <a:pt x="477" y="7"/>
                  </a:lnTo>
                  <a:lnTo>
                    <a:pt x="478" y="7"/>
                  </a:lnTo>
                  <a:lnTo>
                    <a:pt x="479" y="7"/>
                  </a:lnTo>
                  <a:lnTo>
                    <a:pt x="480" y="7"/>
                  </a:lnTo>
                  <a:lnTo>
                    <a:pt x="481" y="7"/>
                  </a:lnTo>
                  <a:lnTo>
                    <a:pt x="482" y="7"/>
                  </a:lnTo>
                  <a:lnTo>
                    <a:pt x="483" y="7"/>
                  </a:lnTo>
                  <a:lnTo>
                    <a:pt x="484" y="7"/>
                  </a:lnTo>
                  <a:lnTo>
                    <a:pt x="485" y="7"/>
                  </a:lnTo>
                  <a:lnTo>
                    <a:pt x="486" y="7"/>
                  </a:lnTo>
                  <a:lnTo>
                    <a:pt x="487" y="8"/>
                  </a:lnTo>
                  <a:lnTo>
                    <a:pt x="488" y="8"/>
                  </a:lnTo>
                  <a:lnTo>
                    <a:pt x="489" y="8"/>
                  </a:lnTo>
                  <a:lnTo>
                    <a:pt x="490" y="8"/>
                  </a:lnTo>
                  <a:lnTo>
                    <a:pt x="491" y="8"/>
                  </a:lnTo>
                  <a:lnTo>
                    <a:pt x="492" y="8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5" name="Freeform 165"/>
            <p:cNvSpPr>
              <a:spLocks/>
            </p:cNvSpPr>
            <p:nvPr/>
          </p:nvSpPr>
          <p:spPr bwMode="auto">
            <a:xfrm>
              <a:off x="47580" y="24999"/>
              <a:ext cx="2369" cy="39"/>
            </a:xfrm>
            <a:custGeom>
              <a:avLst/>
              <a:gdLst>
                <a:gd name="T0" fmla="*/ 2575 w 184"/>
                <a:gd name="T1" fmla="*/ 1270 h 3"/>
                <a:gd name="T2" fmla="*/ 6436 w 184"/>
                <a:gd name="T3" fmla="*/ 1270 h 3"/>
                <a:gd name="T4" fmla="*/ 10298 w 184"/>
                <a:gd name="T5" fmla="*/ 1270 h 3"/>
                <a:gd name="T6" fmla="*/ 14160 w 184"/>
                <a:gd name="T7" fmla="*/ 1270 h 3"/>
                <a:gd name="T8" fmla="*/ 18022 w 184"/>
                <a:gd name="T9" fmla="*/ 2540 h 3"/>
                <a:gd name="T10" fmla="*/ 21883 w 184"/>
                <a:gd name="T11" fmla="*/ 2540 h 3"/>
                <a:gd name="T12" fmla="*/ 25745 w 184"/>
                <a:gd name="T13" fmla="*/ 2540 h 3"/>
                <a:gd name="T14" fmla="*/ 29607 w 184"/>
                <a:gd name="T15" fmla="*/ 2540 h 3"/>
                <a:gd name="T16" fmla="*/ 33469 w 184"/>
                <a:gd name="T17" fmla="*/ 2540 h 3"/>
                <a:gd name="T18" fmla="*/ 36043 w 184"/>
                <a:gd name="T19" fmla="*/ 2540 h 3"/>
                <a:gd name="T20" fmla="*/ 39905 w 184"/>
                <a:gd name="T21" fmla="*/ 2540 h 3"/>
                <a:gd name="T22" fmla="*/ 43767 w 184"/>
                <a:gd name="T23" fmla="*/ 2540 h 3"/>
                <a:gd name="T24" fmla="*/ 47628 w 184"/>
                <a:gd name="T25" fmla="*/ 2540 h 3"/>
                <a:gd name="T26" fmla="*/ 51490 w 184"/>
                <a:gd name="T27" fmla="*/ 2540 h 3"/>
                <a:gd name="T28" fmla="*/ 55352 w 184"/>
                <a:gd name="T29" fmla="*/ 2540 h 3"/>
                <a:gd name="T30" fmla="*/ 59214 w 184"/>
                <a:gd name="T31" fmla="*/ 2540 h 3"/>
                <a:gd name="T32" fmla="*/ 63076 w 184"/>
                <a:gd name="T33" fmla="*/ 2540 h 3"/>
                <a:gd name="T34" fmla="*/ 65650 w 184"/>
                <a:gd name="T35" fmla="*/ 2540 h 3"/>
                <a:gd name="T36" fmla="*/ 69512 w 184"/>
                <a:gd name="T37" fmla="*/ 1270 h 3"/>
                <a:gd name="T38" fmla="*/ 73374 w 184"/>
                <a:gd name="T39" fmla="*/ 0 h 3"/>
                <a:gd name="T40" fmla="*/ 78523 w 184"/>
                <a:gd name="T41" fmla="*/ 0 h 3"/>
                <a:gd name="T42" fmla="*/ 82384 w 184"/>
                <a:gd name="T43" fmla="*/ 0 h 3"/>
                <a:gd name="T44" fmla="*/ 84959 w 184"/>
                <a:gd name="T45" fmla="*/ 0 h 3"/>
                <a:gd name="T46" fmla="*/ 88821 w 184"/>
                <a:gd name="T47" fmla="*/ 0 h 3"/>
                <a:gd name="T48" fmla="*/ 92682 w 184"/>
                <a:gd name="T49" fmla="*/ 0 h 3"/>
                <a:gd name="T50" fmla="*/ 96544 w 184"/>
                <a:gd name="T51" fmla="*/ 1270 h 3"/>
                <a:gd name="T52" fmla="*/ 100406 w 184"/>
                <a:gd name="T53" fmla="*/ 2540 h 3"/>
                <a:gd name="T54" fmla="*/ 104268 w 184"/>
                <a:gd name="T55" fmla="*/ 2540 h 3"/>
                <a:gd name="T56" fmla="*/ 108129 w 184"/>
                <a:gd name="T57" fmla="*/ 2540 h 3"/>
                <a:gd name="T58" fmla="*/ 111991 w 184"/>
                <a:gd name="T59" fmla="*/ 2540 h 3"/>
                <a:gd name="T60" fmla="*/ 114566 w 184"/>
                <a:gd name="T61" fmla="*/ 3810 h 3"/>
                <a:gd name="T62" fmla="*/ 118428 w 184"/>
                <a:gd name="T63" fmla="*/ 3810 h 3"/>
                <a:gd name="T64" fmla="*/ 122289 w 184"/>
                <a:gd name="T65" fmla="*/ 3810 h 3"/>
                <a:gd name="T66" fmla="*/ 126151 w 184"/>
                <a:gd name="T67" fmla="*/ 2540 h 3"/>
                <a:gd name="T68" fmla="*/ 130013 w 184"/>
                <a:gd name="T69" fmla="*/ 2540 h 3"/>
                <a:gd name="T70" fmla="*/ 133875 w 184"/>
                <a:gd name="T71" fmla="*/ 1270 h 3"/>
                <a:gd name="T72" fmla="*/ 137736 w 184"/>
                <a:gd name="T73" fmla="*/ 1270 h 3"/>
                <a:gd name="T74" fmla="*/ 141598 w 184"/>
                <a:gd name="T75" fmla="*/ 1270 h 3"/>
                <a:gd name="T76" fmla="*/ 145460 w 184"/>
                <a:gd name="T77" fmla="*/ 0 h 3"/>
                <a:gd name="T78" fmla="*/ 148034 w 184"/>
                <a:gd name="T79" fmla="*/ 0 h 3"/>
                <a:gd name="T80" fmla="*/ 151896 w 184"/>
                <a:gd name="T81" fmla="*/ 0 h 3"/>
                <a:gd name="T82" fmla="*/ 155758 w 184"/>
                <a:gd name="T83" fmla="*/ 0 h 3"/>
                <a:gd name="T84" fmla="*/ 159620 w 184"/>
                <a:gd name="T85" fmla="*/ 0 h 3"/>
                <a:gd name="T86" fmla="*/ 163481 w 184"/>
                <a:gd name="T87" fmla="*/ 0 h 3"/>
                <a:gd name="T88" fmla="*/ 167343 w 184"/>
                <a:gd name="T89" fmla="*/ 0 h 3"/>
                <a:gd name="T90" fmla="*/ 171205 w 184"/>
                <a:gd name="T91" fmla="*/ 0 h 3"/>
                <a:gd name="T92" fmla="*/ 175067 w 184"/>
                <a:gd name="T93" fmla="*/ 0 h 3"/>
                <a:gd name="T94" fmla="*/ 177641 w 184"/>
                <a:gd name="T95" fmla="*/ 0 h 3"/>
                <a:gd name="T96" fmla="*/ 181503 w 184"/>
                <a:gd name="T97" fmla="*/ 0 h 3"/>
                <a:gd name="T98" fmla="*/ 185365 w 184"/>
                <a:gd name="T99" fmla="*/ 0 h 3"/>
                <a:gd name="T100" fmla="*/ 189227 w 184"/>
                <a:gd name="T101" fmla="*/ 1270 h 3"/>
                <a:gd name="T102" fmla="*/ 193088 w 184"/>
                <a:gd name="T103" fmla="*/ 2540 h 3"/>
                <a:gd name="T104" fmla="*/ 196950 w 184"/>
                <a:gd name="T105" fmla="*/ 2540 h 3"/>
                <a:gd name="T106" fmla="*/ 200812 w 184"/>
                <a:gd name="T107" fmla="*/ 1270 h 3"/>
                <a:gd name="T108" fmla="*/ 204674 w 184"/>
                <a:gd name="T109" fmla="*/ 1270 h 3"/>
                <a:gd name="T110" fmla="*/ 208535 w 184"/>
                <a:gd name="T111" fmla="*/ 1270 h 3"/>
                <a:gd name="T112" fmla="*/ 211110 w 184"/>
                <a:gd name="T113" fmla="*/ 1270 h 3"/>
                <a:gd name="T114" fmla="*/ 214972 w 184"/>
                <a:gd name="T115" fmla="*/ 2540 h 3"/>
                <a:gd name="T116" fmla="*/ 218833 w 184"/>
                <a:gd name="T117" fmla="*/ 2540 h 3"/>
                <a:gd name="T118" fmla="*/ 222695 w 184"/>
                <a:gd name="T119" fmla="*/ 2540 h 3"/>
                <a:gd name="T120" fmla="*/ 226557 w 184"/>
                <a:gd name="T121" fmla="*/ 2540 h 3"/>
                <a:gd name="T122" fmla="*/ 230419 w 184"/>
                <a:gd name="T123" fmla="*/ 2540 h 3"/>
                <a:gd name="T124" fmla="*/ 234280 w 184"/>
                <a:gd name="T125" fmla="*/ 2540 h 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84"/>
                <a:gd name="T190" fmla="*/ 0 h 3"/>
                <a:gd name="T191" fmla="*/ 184 w 184"/>
                <a:gd name="T192" fmla="*/ 3 h 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84" h="3">
                  <a:moveTo>
                    <a:pt x="0" y="1"/>
                  </a:moveTo>
                  <a:lnTo>
                    <a:pt x="2" y="1"/>
                  </a:lnTo>
                  <a:lnTo>
                    <a:pt x="3" y="1"/>
                  </a:lnTo>
                  <a:lnTo>
                    <a:pt x="5" y="1"/>
                  </a:lnTo>
                  <a:lnTo>
                    <a:pt x="6" y="1"/>
                  </a:lnTo>
                  <a:lnTo>
                    <a:pt x="7" y="1"/>
                  </a:lnTo>
                  <a:lnTo>
                    <a:pt x="8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6" y="2"/>
                  </a:lnTo>
                  <a:lnTo>
                    <a:pt x="17" y="2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20" y="2"/>
                  </a:lnTo>
                  <a:lnTo>
                    <a:pt x="21" y="2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8" y="2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4" y="2"/>
                  </a:lnTo>
                  <a:lnTo>
                    <a:pt x="35" y="2"/>
                  </a:lnTo>
                  <a:lnTo>
                    <a:pt x="36" y="2"/>
                  </a:lnTo>
                  <a:lnTo>
                    <a:pt x="37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40" y="2"/>
                  </a:lnTo>
                  <a:lnTo>
                    <a:pt x="41" y="2"/>
                  </a:lnTo>
                  <a:lnTo>
                    <a:pt x="42" y="2"/>
                  </a:lnTo>
                  <a:lnTo>
                    <a:pt x="43" y="2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7" y="2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50" y="2"/>
                  </a:lnTo>
                  <a:lnTo>
                    <a:pt x="51" y="2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9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9" y="0"/>
                  </a:lnTo>
                  <a:lnTo>
                    <a:pt x="70" y="0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4" y="1"/>
                  </a:lnTo>
                  <a:lnTo>
                    <a:pt x="75" y="1"/>
                  </a:lnTo>
                  <a:lnTo>
                    <a:pt x="76" y="1"/>
                  </a:lnTo>
                  <a:lnTo>
                    <a:pt x="77" y="2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80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4" y="2"/>
                  </a:lnTo>
                  <a:lnTo>
                    <a:pt x="85" y="2"/>
                  </a:lnTo>
                  <a:lnTo>
                    <a:pt x="87" y="2"/>
                  </a:lnTo>
                  <a:lnTo>
                    <a:pt x="87" y="3"/>
                  </a:lnTo>
                  <a:lnTo>
                    <a:pt x="88" y="3"/>
                  </a:lnTo>
                  <a:lnTo>
                    <a:pt x="89" y="3"/>
                  </a:lnTo>
                  <a:lnTo>
                    <a:pt x="90" y="3"/>
                  </a:lnTo>
                  <a:lnTo>
                    <a:pt x="91" y="3"/>
                  </a:lnTo>
                  <a:lnTo>
                    <a:pt x="92" y="3"/>
                  </a:lnTo>
                  <a:lnTo>
                    <a:pt x="93" y="3"/>
                  </a:lnTo>
                  <a:lnTo>
                    <a:pt x="94" y="3"/>
                  </a:lnTo>
                  <a:lnTo>
                    <a:pt x="95" y="3"/>
                  </a:lnTo>
                  <a:lnTo>
                    <a:pt x="96" y="3"/>
                  </a:lnTo>
                  <a:lnTo>
                    <a:pt x="97" y="3"/>
                  </a:lnTo>
                  <a:lnTo>
                    <a:pt x="98" y="2"/>
                  </a:lnTo>
                  <a:lnTo>
                    <a:pt x="99" y="2"/>
                  </a:lnTo>
                  <a:lnTo>
                    <a:pt x="100" y="2"/>
                  </a:lnTo>
                  <a:lnTo>
                    <a:pt x="101" y="2"/>
                  </a:lnTo>
                  <a:lnTo>
                    <a:pt x="102" y="2"/>
                  </a:lnTo>
                  <a:lnTo>
                    <a:pt x="103" y="1"/>
                  </a:lnTo>
                  <a:lnTo>
                    <a:pt x="104" y="1"/>
                  </a:lnTo>
                  <a:lnTo>
                    <a:pt x="105" y="1"/>
                  </a:lnTo>
                  <a:lnTo>
                    <a:pt x="107" y="1"/>
                  </a:lnTo>
                  <a:lnTo>
                    <a:pt x="108" y="1"/>
                  </a:lnTo>
                  <a:lnTo>
                    <a:pt x="110" y="1"/>
                  </a:lnTo>
                  <a:lnTo>
                    <a:pt x="110" y="0"/>
                  </a:lnTo>
                  <a:lnTo>
                    <a:pt x="112" y="0"/>
                  </a:lnTo>
                  <a:lnTo>
                    <a:pt x="113" y="0"/>
                  </a:lnTo>
                  <a:lnTo>
                    <a:pt x="115" y="0"/>
                  </a:lnTo>
                  <a:lnTo>
                    <a:pt x="116" y="0"/>
                  </a:lnTo>
                  <a:lnTo>
                    <a:pt x="117" y="0"/>
                  </a:lnTo>
                  <a:lnTo>
                    <a:pt x="118" y="0"/>
                  </a:lnTo>
                  <a:lnTo>
                    <a:pt x="119" y="0"/>
                  </a:lnTo>
                  <a:lnTo>
                    <a:pt x="120" y="0"/>
                  </a:lnTo>
                  <a:lnTo>
                    <a:pt x="121" y="0"/>
                  </a:lnTo>
                  <a:lnTo>
                    <a:pt x="122" y="0"/>
                  </a:lnTo>
                  <a:lnTo>
                    <a:pt x="123" y="0"/>
                  </a:lnTo>
                  <a:lnTo>
                    <a:pt x="124" y="0"/>
                  </a:lnTo>
                  <a:lnTo>
                    <a:pt x="125" y="0"/>
                  </a:lnTo>
                  <a:lnTo>
                    <a:pt x="126" y="0"/>
                  </a:lnTo>
                  <a:lnTo>
                    <a:pt x="127" y="0"/>
                  </a:lnTo>
                  <a:lnTo>
                    <a:pt x="128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8" y="0"/>
                  </a:lnTo>
                  <a:lnTo>
                    <a:pt x="139" y="0"/>
                  </a:lnTo>
                  <a:lnTo>
                    <a:pt x="141" y="0"/>
                  </a:lnTo>
                  <a:lnTo>
                    <a:pt x="142" y="0"/>
                  </a:lnTo>
                  <a:lnTo>
                    <a:pt x="143" y="0"/>
                  </a:lnTo>
                  <a:lnTo>
                    <a:pt x="144" y="0"/>
                  </a:lnTo>
                  <a:lnTo>
                    <a:pt x="145" y="0"/>
                  </a:lnTo>
                  <a:lnTo>
                    <a:pt x="146" y="1"/>
                  </a:lnTo>
                  <a:lnTo>
                    <a:pt x="147" y="1"/>
                  </a:lnTo>
                  <a:lnTo>
                    <a:pt x="148" y="1"/>
                  </a:lnTo>
                  <a:lnTo>
                    <a:pt x="149" y="1"/>
                  </a:lnTo>
                  <a:lnTo>
                    <a:pt x="150" y="2"/>
                  </a:lnTo>
                  <a:lnTo>
                    <a:pt x="151" y="2"/>
                  </a:lnTo>
                  <a:lnTo>
                    <a:pt x="152" y="2"/>
                  </a:lnTo>
                  <a:lnTo>
                    <a:pt x="153" y="2"/>
                  </a:lnTo>
                  <a:lnTo>
                    <a:pt x="154" y="1"/>
                  </a:lnTo>
                  <a:lnTo>
                    <a:pt x="155" y="1"/>
                  </a:lnTo>
                  <a:lnTo>
                    <a:pt x="156" y="1"/>
                  </a:lnTo>
                  <a:lnTo>
                    <a:pt x="157" y="1"/>
                  </a:lnTo>
                  <a:lnTo>
                    <a:pt x="158" y="1"/>
                  </a:lnTo>
                  <a:lnTo>
                    <a:pt x="159" y="1"/>
                  </a:lnTo>
                  <a:lnTo>
                    <a:pt x="161" y="1"/>
                  </a:lnTo>
                  <a:lnTo>
                    <a:pt x="162" y="1"/>
                  </a:lnTo>
                  <a:lnTo>
                    <a:pt x="164" y="1"/>
                  </a:lnTo>
                  <a:lnTo>
                    <a:pt x="166" y="1"/>
                  </a:lnTo>
                  <a:lnTo>
                    <a:pt x="167" y="2"/>
                  </a:lnTo>
                  <a:lnTo>
                    <a:pt x="169" y="2"/>
                  </a:lnTo>
                  <a:lnTo>
                    <a:pt x="170" y="2"/>
                  </a:lnTo>
                  <a:lnTo>
                    <a:pt x="171" y="2"/>
                  </a:lnTo>
                  <a:lnTo>
                    <a:pt x="172" y="2"/>
                  </a:lnTo>
                  <a:lnTo>
                    <a:pt x="173" y="2"/>
                  </a:lnTo>
                  <a:lnTo>
                    <a:pt x="174" y="2"/>
                  </a:lnTo>
                  <a:lnTo>
                    <a:pt x="175" y="2"/>
                  </a:lnTo>
                  <a:lnTo>
                    <a:pt x="176" y="2"/>
                  </a:lnTo>
                  <a:lnTo>
                    <a:pt x="177" y="2"/>
                  </a:lnTo>
                  <a:lnTo>
                    <a:pt x="178" y="2"/>
                  </a:lnTo>
                  <a:lnTo>
                    <a:pt x="179" y="2"/>
                  </a:lnTo>
                  <a:lnTo>
                    <a:pt x="180" y="2"/>
                  </a:lnTo>
                  <a:lnTo>
                    <a:pt x="181" y="2"/>
                  </a:lnTo>
                  <a:lnTo>
                    <a:pt x="182" y="2"/>
                  </a:lnTo>
                  <a:lnTo>
                    <a:pt x="183" y="2"/>
                  </a:lnTo>
                  <a:lnTo>
                    <a:pt x="184" y="2"/>
                  </a:lnTo>
                </a:path>
              </a:pathLst>
            </a:cu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166" name="CasellaDiTesto 169"/>
            <p:cNvSpPr txBox="1">
              <a:spLocks noChangeArrowheads="1"/>
            </p:cNvSpPr>
            <p:nvPr/>
          </p:nvSpPr>
          <p:spPr bwMode="auto">
            <a:xfrm>
              <a:off x="5257" y="2089"/>
              <a:ext cx="6865" cy="2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706" tIns="37354" rIns="74706" bIns="37354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altLang="it-IT" sz="900" b="1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330 nm</a:t>
              </a:r>
              <a:endParaRPr lang="es-ES" altLang="it-IT">
                <a:solidFill>
                  <a:srgbClr val="000000"/>
                </a:solidFill>
              </a:endParaRPr>
            </a:p>
          </p:txBody>
        </p:sp>
        <p:sp>
          <p:nvSpPr>
            <p:cNvPr id="167" name="CasellaDiTesto 170"/>
            <p:cNvSpPr txBox="1">
              <a:spLocks noChangeArrowheads="1"/>
            </p:cNvSpPr>
            <p:nvPr/>
          </p:nvSpPr>
          <p:spPr bwMode="auto">
            <a:xfrm>
              <a:off x="5257" y="14941"/>
              <a:ext cx="6242" cy="1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706" tIns="37354" rIns="74706" bIns="37354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altLang="it-IT" sz="900" b="1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350 nm</a:t>
              </a:r>
              <a:endParaRPr lang="es-ES" altLang="it-IT">
                <a:solidFill>
                  <a:srgbClr val="000000"/>
                </a:solidFill>
              </a:endParaRPr>
            </a:p>
          </p:txBody>
        </p:sp>
        <p:sp>
          <p:nvSpPr>
            <p:cNvPr id="168" name="CasellaDiTesto 171"/>
            <p:cNvSpPr txBox="1">
              <a:spLocks noChangeArrowheads="1"/>
            </p:cNvSpPr>
            <p:nvPr/>
          </p:nvSpPr>
          <p:spPr bwMode="auto">
            <a:xfrm>
              <a:off x="12852" y="8172"/>
              <a:ext cx="2064" cy="1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706" tIns="37354" rIns="74706" bIns="37354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altLang="it-IT" sz="900" b="1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1</a:t>
              </a:r>
              <a:endParaRPr lang="es-ES" altLang="it-IT">
                <a:solidFill>
                  <a:srgbClr val="000000"/>
                </a:solidFill>
              </a:endParaRPr>
            </a:p>
          </p:txBody>
        </p:sp>
        <p:sp>
          <p:nvSpPr>
            <p:cNvPr id="169" name="CasellaDiTesto 172"/>
            <p:cNvSpPr txBox="1">
              <a:spLocks noChangeArrowheads="1"/>
            </p:cNvSpPr>
            <p:nvPr/>
          </p:nvSpPr>
          <p:spPr bwMode="auto">
            <a:xfrm>
              <a:off x="13436" y="6184"/>
              <a:ext cx="2058" cy="19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706" tIns="37354" rIns="74706" bIns="37354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altLang="it-IT" sz="900" b="1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endParaRPr lang="es-ES" altLang="it-IT">
                <a:solidFill>
                  <a:srgbClr val="000000"/>
                </a:solidFill>
              </a:endParaRPr>
            </a:p>
          </p:txBody>
        </p:sp>
        <p:sp>
          <p:nvSpPr>
            <p:cNvPr id="170" name="CasellaDiTesto 173"/>
            <p:cNvSpPr txBox="1">
              <a:spLocks noChangeArrowheads="1"/>
            </p:cNvSpPr>
            <p:nvPr/>
          </p:nvSpPr>
          <p:spPr bwMode="auto">
            <a:xfrm>
              <a:off x="14916" y="7931"/>
              <a:ext cx="2063" cy="1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706" tIns="37354" rIns="74706" bIns="37354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altLang="it-IT" sz="900" b="1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endParaRPr lang="es-ES" altLang="it-IT">
                <a:solidFill>
                  <a:srgbClr val="000000"/>
                </a:solidFill>
              </a:endParaRPr>
            </a:p>
          </p:txBody>
        </p:sp>
        <p:sp>
          <p:nvSpPr>
            <p:cNvPr id="171" name="CasellaDiTesto 174"/>
            <p:cNvSpPr txBox="1">
              <a:spLocks noChangeArrowheads="1"/>
            </p:cNvSpPr>
            <p:nvPr/>
          </p:nvSpPr>
          <p:spPr bwMode="auto">
            <a:xfrm>
              <a:off x="16078" y="0"/>
              <a:ext cx="2057" cy="1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706" tIns="37354" rIns="74706" bIns="37354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altLang="it-IT" sz="900" b="1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endParaRPr lang="es-ES" altLang="it-IT">
                <a:solidFill>
                  <a:srgbClr val="000000"/>
                </a:solidFill>
              </a:endParaRPr>
            </a:p>
          </p:txBody>
        </p:sp>
        <p:sp>
          <p:nvSpPr>
            <p:cNvPr id="172" name="CasellaDiTesto 175"/>
            <p:cNvSpPr txBox="1">
              <a:spLocks noChangeArrowheads="1"/>
            </p:cNvSpPr>
            <p:nvPr/>
          </p:nvSpPr>
          <p:spPr bwMode="auto">
            <a:xfrm>
              <a:off x="16941" y="5848"/>
              <a:ext cx="2058" cy="1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706" tIns="37354" rIns="74706" bIns="37354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altLang="it-IT" sz="900" b="1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5</a:t>
              </a:r>
              <a:endParaRPr lang="es-ES" altLang="it-IT">
                <a:solidFill>
                  <a:srgbClr val="000000"/>
                </a:solidFill>
              </a:endParaRPr>
            </a:p>
          </p:txBody>
        </p:sp>
        <p:sp>
          <p:nvSpPr>
            <p:cNvPr id="173" name="CasellaDiTesto 176"/>
            <p:cNvSpPr txBox="1">
              <a:spLocks noChangeArrowheads="1"/>
            </p:cNvSpPr>
            <p:nvPr/>
          </p:nvSpPr>
          <p:spPr bwMode="auto">
            <a:xfrm>
              <a:off x="19284" y="17284"/>
              <a:ext cx="2064" cy="1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706" tIns="37354" rIns="74706" bIns="37354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altLang="it-IT" sz="900" b="1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  <a:endParaRPr lang="es-ES" altLang="it-IT">
                <a:solidFill>
                  <a:srgbClr val="000000"/>
                </a:solidFill>
              </a:endParaRPr>
            </a:p>
          </p:txBody>
        </p:sp>
        <p:sp>
          <p:nvSpPr>
            <p:cNvPr id="174" name="CasellaDiTesto 177"/>
            <p:cNvSpPr txBox="1">
              <a:spLocks noChangeArrowheads="1"/>
            </p:cNvSpPr>
            <p:nvPr/>
          </p:nvSpPr>
          <p:spPr bwMode="auto">
            <a:xfrm>
              <a:off x="20447" y="21609"/>
              <a:ext cx="2057" cy="1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706" tIns="37354" rIns="74706" bIns="37354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altLang="it-IT" sz="900" b="1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7</a:t>
              </a:r>
              <a:endParaRPr lang="es-ES" altLang="it-IT">
                <a:solidFill>
                  <a:srgbClr val="000000"/>
                </a:solidFill>
              </a:endParaRPr>
            </a:p>
          </p:txBody>
        </p:sp>
        <p:sp>
          <p:nvSpPr>
            <p:cNvPr id="175" name="CasellaDiTesto 178"/>
            <p:cNvSpPr txBox="1">
              <a:spLocks noChangeArrowheads="1"/>
            </p:cNvSpPr>
            <p:nvPr/>
          </p:nvSpPr>
          <p:spPr bwMode="auto">
            <a:xfrm>
              <a:off x="33000" y="19818"/>
              <a:ext cx="3220" cy="1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706" tIns="37354" rIns="74706" bIns="37354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altLang="it-IT" sz="900" b="1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11</a:t>
              </a:r>
              <a:endParaRPr lang="es-ES" altLang="it-IT">
                <a:solidFill>
                  <a:srgbClr val="000000"/>
                </a:solidFill>
              </a:endParaRPr>
            </a:p>
          </p:txBody>
        </p:sp>
        <p:sp>
          <p:nvSpPr>
            <p:cNvPr id="176" name="CasellaDiTesto 180"/>
            <p:cNvSpPr txBox="1">
              <a:spLocks noChangeArrowheads="1"/>
            </p:cNvSpPr>
            <p:nvPr/>
          </p:nvSpPr>
          <p:spPr bwMode="auto">
            <a:xfrm>
              <a:off x="25114" y="9334"/>
              <a:ext cx="2064" cy="1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706" tIns="37354" rIns="74706" bIns="37354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altLang="it-IT" sz="900" b="1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9</a:t>
              </a:r>
              <a:endParaRPr lang="es-ES" altLang="it-IT">
                <a:solidFill>
                  <a:srgbClr val="000000"/>
                </a:solidFill>
              </a:endParaRPr>
            </a:p>
          </p:txBody>
        </p:sp>
        <p:sp>
          <p:nvSpPr>
            <p:cNvPr id="177" name="CasellaDiTesto 181"/>
            <p:cNvSpPr txBox="1">
              <a:spLocks noChangeArrowheads="1"/>
            </p:cNvSpPr>
            <p:nvPr/>
          </p:nvSpPr>
          <p:spPr bwMode="auto">
            <a:xfrm>
              <a:off x="25996" y="9537"/>
              <a:ext cx="3214" cy="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706" tIns="37354" rIns="74706" bIns="37354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altLang="it-IT" sz="900" b="1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10</a:t>
              </a:r>
              <a:endParaRPr lang="es-ES" altLang="it-IT">
                <a:solidFill>
                  <a:srgbClr val="000000"/>
                </a:solidFill>
              </a:endParaRPr>
            </a:p>
          </p:txBody>
        </p:sp>
        <p:sp>
          <p:nvSpPr>
            <p:cNvPr id="178" name="CasellaDiTesto 182"/>
            <p:cNvSpPr txBox="1">
              <a:spLocks noChangeArrowheads="1"/>
            </p:cNvSpPr>
            <p:nvPr/>
          </p:nvSpPr>
          <p:spPr bwMode="auto">
            <a:xfrm>
              <a:off x="23945" y="7004"/>
              <a:ext cx="2064" cy="1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706" tIns="37354" rIns="74706" bIns="37354" numCol="1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s-ES" altLang="it-IT" sz="900" b="1">
                  <a:solidFill>
                    <a:srgbClr val="000000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8</a:t>
              </a:r>
              <a:endParaRPr lang="es-ES" altLang="it-IT">
                <a:solidFill>
                  <a:srgbClr val="000000"/>
                </a:solidFill>
              </a:endParaRPr>
            </a:p>
          </p:txBody>
        </p:sp>
        <p:sp>
          <p:nvSpPr>
            <p:cNvPr id="179" name="AutoShape 3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34194" cy="18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</p:grpSp>
      <p:sp>
        <p:nvSpPr>
          <p:cNvPr id="180" name="CasellaDiTesto 179"/>
          <p:cNvSpPr txBox="1"/>
          <p:nvPr/>
        </p:nvSpPr>
        <p:spPr>
          <a:xfrm>
            <a:off x="1160823" y="4149082"/>
            <a:ext cx="629149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>
                <a:solidFill>
                  <a:srgbClr val="000000"/>
                </a:solidFill>
              </a:rPr>
              <a:t>Chromatograms of CYNARA_SOL fraction</a:t>
            </a:r>
            <a:r>
              <a:rPr lang="es-ES" sz="1400" dirty="0">
                <a:solidFill>
                  <a:srgbClr val="000000"/>
                </a:solidFill>
              </a:rPr>
              <a:t>. Peaks: 1-O-caffeoylquinic acid; 2. 3-O-caffeoylquinic acid; 3. caffeoylquinic acid; 4. chlorogenic acid; 5 cynarin; 6. luteolin 7-O-rutinoside; 7. luteolin 7-O-glucoside; 8. dicaffeoylquinic acid; 9. dicaffeoylquinic acid; 10. dicaffeoylquinic acid; 11. luteolin.</a:t>
            </a:r>
            <a:endParaRPr lang="it-IT" sz="1400" dirty="0">
              <a:solidFill>
                <a:srgbClr val="000000"/>
              </a:solidFill>
            </a:endParaRPr>
          </a:p>
        </p:txBody>
      </p:sp>
      <p:pic>
        <p:nvPicPr>
          <p:cNvPr id="1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728" y="463480"/>
            <a:ext cx="936625" cy="857250"/>
          </a:xfrm>
          <a:prstGeom prst="rect">
            <a:avLst/>
          </a:prstGeom>
          <a:noFill/>
          <a:ln w="1908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5" name="Gruppo 184"/>
          <p:cNvGrpSpPr/>
          <p:nvPr/>
        </p:nvGrpSpPr>
        <p:grpSpPr>
          <a:xfrm>
            <a:off x="35496" y="5736481"/>
            <a:ext cx="9086850" cy="932879"/>
            <a:chOff x="35496" y="5877272"/>
            <a:chExt cx="9086850" cy="932879"/>
          </a:xfrm>
        </p:grpSpPr>
        <p:grpSp>
          <p:nvGrpSpPr>
            <p:cNvPr id="186" name="Gruppo 185"/>
            <p:cNvGrpSpPr/>
            <p:nvPr/>
          </p:nvGrpSpPr>
          <p:grpSpPr>
            <a:xfrm>
              <a:off x="35496" y="5877272"/>
              <a:ext cx="9086850" cy="932879"/>
              <a:chOff x="35496" y="5877272"/>
              <a:chExt cx="9086850" cy="932879"/>
            </a:xfrm>
          </p:grpSpPr>
          <p:pic>
            <p:nvPicPr>
              <p:cNvPr id="19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247" y="6083073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3" name="Picture 2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5877272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7" name="Gruppo 186"/>
            <p:cNvGrpSpPr/>
            <p:nvPr/>
          </p:nvGrpSpPr>
          <p:grpSpPr>
            <a:xfrm>
              <a:off x="3199656" y="6190704"/>
              <a:ext cx="2664296" cy="500831"/>
              <a:chOff x="5724128" y="273348"/>
              <a:chExt cx="3816424" cy="796156"/>
            </a:xfrm>
          </p:grpSpPr>
          <p:pic>
            <p:nvPicPr>
              <p:cNvPr id="190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273348"/>
                <a:ext cx="2563267" cy="793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91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375" y="282352"/>
                <a:ext cx="1199177" cy="787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88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203008"/>
              <a:ext cx="856705" cy="48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9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983026" y="6167262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05174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112316"/>
              </p:ext>
            </p:extLst>
          </p:nvPr>
        </p:nvGraphicFramePr>
        <p:xfrm>
          <a:off x="684214" y="2060575"/>
          <a:ext cx="7921624" cy="3084535"/>
        </p:xfrm>
        <a:graphic>
          <a:graphicData uri="http://schemas.openxmlformats.org/drawingml/2006/table">
            <a:tbl>
              <a:tblPr/>
              <a:tblGrid>
                <a:gridCol w="1967206"/>
                <a:gridCol w="1380564"/>
                <a:gridCol w="1225104"/>
                <a:gridCol w="1488116"/>
                <a:gridCol w="1860634"/>
              </a:tblGrid>
              <a:tr h="8412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 err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Cynara_CUF</a:t>
                      </a: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mg/g</a:t>
                      </a: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Cynara_Sol</a:t>
                      </a:r>
                      <a:endParaRPr lang="it-IT" sz="1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mg/g</a:t>
                      </a:r>
                      <a:endParaRPr lang="it-IT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Cynara_Spray</a:t>
                      </a:r>
                      <a:endParaRPr lang="it-IT" sz="1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mg/g</a:t>
                      </a:r>
                      <a:endParaRPr lang="it-IT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Cynara_OL_Tan_</a:t>
                      </a:r>
                      <a:endParaRPr lang="it-IT" sz="1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COMPLEX</a:t>
                      </a:r>
                      <a:endParaRPr lang="it-IT" sz="16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mg/g</a:t>
                      </a:r>
                      <a:endParaRPr lang="it-IT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4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MCC</a:t>
                      </a: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2,60</a:t>
                      </a: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3,47</a:t>
                      </a:r>
                      <a:endParaRPr lang="it-IT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0,84</a:t>
                      </a:r>
                      <a:endParaRPr lang="it-IT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1,70</a:t>
                      </a:r>
                      <a:endParaRPr lang="it-IT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804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chlorogenic acid</a:t>
                      </a:r>
                      <a:endParaRPr lang="it-IT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8,24</a:t>
                      </a:r>
                      <a:endParaRPr lang="it-IT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12,29</a:t>
                      </a:r>
                      <a:endParaRPr lang="it-IT" sz="16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6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6,03</a:t>
                      </a:r>
                      <a:endParaRPr lang="it-IT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04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cynarin</a:t>
                      </a:r>
                      <a:endParaRPr lang="it-IT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1,06</a:t>
                      </a:r>
                      <a:endParaRPr lang="it-IT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0,80</a:t>
                      </a: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4,00</a:t>
                      </a:r>
                      <a:endParaRPr lang="it-IT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0,39</a:t>
                      </a:r>
                      <a:endParaRPr lang="it-IT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04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DCC</a:t>
                      </a:r>
                      <a:endParaRPr lang="it-IT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8,90</a:t>
                      </a:r>
                      <a:endParaRPr lang="it-IT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7,96</a:t>
                      </a: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6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3,90</a:t>
                      </a:r>
                      <a:endParaRPr lang="it-IT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04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Flavonols</a:t>
                      </a:r>
                      <a:endParaRPr lang="it-IT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0,84</a:t>
                      </a: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0,93</a:t>
                      </a: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14,03</a:t>
                      </a:r>
                      <a:endParaRPr lang="it-IT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0,46</a:t>
                      </a:r>
                      <a:endParaRPr lang="it-IT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04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secoiridoids</a:t>
                      </a:r>
                      <a:endParaRPr lang="it-IT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6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6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6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8,54</a:t>
                      </a:r>
                      <a:endParaRPr lang="it-IT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04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procianidins</a:t>
                      </a:r>
                      <a:endParaRPr lang="it-IT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6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6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it-IT" sz="16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16,13</a:t>
                      </a:r>
                      <a:endParaRPr lang="it-IT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804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Total Polyphenols</a:t>
                      </a:r>
                      <a:endParaRPr lang="it-IT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21,64</a:t>
                      </a:r>
                      <a:endParaRPr lang="it-IT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25,45</a:t>
                      </a:r>
                      <a:endParaRPr lang="it-IT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18,86</a:t>
                      </a: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37,15</a:t>
                      </a:r>
                      <a:endParaRPr lang="it-IT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4" marR="444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4386" name="CasellaDiTesto 4"/>
          <p:cNvSpPr txBox="1">
            <a:spLocks noChangeArrowheads="1"/>
          </p:cNvSpPr>
          <p:nvPr/>
        </p:nvSpPr>
        <p:spPr bwMode="auto">
          <a:xfrm>
            <a:off x="899989" y="1474936"/>
            <a:ext cx="741642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 b="1" dirty="0">
                <a:solidFill>
                  <a:srgbClr val="000000"/>
                </a:solidFill>
              </a:rPr>
              <a:t>HPLC/DAD quantitative analyses of the different </a:t>
            </a:r>
            <a:r>
              <a:rPr lang="en-US" altLang="it-IT" b="1" i="1" dirty="0" err="1">
                <a:solidFill>
                  <a:srgbClr val="000000"/>
                </a:solidFill>
              </a:rPr>
              <a:t>Cynara</a:t>
            </a:r>
            <a:r>
              <a:rPr lang="en-US" altLang="it-IT" b="1" dirty="0">
                <a:solidFill>
                  <a:srgbClr val="000000"/>
                </a:solidFill>
              </a:rPr>
              <a:t> fractions</a:t>
            </a:r>
            <a:r>
              <a:rPr lang="en-US" altLang="it-IT" dirty="0">
                <a:solidFill>
                  <a:srgbClr val="000000"/>
                </a:solidFill>
              </a:rPr>
              <a:t>.</a:t>
            </a:r>
            <a:r>
              <a:rPr lang="fr-FR" altLang="it-IT" dirty="0">
                <a:solidFill>
                  <a:srgbClr val="000000"/>
                </a:solidFill>
              </a:rPr>
              <a:t> </a:t>
            </a:r>
            <a:endParaRPr lang="it-IT" altLang="it-IT" dirty="0">
              <a:solidFill>
                <a:srgbClr val="000000"/>
              </a:solidFill>
            </a:endParaRPr>
          </a:p>
        </p:txBody>
      </p:sp>
      <p:sp>
        <p:nvSpPr>
          <p:cNvPr id="14387" name="CasellaDiTesto 5"/>
          <p:cNvSpPr txBox="1">
            <a:spLocks noChangeArrowheads="1"/>
          </p:cNvSpPr>
          <p:nvPr/>
        </p:nvSpPr>
        <p:spPr bwMode="auto">
          <a:xfrm>
            <a:off x="1503364" y="5229201"/>
            <a:ext cx="609230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it-IT" sz="1600" dirty="0">
                <a:solidFill>
                  <a:srgbClr val="000000"/>
                </a:solidFill>
              </a:rPr>
              <a:t>MCC = mono-</a:t>
            </a:r>
            <a:r>
              <a:rPr lang="fr-FR" altLang="it-IT" sz="1600" dirty="0" err="1">
                <a:solidFill>
                  <a:srgbClr val="000000"/>
                </a:solidFill>
              </a:rPr>
              <a:t>caffeoylquinic</a:t>
            </a:r>
            <a:r>
              <a:rPr lang="fr-FR" altLang="it-IT" sz="1600" dirty="0">
                <a:solidFill>
                  <a:srgbClr val="000000"/>
                </a:solidFill>
              </a:rPr>
              <a:t> </a:t>
            </a:r>
            <a:r>
              <a:rPr lang="fr-FR" altLang="it-IT" sz="1600" dirty="0" err="1">
                <a:solidFill>
                  <a:srgbClr val="000000"/>
                </a:solidFill>
              </a:rPr>
              <a:t>acids</a:t>
            </a:r>
            <a:r>
              <a:rPr lang="fr-FR" altLang="it-IT" sz="1600" dirty="0">
                <a:solidFill>
                  <a:srgbClr val="000000"/>
                </a:solidFill>
              </a:rPr>
              <a:t>; DCC = di-</a:t>
            </a:r>
            <a:r>
              <a:rPr lang="fr-FR" altLang="it-IT" sz="1600" dirty="0" err="1">
                <a:solidFill>
                  <a:srgbClr val="000000"/>
                </a:solidFill>
              </a:rPr>
              <a:t>caffeoylquinic</a:t>
            </a:r>
            <a:r>
              <a:rPr lang="fr-FR" altLang="it-IT" sz="1600" dirty="0">
                <a:solidFill>
                  <a:srgbClr val="000000"/>
                </a:solidFill>
              </a:rPr>
              <a:t> </a:t>
            </a:r>
            <a:r>
              <a:rPr lang="fr-FR" altLang="it-IT" sz="1600" dirty="0" err="1">
                <a:solidFill>
                  <a:srgbClr val="000000"/>
                </a:solidFill>
              </a:rPr>
              <a:t>acids</a:t>
            </a:r>
            <a:r>
              <a:rPr lang="fr-FR" altLang="it-IT" sz="1600" dirty="0">
                <a:solidFill>
                  <a:srgbClr val="000000"/>
                </a:solidFill>
              </a:rPr>
              <a:t>.</a:t>
            </a:r>
            <a:endParaRPr lang="it-IT" altLang="it-IT" sz="1600" dirty="0">
              <a:solidFill>
                <a:srgbClr val="000000"/>
              </a:solidFill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91" y="116632"/>
            <a:ext cx="936625" cy="857250"/>
          </a:xfrm>
          <a:prstGeom prst="rect">
            <a:avLst/>
          </a:prstGeom>
          <a:noFill/>
          <a:ln w="1908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po 13"/>
          <p:cNvGrpSpPr/>
          <p:nvPr/>
        </p:nvGrpSpPr>
        <p:grpSpPr>
          <a:xfrm>
            <a:off x="35496" y="5877272"/>
            <a:ext cx="9086850" cy="932879"/>
            <a:chOff x="35496" y="5877272"/>
            <a:chExt cx="9086850" cy="932879"/>
          </a:xfrm>
        </p:grpSpPr>
        <p:grpSp>
          <p:nvGrpSpPr>
            <p:cNvPr id="15" name="Gruppo 14"/>
            <p:cNvGrpSpPr/>
            <p:nvPr/>
          </p:nvGrpSpPr>
          <p:grpSpPr>
            <a:xfrm>
              <a:off x="35496" y="5877272"/>
              <a:ext cx="9086850" cy="932879"/>
              <a:chOff x="35496" y="5877272"/>
              <a:chExt cx="9086850" cy="932879"/>
            </a:xfrm>
          </p:grpSpPr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247" y="6083073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2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5877272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6" name="Gruppo 15"/>
            <p:cNvGrpSpPr/>
            <p:nvPr/>
          </p:nvGrpSpPr>
          <p:grpSpPr>
            <a:xfrm>
              <a:off x="3199656" y="6190704"/>
              <a:ext cx="2664296" cy="500831"/>
              <a:chOff x="5724128" y="273348"/>
              <a:chExt cx="3816424" cy="796156"/>
            </a:xfrm>
          </p:grpSpPr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273348"/>
                <a:ext cx="2563267" cy="793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375" y="282352"/>
                <a:ext cx="1199177" cy="787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203008"/>
              <a:ext cx="856705" cy="48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983026" y="6167262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2354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-1" y="-14016"/>
            <a:ext cx="9239537" cy="6899400"/>
            <a:chOff x="-1" y="-14016"/>
            <a:chExt cx="9239537" cy="6899400"/>
          </a:xfrm>
        </p:grpSpPr>
        <p:sp>
          <p:nvSpPr>
            <p:cNvPr id="18" name="Freccia curva 17"/>
            <p:cNvSpPr/>
            <p:nvPr/>
          </p:nvSpPr>
          <p:spPr>
            <a:xfrm>
              <a:off x="500034" y="785794"/>
              <a:ext cx="1785950" cy="1500198"/>
            </a:xfrm>
            <a:prstGeom prst="bentArrow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69638" name="Text Box 6"/>
            <p:cNvSpPr txBox="1">
              <a:spLocks noChangeArrowheads="1"/>
            </p:cNvSpPr>
            <p:nvPr/>
          </p:nvSpPr>
          <p:spPr bwMode="auto">
            <a:xfrm>
              <a:off x="381000" y="990600"/>
              <a:ext cx="1841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9" name="Freccia curva 8"/>
            <p:cNvSpPr/>
            <p:nvPr/>
          </p:nvSpPr>
          <p:spPr>
            <a:xfrm rot="5400000">
              <a:off x="6934346" y="602686"/>
              <a:ext cx="1620180" cy="1656184"/>
            </a:xfrm>
            <a:prstGeom prst="bentArrow">
              <a:avLst/>
            </a:prstGeom>
            <a:gradFill flip="none" rotWithShape="1">
              <a:gsLst>
                <a:gs pos="82000">
                  <a:schemeClr val="accent2"/>
                </a:gs>
                <a:gs pos="57000">
                  <a:srgbClr val="FFA800"/>
                </a:gs>
                <a:gs pos="28000">
                  <a:srgbClr val="825600"/>
                </a:gs>
                <a:gs pos="42000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18900000" scaled="0"/>
              <a:tileRect/>
            </a:gra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10" name="Freccia curva 9"/>
            <p:cNvSpPr/>
            <p:nvPr/>
          </p:nvSpPr>
          <p:spPr>
            <a:xfrm rot="10800000">
              <a:off x="6429389" y="4916086"/>
              <a:ext cx="1834495" cy="1656185"/>
            </a:xfrm>
            <a:prstGeom prst="bentArrow">
              <a:avLst/>
            </a:prstGeom>
            <a:gradFill flip="none" rotWithShape="1">
              <a:gsLst>
                <a:gs pos="0">
                  <a:schemeClr val="accent2"/>
                </a:gs>
                <a:gs pos="57000">
                  <a:srgbClr val="FFA800"/>
                </a:gs>
                <a:gs pos="28000">
                  <a:srgbClr val="825600"/>
                </a:gs>
                <a:gs pos="42000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7800000" scaled="0"/>
              <a:tileRect/>
            </a:gra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14" name="Freccia curva 13"/>
            <p:cNvSpPr/>
            <p:nvPr/>
          </p:nvSpPr>
          <p:spPr>
            <a:xfrm rot="16200000">
              <a:off x="428595" y="4929197"/>
              <a:ext cx="1500198" cy="1500199"/>
            </a:xfrm>
            <a:prstGeom prst="bentArrow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black"/>
                </a:solidFill>
              </a:endParaRPr>
            </a:p>
          </p:txBody>
        </p:sp>
        <p:pic>
          <p:nvPicPr>
            <p:cNvPr id="16" name="Immagine 15" descr="Concentrazione a membrane 2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357562"/>
              <a:ext cx="2129019" cy="1596764"/>
            </a:xfrm>
            <a:prstGeom prst="rect">
              <a:avLst/>
            </a:prstGeom>
          </p:spPr>
        </p:pic>
        <p:pic>
          <p:nvPicPr>
            <p:cNvPr id="17" name="Immagine 16" descr="Filtrazione brodi 1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8794" y="5250669"/>
              <a:ext cx="2143108" cy="1607331"/>
            </a:xfrm>
            <a:prstGeom prst="rect">
              <a:avLst/>
            </a:prstGeom>
          </p:spPr>
        </p:pic>
        <p:pic>
          <p:nvPicPr>
            <p:cNvPr id="19" name="Immagine 18" descr="Trasporto legno cippato alle batterie estrazione 1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8016" y="3768353"/>
              <a:ext cx="2285984" cy="1714489"/>
            </a:xfrm>
            <a:prstGeom prst="rect">
              <a:avLst/>
            </a:prstGeom>
          </p:spPr>
        </p:pic>
        <p:pic>
          <p:nvPicPr>
            <p:cNvPr id="11" name="Immagine 10" descr="Panoramica impianto 1.JP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8016" y="2232438"/>
              <a:ext cx="2286016" cy="1714512"/>
            </a:xfrm>
            <a:prstGeom prst="rect">
              <a:avLst/>
            </a:prstGeom>
          </p:spPr>
        </p:pic>
        <p:pic>
          <p:nvPicPr>
            <p:cNvPr id="20" name="Immagine 19" descr="Laboratorio Tannino Liquido e Polvere 1.JP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28860" y="785794"/>
              <a:ext cx="2863220" cy="2147416"/>
            </a:xfrm>
            <a:prstGeom prst="rect">
              <a:avLst/>
            </a:prstGeom>
            <a:ln w="57150">
              <a:solidFill>
                <a:schemeClr val="accent1"/>
              </a:solidFill>
            </a:ln>
          </p:spPr>
        </p:pic>
        <p:sp>
          <p:nvSpPr>
            <p:cNvPr id="22" name="Rettangolo 21"/>
            <p:cNvSpPr/>
            <p:nvPr/>
          </p:nvSpPr>
          <p:spPr>
            <a:xfrm>
              <a:off x="2411760" y="3214686"/>
              <a:ext cx="4104456" cy="1510458"/>
            </a:xfrm>
            <a:prstGeom prst="rect">
              <a:avLst/>
            </a:prstGeom>
            <a:noFill/>
            <a:ln w="57150" cmpd="sng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24" name="Freccia in giù 23"/>
            <p:cNvSpPr/>
            <p:nvPr/>
          </p:nvSpPr>
          <p:spPr>
            <a:xfrm flipV="1">
              <a:off x="4929190" y="4714884"/>
              <a:ext cx="714380" cy="500066"/>
            </a:xfrm>
            <a:prstGeom prst="down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pic>
          <p:nvPicPr>
            <p:cNvPr id="15" name="Immagine 14" descr="Batterie estrazione 2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1934" y="5241444"/>
              <a:ext cx="2357454" cy="1616555"/>
            </a:xfrm>
            <a:prstGeom prst="rect">
              <a:avLst/>
            </a:prstGeom>
          </p:spPr>
        </p:pic>
        <p:pic>
          <p:nvPicPr>
            <p:cNvPr id="25" name="Immagine 24" descr="Stoccaggio liquido 2.JPG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1714488"/>
              <a:ext cx="2129019" cy="1596764"/>
            </a:xfrm>
            <a:prstGeom prst="rect">
              <a:avLst/>
            </a:prstGeom>
          </p:spPr>
        </p:pic>
        <p:sp>
          <p:nvSpPr>
            <p:cNvPr id="26" name="CasellaDiTesto 25"/>
            <p:cNvSpPr txBox="1"/>
            <p:nvPr/>
          </p:nvSpPr>
          <p:spPr>
            <a:xfrm>
              <a:off x="7596336" y="260648"/>
              <a:ext cx="357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prstClr val="black"/>
                  </a:solidFill>
                </a:rPr>
                <a:t>1</a:t>
              </a:r>
              <a:endParaRPr lang="it-IT" dirty="0">
                <a:solidFill>
                  <a:prstClr val="black"/>
                </a:solidFill>
              </a:endParaRPr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8572528" y="1845222"/>
              <a:ext cx="357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prstClr val="black"/>
                  </a:solidFill>
                </a:rPr>
                <a:t>2</a:t>
              </a:r>
              <a:endParaRPr lang="it-IT" dirty="0">
                <a:solidFill>
                  <a:prstClr val="black"/>
                </a:solidFill>
              </a:endParaRPr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8501090" y="5500702"/>
              <a:ext cx="357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prstClr val="black"/>
                  </a:solidFill>
                </a:rPr>
                <a:t>3</a:t>
              </a:r>
              <a:endParaRPr lang="it-IT" dirty="0">
                <a:solidFill>
                  <a:prstClr val="black"/>
                </a:solidFill>
              </a:endParaRPr>
            </a:p>
          </p:txBody>
        </p:sp>
        <p:sp>
          <p:nvSpPr>
            <p:cNvPr id="29" name="CasellaDiTesto 28"/>
            <p:cNvSpPr txBox="1"/>
            <p:nvPr/>
          </p:nvSpPr>
          <p:spPr>
            <a:xfrm>
              <a:off x="6429388" y="5417122"/>
              <a:ext cx="357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prstClr val="black"/>
                  </a:solidFill>
                </a:rPr>
                <a:t>4</a:t>
              </a:r>
              <a:endParaRPr lang="it-IT" dirty="0">
                <a:solidFill>
                  <a:prstClr val="black"/>
                </a:solidFill>
              </a:endParaRPr>
            </a:p>
          </p:txBody>
        </p:sp>
        <p:sp>
          <p:nvSpPr>
            <p:cNvPr id="30" name="CasellaDiTesto 29"/>
            <p:cNvSpPr txBox="1"/>
            <p:nvPr/>
          </p:nvSpPr>
          <p:spPr>
            <a:xfrm>
              <a:off x="4714876" y="4643446"/>
              <a:ext cx="357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prstClr val="black"/>
                  </a:solidFill>
                </a:rPr>
                <a:t>5</a:t>
              </a:r>
              <a:endParaRPr lang="it-IT" dirty="0">
                <a:solidFill>
                  <a:prstClr val="black"/>
                </a:solidFill>
              </a:endParaRPr>
            </a:p>
          </p:txBody>
        </p:sp>
        <p:sp>
          <p:nvSpPr>
            <p:cNvPr id="31" name="CasellaDiTesto 30"/>
            <p:cNvSpPr txBox="1"/>
            <p:nvPr/>
          </p:nvSpPr>
          <p:spPr>
            <a:xfrm>
              <a:off x="1571604" y="5488560"/>
              <a:ext cx="357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prstClr val="black"/>
                  </a:solidFill>
                </a:rPr>
                <a:t>6</a:t>
              </a:r>
              <a:endParaRPr lang="it-IT" dirty="0">
                <a:solidFill>
                  <a:prstClr val="black"/>
                </a:solidFill>
              </a:endParaRPr>
            </a:p>
          </p:txBody>
        </p:sp>
        <p:sp>
          <p:nvSpPr>
            <p:cNvPr id="32" name="CasellaDiTesto 31"/>
            <p:cNvSpPr txBox="1"/>
            <p:nvPr/>
          </p:nvSpPr>
          <p:spPr>
            <a:xfrm>
              <a:off x="71406" y="4988494"/>
              <a:ext cx="357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prstClr val="black"/>
                  </a:solidFill>
                </a:rPr>
                <a:t>7</a:t>
              </a:r>
              <a:endParaRPr lang="it-IT" dirty="0">
                <a:solidFill>
                  <a:prstClr val="black"/>
                </a:solidFill>
              </a:endParaRPr>
            </a:p>
          </p:txBody>
        </p:sp>
        <p:sp>
          <p:nvSpPr>
            <p:cNvPr id="33" name="CasellaDiTesto 32"/>
            <p:cNvSpPr txBox="1"/>
            <p:nvPr/>
          </p:nvSpPr>
          <p:spPr>
            <a:xfrm>
              <a:off x="71406" y="1345156"/>
              <a:ext cx="3571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prstClr val="black"/>
                  </a:solidFill>
                </a:rPr>
                <a:t>8</a:t>
              </a:r>
              <a:endParaRPr lang="it-IT" dirty="0">
                <a:solidFill>
                  <a:prstClr val="black"/>
                </a:solidFill>
              </a:endParaRPr>
            </a:p>
          </p:txBody>
        </p:sp>
        <p:sp>
          <p:nvSpPr>
            <p:cNvPr id="34" name="CasellaDiTesto 33"/>
            <p:cNvSpPr txBox="1"/>
            <p:nvPr/>
          </p:nvSpPr>
          <p:spPr>
            <a:xfrm>
              <a:off x="5364088" y="2202412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>
                  <a:solidFill>
                    <a:prstClr val="black"/>
                  </a:solidFill>
                </a:rPr>
                <a:t>9</a:t>
              </a:r>
              <a:endParaRPr lang="it-IT" dirty="0">
                <a:solidFill>
                  <a:prstClr val="black"/>
                </a:solidFill>
              </a:endParaRPr>
            </a:p>
          </p:txBody>
        </p:sp>
        <p:sp>
          <p:nvSpPr>
            <p:cNvPr id="36" name="Rettangolo 35"/>
            <p:cNvSpPr/>
            <p:nvPr/>
          </p:nvSpPr>
          <p:spPr>
            <a:xfrm>
              <a:off x="0" y="1714488"/>
              <a:ext cx="2143108" cy="321471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37" name="Rettangolo 36"/>
            <p:cNvSpPr/>
            <p:nvPr/>
          </p:nvSpPr>
          <p:spPr>
            <a:xfrm>
              <a:off x="1928794" y="5214950"/>
              <a:ext cx="2143140" cy="164305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38" name="Rettangolo 37"/>
            <p:cNvSpPr/>
            <p:nvPr/>
          </p:nvSpPr>
          <p:spPr>
            <a:xfrm>
              <a:off x="6858016" y="2214554"/>
              <a:ext cx="2285984" cy="3286148"/>
            </a:xfrm>
            <a:prstGeom prst="rect">
              <a:avLst/>
            </a:prstGeom>
            <a:noFill/>
            <a:ln w="38100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39" name="Rettangolo 38"/>
            <p:cNvSpPr/>
            <p:nvPr/>
          </p:nvSpPr>
          <p:spPr>
            <a:xfrm>
              <a:off x="6858016" y="2214554"/>
              <a:ext cx="2285984" cy="3286148"/>
            </a:xfrm>
            <a:prstGeom prst="rect">
              <a:avLst/>
            </a:prstGeom>
            <a:noFill/>
            <a:ln w="38100">
              <a:solidFill>
                <a:srgbClr val="FFC00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40" name="Rettangolo 39"/>
            <p:cNvSpPr/>
            <p:nvPr/>
          </p:nvSpPr>
          <p:spPr>
            <a:xfrm>
              <a:off x="4071934" y="5214950"/>
              <a:ext cx="2357454" cy="1643050"/>
            </a:xfrm>
            <a:prstGeom prst="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sp>
          <p:nvSpPr>
            <p:cNvPr id="41" name="Rettangolo 40"/>
            <p:cNvSpPr/>
            <p:nvPr/>
          </p:nvSpPr>
          <p:spPr>
            <a:xfrm>
              <a:off x="4071934" y="5242334"/>
              <a:ext cx="2357454" cy="164305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pic>
          <p:nvPicPr>
            <p:cNvPr id="7" name="Picture 2" descr="http://luirig.altervista.org/cpm/albums/leo-m1/leo-mic-Castanea-sativa-1810.jpg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111" y="188640"/>
              <a:ext cx="1951967" cy="1762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CasellaDiTesto 1"/>
            <p:cNvSpPr txBox="1"/>
            <p:nvPr/>
          </p:nvSpPr>
          <p:spPr>
            <a:xfrm>
              <a:off x="2915816" y="5805264"/>
              <a:ext cx="24482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 smtClean="0">
                  <a:solidFill>
                    <a:srgbClr val="FFFF00"/>
                  </a:solidFill>
                </a:rPr>
                <a:t>WATER EXTRACTION</a:t>
              </a:r>
              <a:endParaRPr lang="it-IT" sz="2400" b="1" dirty="0">
                <a:solidFill>
                  <a:srgbClr val="FFFF00"/>
                </a:solidFill>
              </a:endParaRPr>
            </a:p>
          </p:txBody>
        </p:sp>
        <p:sp>
          <p:nvSpPr>
            <p:cNvPr id="3" name="CasellaDiTesto 2"/>
            <p:cNvSpPr txBox="1"/>
            <p:nvPr/>
          </p:nvSpPr>
          <p:spPr>
            <a:xfrm>
              <a:off x="15280" y="2564904"/>
              <a:ext cx="232447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 smtClean="0">
                  <a:solidFill>
                    <a:srgbClr val="FFFF00"/>
                  </a:solidFill>
                </a:rPr>
                <a:t>REVERSE  </a:t>
              </a:r>
              <a:r>
                <a:rPr lang="it-IT" sz="2400" b="1" smtClean="0">
                  <a:solidFill>
                    <a:srgbClr val="FFFF00"/>
                  </a:solidFill>
                </a:rPr>
                <a:t>OSMOSIS </a:t>
              </a:r>
            </a:p>
            <a:p>
              <a:pPr algn="ctr"/>
              <a:r>
                <a:rPr lang="it-IT" sz="2400" b="1" smtClean="0">
                  <a:solidFill>
                    <a:srgbClr val="FFFF00"/>
                  </a:solidFill>
                </a:rPr>
                <a:t>&amp; </a:t>
              </a:r>
              <a:r>
                <a:rPr lang="it-IT" sz="2400" b="1" dirty="0" smtClean="0">
                  <a:solidFill>
                    <a:srgbClr val="FFFF00"/>
                  </a:solidFill>
                </a:rPr>
                <a:t>NANO-FILTRATION</a:t>
              </a:r>
              <a:endParaRPr lang="it-IT" sz="2400" b="1" dirty="0">
                <a:solidFill>
                  <a:srgbClr val="EEECE1">
                    <a:lumMod val="50000"/>
                  </a:srgbClr>
                </a:solidFill>
              </a:endParaRPr>
            </a:p>
          </p:txBody>
        </p:sp>
        <p:sp>
          <p:nvSpPr>
            <p:cNvPr id="4" name="CasellaDiTesto 3"/>
            <p:cNvSpPr txBox="1"/>
            <p:nvPr/>
          </p:nvSpPr>
          <p:spPr>
            <a:xfrm>
              <a:off x="2771800" y="2276872"/>
              <a:ext cx="1800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42" name="CasellaDiTesto 41"/>
            <p:cNvSpPr txBox="1"/>
            <p:nvPr/>
          </p:nvSpPr>
          <p:spPr>
            <a:xfrm>
              <a:off x="2051720" y="2132856"/>
              <a:ext cx="29523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smtClean="0">
                  <a:solidFill>
                    <a:srgbClr val="FFFF00"/>
                  </a:solidFill>
                </a:rPr>
                <a:t>STANDARDIZED    EXTRACTS</a:t>
              </a:r>
              <a:endParaRPr lang="it-IT" sz="2400" b="1" dirty="0">
                <a:solidFill>
                  <a:srgbClr val="EEECE1">
                    <a:lumMod val="50000"/>
                  </a:srgbClr>
                </a:solidFill>
              </a:endParaRPr>
            </a:p>
          </p:txBody>
        </p:sp>
        <p:sp>
          <p:nvSpPr>
            <p:cNvPr id="44" name="CasellaDiTesto 41"/>
            <p:cNvSpPr txBox="1"/>
            <p:nvPr/>
          </p:nvSpPr>
          <p:spPr>
            <a:xfrm>
              <a:off x="6791264" y="3501008"/>
              <a:ext cx="2448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 smtClean="0">
                  <a:solidFill>
                    <a:srgbClr val="FFFF00"/>
                  </a:solidFill>
                </a:rPr>
                <a:t>PRE-TREATMENTS</a:t>
              </a:r>
              <a:endParaRPr lang="it-IT" sz="2400" b="1" dirty="0">
                <a:solidFill>
                  <a:srgbClr val="EEECE1">
                    <a:lumMod val="50000"/>
                  </a:srgbClr>
                </a:solidFill>
              </a:endParaRPr>
            </a:p>
          </p:txBody>
        </p:sp>
        <p:pic>
          <p:nvPicPr>
            <p:cNvPr id="45" name="Picture 1"/>
            <p:cNvPicPr>
              <a:picLocks noChangeAspect="1" noChangeArrowheads="1"/>
            </p:cNvPicPr>
            <p:nvPr/>
          </p:nvPicPr>
          <p:blipFill>
            <a:blip r:embed="rId11" cstate="email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9220" y="2636912"/>
              <a:ext cx="878355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427984" y="3212976"/>
              <a:ext cx="2052228" cy="1512168"/>
            </a:xfrm>
            <a:prstGeom prst="rect">
              <a:avLst/>
            </a:prstGeom>
          </p:spPr>
        </p:pic>
        <p:sp>
          <p:nvSpPr>
            <p:cNvPr id="46" name="CasellaDiTesto 41"/>
            <p:cNvSpPr txBox="1"/>
            <p:nvPr/>
          </p:nvSpPr>
          <p:spPr>
            <a:xfrm>
              <a:off x="4499992" y="3284984"/>
              <a:ext cx="22047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dirty="0" smtClean="0">
                  <a:solidFill>
                    <a:srgbClr val="FFFF00"/>
                  </a:solidFill>
                </a:rPr>
                <a:t> FEED </a:t>
              </a:r>
              <a:r>
                <a:rPr lang="it-IT" b="1" smtClean="0">
                  <a:solidFill>
                    <a:srgbClr val="FFFF00"/>
                  </a:solidFill>
                </a:rPr>
                <a:t>FIBER </a:t>
              </a:r>
            </a:p>
            <a:p>
              <a:pPr algn="ctr"/>
              <a:r>
                <a:rPr lang="it-IT" b="1" smtClean="0">
                  <a:solidFill>
                    <a:srgbClr val="FFFF00"/>
                  </a:solidFill>
                </a:rPr>
                <a:t>(</a:t>
              </a:r>
              <a:r>
                <a:rPr lang="it-IT" b="1" dirty="0" smtClean="0">
                  <a:solidFill>
                    <a:srgbClr val="FFFF00"/>
                  </a:solidFill>
                </a:rPr>
                <a:t>1% TANNINS)</a:t>
              </a:r>
              <a:endParaRPr lang="it-IT" sz="2000" b="1" dirty="0">
                <a:solidFill>
                  <a:srgbClr val="EEECE1">
                    <a:lumMod val="50000"/>
                  </a:srgbClr>
                </a:solidFill>
              </a:endParaRPr>
            </a:p>
          </p:txBody>
        </p:sp>
        <p:sp>
          <p:nvSpPr>
            <p:cNvPr id="47" name="Text Box 5"/>
            <p:cNvSpPr txBox="1">
              <a:spLocks noChangeArrowheads="1"/>
            </p:cNvSpPr>
            <p:nvPr/>
          </p:nvSpPr>
          <p:spPr bwMode="auto">
            <a:xfrm>
              <a:off x="1469491" y="76200"/>
              <a:ext cx="353455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it-IT" sz="2400" smtClean="0">
                  <a:solidFill>
                    <a:srgbClr val="C0504D">
                      <a:lumMod val="75000"/>
                    </a:srgb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THE EXTRACTION PROCESS</a:t>
              </a:r>
              <a:endParaRPr lang="en-US" sz="2400" b="1" dirty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sto MT" pitchFamily="18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83768" y="3279134"/>
              <a:ext cx="1944216" cy="1446010"/>
            </a:xfrm>
            <a:prstGeom prst="rect">
              <a:avLst/>
            </a:prstGeom>
          </p:spPr>
        </p:pic>
        <p:sp>
          <p:nvSpPr>
            <p:cNvPr id="43" name="CasellaDiTesto 41"/>
            <p:cNvSpPr txBox="1"/>
            <p:nvPr/>
          </p:nvSpPr>
          <p:spPr>
            <a:xfrm>
              <a:off x="2411760" y="3501008"/>
              <a:ext cx="2592288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900" b="1" dirty="0" smtClean="0">
                  <a:solidFill>
                    <a:srgbClr val="FFFF00"/>
                  </a:solidFill>
                </a:rPr>
                <a:t>MULCHING</a:t>
              </a:r>
              <a:endParaRPr lang="it-IT" sz="1900" b="1" dirty="0">
                <a:solidFill>
                  <a:srgbClr val="EEECE1">
                    <a:lumMod val="50000"/>
                  </a:srgbClr>
                </a:solidFill>
              </a:endParaRP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4288" y="188640"/>
              <a:ext cx="794792" cy="985542"/>
            </a:xfrm>
            <a:prstGeom prst="rect">
              <a:avLst/>
            </a:prstGeom>
          </p:spPr>
        </p:pic>
        <p:sp>
          <p:nvSpPr>
            <p:cNvPr id="50" name="CasellaDiTesto 41"/>
            <p:cNvSpPr txBox="1"/>
            <p:nvPr/>
          </p:nvSpPr>
          <p:spPr>
            <a:xfrm>
              <a:off x="5724128" y="1196752"/>
              <a:ext cx="172819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900" b="1" dirty="0" smtClean="0">
                  <a:solidFill>
                    <a:srgbClr val="FFFF00"/>
                  </a:solidFill>
                </a:rPr>
                <a:t>TRACED </a:t>
              </a:r>
            </a:p>
            <a:p>
              <a:r>
                <a:rPr lang="it-IT" sz="1900" b="1" dirty="0" smtClean="0">
                  <a:solidFill>
                    <a:srgbClr val="FFFF00"/>
                  </a:solidFill>
                </a:rPr>
                <a:t>SOURCE</a:t>
              </a:r>
              <a:endParaRPr lang="it-IT" sz="1900" b="1" dirty="0">
                <a:solidFill>
                  <a:srgbClr val="EEECE1">
                    <a:lumMod val="50000"/>
                  </a:srgbClr>
                </a:solidFill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34346" y="-14016"/>
              <a:ext cx="724213" cy="529597"/>
            </a:xfrm>
            <a:prstGeom prst="rect">
              <a:avLst/>
            </a:prstGeom>
          </p:spPr>
        </p:pic>
        <p:pic>
          <p:nvPicPr>
            <p:cNvPr id="51" name="Picture 50" descr="EVERGREEN_logo.jpg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139467" cy="648072"/>
            </a:xfrm>
            <a:prstGeom prst="rect">
              <a:avLst/>
            </a:prstGeom>
          </p:spPr>
        </p:pic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6348" y="6278739"/>
              <a:ext cx="886674" cy="587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58693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6"/>
          <p:cNvSpPr>
            <a:spLocks noGrp="1"/>
          </p:cNvSpPr>
          <p:nvPr>
            <p:ph idx="1"/>
          </p:nvPr>
        </p:nvSpPr>
        <p:spPr>
          <a:xfrm>
            <a:off x="1" y="1656184"/>
            <a:ext cx="8821613" cy="53732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en-US" sz="2200" dirty="0" smtClean="0">
                <a:cs typeface="Calibri body"/>
              </a:rPr>
              <a:t>The source: Sweet  chestnut (</a:t>
            </a:r>
            <a:r>
              <a:rPr lang="en-US" sz="2200" i="1" dirty="0" err="1" smtClean="0">
                <a:cs typeface="Calibri body"/>
              </a:rPr>
              <a:t>Castanea</a:t>
            </a:r>
            <a:r>
              <a:rPr lang="en-US" sz="2200" i="1" dirty="0" smtClean="0">
                <a:cs typeface="Calibri body"/>
              </a:rPr>
              <a:t> sativa</a:t>
            </a:r>
            <a:r>
              <a:rPr lang="en-US" sz="2200" dirty="0" smtClean="0">
                <a:cs typeface="Calibri body"/>
              </a:rPr>
              <a:t> Mill.), a typical tree of Southern Europe. Bark &amp; wood water  extraction</a:t>
            </a:r>
          </a:p>
          <a:p>
            <a:pPr algn="just">
              <a:buFont typeface="Wingdings" pitchFamily="2" charset="2"/>
              <a:buChar char="q"/>
            </a:pPr>
            <a:r>
              <a:rPr lang="en-US" sz="2200" dirty="0" smtClean="0">
                <a:cs typeface="Calibri body"/>
              </a:rPr>
              <a:t>It is a traced, solvent-free, high in hydrolysable tannins (+ non-tannins) extract, with consistent characteristics, due to concentration by reverse osmosis and membrane-nanotechnology </a:t>
            </a:r>
          </a:p>
          <a:p>
            <a:pPr marL="0" indent="0">
              <a:buNone/>
            </a:pPr>
            <a:endParaRPr lang="it-IT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http://luirig.altervista.org/cpm/albums/leo-m1/leo-mic-Castanea-sativa-181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4366" y="3429000"/>
            <a:ext cx="1276147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115616" y="1105580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0000"/>
                </a:solidFill>
              </a:rPr>
              <a:t>SWEET </a:t>
            </a:r>
            <a:r>
              <a:rPr lang="en-US" sz="2800" b="1" dirty="0">
                <a:solidFill>
                  <a:srgbClr val="000000"/>
                </a:solidFill>
              </a:rPr>
              <a:t>CHESTNUT TANNIN EXTRACT</a:t>
            </a:r>
          </a:p>
        </p:txBody>
      </p:sp>
      <p:sp>
        <p:nvSpPr>
          <p:cNvPr id="8" name="Rettangolo 4"/>
          <p:cNvSpPr/>
          <p:nvPr/>
        </p:nvSpPr>
        <p:spPr>
          <a:xfrm>
            <a:off x="3131840" y="4581128"/>
            <a:ext cx="6012160" cy="227687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FF"/>
              </a:solidFill>
            </a:endParaRPr>
          </a:p>
        </p:txBody>
      </p:sp>
      <p:sp>
        <p:nvSpPr>
          <p:cNvPr id="9" name="CasellaDiTesto 6"/>
          <p:cNvSpPr txBox="1"/>
          <p:nvPr/>
        </p:nvSpPr>
        <p:spPr>
          <a:xfrm>
            <a:off x="3312368" y="5013176"/>
            <a:ext cx="3275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rgbClr val="3333CC">
                    <a:lumMod val="75000"/>
                  </a:srgbClr>
                </a:solidFill>
              </a:rPr>
              <a:t>TETRA-GALLOYL-GLUCOSE</a:t>
            </a:r>
            <a:endParaRPr lang="it-IT" sz="2400" dirty="0">
              <a:solidFill>
                <a:srgbClr val="3333CC">
                  <a:lumMod val="75000"/>
                </a:srgbClr>
              </a:solidFill>
            </a:endParaRPr>
          </a:p>
        </p:txBody>
      </p:sp>
      <p:sp>
        <p:nvSpPr>
          <p:cNvPr id="10" name="CasellaDiTesto 7"/>
          <p:cNvSpPr txBox="1"/>
          <p:nvPr/>
        </p:nvSpPr>
        <p:spPr>
          <a:xfrm>
            <a:off x="7235281" y="5373216"/>
            <a:ext cx="23090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rgbClr val="3333CC">
                    <a:lumMod val="75000"/>
                  </a:srgbClr>
                </a:solidFill>
              </a:rPr>
              <a:t>ELLAGIC ACID</a:t>
            </a:r>
            <a:endParaRPr lang="it-IT" sz="2800" dirty="0">
              <a:solidFill>
                <a:srgbClr val="3333CC">
                  <a:lumMod val="75000"/>
                </a:srgbClr>
              </a:solidFill>
            </a:endParaRPr>
          </a:p>
        </p:txBody>
      </p:sp>
      <p:sp>
        <p:nvSpPr>
          <p:cNvPr id="12" name="CasellaDiTesto 10"/>
          <p:cNvSpPr txBox="1"/>
          <p:nvPr/>
        </p:nvSpPr>
        <p:spPr>
          <a:xfrm>
            <a:off x="5615609" y="5373216"/>
            <a:ext cx="1531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dirty="0">
                <a:solidFill>
                  <a:srgbClr val="3333CC">
                    <a:lumMod val="75000"/>
                  </a:srgbClr>
                </a:solidFill>
              </a:rPr>
              <a:t>GALLIC ACID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4581130"/>
            <a:ext cx="3225754" cy="2088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107504" y="3789042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GA=Gallic Acid; </a:t>
            </a:r>
            <a:r>
              <a:rPr lang="en-US" sz="1600" dirty="0" err="1">
                <a:solidFill>
                  <a:srgbClr val="000000"/>
                </a:solidFill>
              </a:rPr>
              <a:t>GGlu</a:t>
            </a:r>
            <a:r>
              <a:rPr lang="en-US" sz="1600" dirty="0">
                <a:solidFill>
                  <a:srgbClr val="000000"/>
                </a:solidFill>
              </a:rPr>
              <a:t>=</a:t>
            </a:r>
            <a:r>
              <a:rPr lang="en-US" sz="1600" dirty="0" err="1">
                <a:solidFill>
                  <a:srgbClr val="000000"/>
                </a:solidFill>
              </a:rPr>
              <a:t>Galloyl</a:t>
            </a:r>
            <a:r>
              <a:rPr lang="en-US" sz="1600" dirty="0">
                <a:solidFill>
                  <a:srgbClr val="000000"/>
                </a:solidFill>
              </a:rPr>
              <a:t> Glucose; G-HHDP-</a:t>
            </a:r>
            <a:r>
              <a:rPr lang="en-US" sz="1600" dirty="0" err="1">
                <a:solidFill>
                  <a:srgbClr val="000000"/>
                </a:solidFill>
              </a:rPr>
              <a:t>Glu</a:t>
            </a:r>
            <a:r>
              <a:rPr lang="en-US" sz="1600" dirty="0">
                <a:solidFill>
                  <a:srgbClr val="000000"/>
                </a:solidFill>
              </a:rPr>
              <a:t>=</a:t>
            </a:r>
            <a:r>
              <a:rPr lang="en-US" sz="1600" dirty="0" err="1">
                <a:solidFill>
                  <a:srgbClr val="000000"/>
                </a:solidFill>
              </a:rPr>
              <a:t>Galloyl</a:t>
            </a:r>
            <a:r>
              <a:rPr lang="en-US" sz="1600" dirty="0">
                <a:solidFill>
                  <a:srgbClr val="000000"/>
                </a:solidFill>
              </a:rPr>
              <a:t> HHDP-Glucose; EA=</a:t>
            </a:r>
            <a:r>
              <a:rPr lang="en-US" sz="1600" dirty="0" err="1">
                <a:solidFill>
                  <a:srgbClr val="000000"/>
                </a:solidFill>
              </a:rPr>
              <a:t>Ellagic</a:t>
            </a:r>
            <a:r>
              <a:rPr lang="en-US" sz="1600" dirty="0">
                <a:solidFill>
                  <a:srgbClr val="000000"/>
                </a:solidFill>
              </a:rPr>
              <a:t> Acid; ET m/z=</a:t>
            </a:r>
            <a:r>
              <a:rPr lang="en-US" sz="1600" dirty="0" err="1">
                <a:solidFill>
                  <a:srgbClr val="000000"/>
                </a:solidFill>
              </a:rPr>
              <a:t>Ellagic</a:t>
            </a:r>
            <a:r>
              <a:rPr lang="en-US" sz="1600" dirty="0">
                <a:solidFill>
                  <a:srgbClr val="000000"/>
                </a:solidFill>
              </a:rPr>
              <a:t> Tannins m/z fractions-CAST/VESC=</a:t>
            </a:r>
            <a:r>
              <a:rPr lang="en-US" sz="1600" dirty="0" err="1">
                <a:solidFill>
                  <a:srgbClr val="000000"/>
                </a:solidFill>
              </a:rPr>
              <a:t>Castalagin</a:t>
            </a:r>
            <a:r>
              <a:rPr lang="en-US" sz="1600" dirty="0">
                <a:solidFill>
                  <a:srgbClr val="000000"/>
                </a:solidFill>
              </a:rPr>
              <a:t>/</a:t>
            </a:r>
            <a:r>
              <a:rPr lang="en-US" sz="1600" dirty="0" err="1">
                <a:solidFill>
                  <a:srgbClr val="000000"/>
                </a:solidFill>
              </a:rPr>
              <a:t>Vescalagin</a:t>
            </a:r>
            <a:r>
              <a:rPr lang="en-US" sz="1600" dirty="0">
                <a:solidFill>
                  <a:srgbClr val="000000"/>
                </a:solidFill>
              </a:rPr>
              <a:t>; PEDUNC-ISO= </a:t>
            </a:r>
            <a:r>
              <a:rPr lang="en-US" sz="1600" dirty="0" err="1">
                <a:solidFill>
                  <a:srgbClr val="000000"/>
                </a:solidFill>
              </a:rPr>
              <a:t>Peduncolagin</a:t>
            </a:r>
            <a:r>
              <a:rPr lang="en-US" sz="1600" dirty="0">
                <a:solidFill>
                  <a:srgbClr val="000000"/>
                </a:solidFill>
              </a:rPr>
              <a:t> isomer  </a:t>
            </a:r>
          </a:p>
        </p:txBody>
      </p:sp>
      <p:pic>
        <p:nvPicPr>
          <p:cNvPr id="15" name="Immagine 5" descr="Tannic_acid.png"/>
          <p:cNvPicPr>
            <a:picLocks noChangeAspect="1"/>
          </p:cNvPicPr>
          <p:nvPr/>
        </p:nvPicPr>
        <p:blipFill>
          <a:blip r:embed="rId4" cstate="screen">
            <a:lum contras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400" y="5301208"/>
            <a:ext cx="2128237" cy="1368152"/>
          </a:xfrm>
          <a:prstGeom prst="rect">
            <a:avLst/>
          </a:prstGeom>
        </p:spPr>
      </p:pic>
      <p:pic>
        <p:nvPicPr>
          <p:cNvPr id="16" name="Immagine 8" descr="200px-Ellagic_acid.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87816" y="5661248"/>
            <a:ext cx="1337292" cy="936104"/>
          </a:xfrm>
          <a:prstGeom prst="rect">
            <a:avLst/>
          </a:prstGeom>
        </p:spPr>
      </p:pic>
      <p:pic>
        <p:nvPicPr>
          <p:cNvPr id="17" name="Immagine 9" descr="200px-Gallic_acid.svg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676" y="5772533"/>
            <a:ext cx="781634" cy="785542"/>
          </a:xfrm>
          <a:prstGeom prst="rect">
            <a:avLst/>
          </a:prstGeom>
        </p:spPr>
      </p:pic>
      <p:grpSp>
        <p:nvGrpSpPr>
          <p:cNvPr id="20" name="Gruppo 19"/>
          <p:cNvGrpSpPr/>
          <p:nvPr/>
        </p:nvGrpSpPr>
        <p:grpSpPr>
          <a:xfrm>
            <a:off x="35496" y="44624"/>
            <a:ext cx="9086850" cy="932879"/>
            <a:chOff x="35496" y="5877272"/>
            <a:chExt cx="9086850" cy="932879"/>
          </a:xfrm>
        </p:grpSpPr>
        <p:grpSp>
          <p:nvGrpSpPr>
            <p:cNvPr id="21" name="Gruppo 20"/>
            <p:cNvGrpSpPr/>
            <p:nvPr/>
          </p:nvGrpSpPr>
          <p:grpSpPr>
            <a:xfrm>
              <a:off x="35496" y="5877272"/>
              <a:ext cx="9086850" cy="932879"/>
              <a:chOff x="35496" y="5877272"/>
              <a:chExt cx="9086850" cy="932879"/>
            </a:xfrm>
          </p:grpSpPr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247" y="6083073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20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5877272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2" name="Gruppo 21"/>
            <p:cNvGrpSpPr/>
            <p:nvPr/>
          </p:nvGrpSpPr>
          <p:grpSpPr>
            <a:xfrm>
              <a:off x="3199656" y="6190704"/>
              <a:ext cx="2664296" cy="500831"/>
              <a:chOff x="5724128" y="273348"/>
              <a:chExt cx="3816424" cy="796156"/>
            </a:xfrm>
          </p:grpSpPr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273348"/>
                <a:ext cx="2563267" cy="793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" name="Picture 3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375" y="282352"/>
                <a:ext cx="1199177" cy="787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203008"/>
              <a:ext cx="856705" cy="48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983026" y="6167262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96744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249" y="986087"/>
            <a:ext cx="6653503" cy="3792775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3165204" y="4813868"/>
            <a:ext cx="2813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000000"/>
                </a:solidFill>
              </a:rPr>
              <a:t>Sweet Chestnut fractions.</a:t>
            </a:r>
            <a:endParaRPr lang="it-IT" dirty="0">
              <a:solidFill>
                <a:srgbClr val="000000"/>
              </a:solidFill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35496" y="5736481"/>
            <a:ext cx="9086850" cy="932879"/>
            <a:chOff x="35496" y="5877272"/>
            <a:chExt cx="9086850" cy="932879"/>
          </a:xfrm>
        </p:grpSpPr>
        <p:grpSp>
          <p:nvGrpSpPr>
            <p:cNvPr id="9" name="Gruppo 8"/>
            <p:cNvGrpSpPr/>
            <p:nvPr/>
          </p:nvGrpSpPr>
          <p:grpSpPr>
            <a:xfrm>
              <a:off x="35496" y="5877272"/>
              <a:ext cx="9086850" cy="932879"/>
              <a:chOff x="35496" y="5877272"/>
              <a:chExt cx="9086850" cy="932879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247" y="6083073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2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5877272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" name="Gruppo 9"/>
            <p:cNvGrpSpPr/>
            <p:nvPr/>
          </p:nvGrpSpPr>
          <p:grpSpPr>
            <a:xfrm>
              <a:off x="3199656" y="6190704"/>
              <a:ext cx="2664296" cy="500831"/>
              <a:chOff x="5724128" y="273348"/>
              <a:chExt cx="3816424" cy="796156"/>
            </a:xfrm>
          </p:grpSpPr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273348"/>
                <a:ext cx="2563267" cy="793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375" y="282352"/>
                <a:ext cx="1199177" cy="787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203008"/>
              <a:ext cx="856705" cy="48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983026" y="6167262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53976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Grafico 19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1556794"/>
            <a:ext cx="4467225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Grafico 19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149" y="3279940"/>
            <a:ext cx="4679156" cy="2531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tangolo 15"/>
          <p:cNvSpPr/>
          <p:nvPr/>
        </p:nvSpPr>
        <p:spPr>
          <a:xfrm>
            <a:off x="5148065" y="2029135"/>
            <a:ext cx="3937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000000"/>
                </a:solidFill>
              </a:rPr>
              <a:t>Sweet Chestnut fractions stability.</a:t>
            </a:r>
            <a:endParaRPr lang="it-IT" b="1" dirty="0">
              <a:solidFill>
                <a:srgbClr val="000000"/>
              </a:solidFill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35496" y="188640"/>
            <a:ext cx="9086850" cy="932879"/>
            <a:chOff x="35496" y="5877272"/>
            <a:chExt cx="9086850" cy="932879"/>
          </a:xfrm>
        </p:grpSpPr>
        <p:grpSp>
          <p:nvGrpSpPr>
            <p:cNvPr id="14" name="Gruppo 13"/>
            <p:cNvGrpSpPr/>
            <p:nvPr/>
          </p:nvGrpSpPr>
          <p:grpSpPr>
            <a:xfrm>
              <a:off x="35496" y="5877272"/>
              <a:ext cx="9086850" cy="932879"/>
              <a:chOff x="35496" y="5877272"/>
              <a:chExt cx="9086850" cy="932879"/>
            </a:xfrm>
          </p:grpSpPr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247" y="6083073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2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5877272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5" name="Gruppo 14"/>
            <p:cNvGrpSpPr/>
            <p:nvPr/>
          </p:nvGrpSpPr>
          <p:grpSpPr>
            <a:xfrm>
              <a:off x="3199656" y="6190704"/>
              <a:ext cx="2664296" cy="500831"/>
              <a:chOff x="5724128" y="273348"/>
              <a:chExt cx="3816424" cy="796156"/>
            </a:xfrm>
          </p:grpSpPr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273348"/>
                <a:ext cx="2563267" cy="793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375" y="282352"/>
                <a:ext cx="1199177" cy="787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203008"/>
              <a:ext cx="856705" cy="48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83026" y="6167262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09511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5898447"/>
              </p:ext>
            </p:extLst>
          </p:nvPr>
        </p:nvGraphicFramePr>
        <p:xfrm>
          <a:off x="1115617" y="2060849"/>
          <a:ext cx="6984777" cy="47054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2665"/>
                <a:gridCol w="1746056"/>
                <a:gridCol w="1746056"/>
              </a:tblGrid>
              <a:tr h="654178">
                <a:tc gridSpan="3">
                  <a:txBody>
                    <a:bodyPr/>
                    <a:lstStyle/>
                    <a:p>
                      <a:pPr algn="ctr"/>
                      <a:r>
                        <a:rPr lang="it-IT" sz="2000" b="1" i="1" baseline="0" dirty="0" smtClean="0">
                          <a:effectLst/>
                        </a:rPr>
                        <a:t>MAJOR MICROGRANULATED FERTILIZERS</a:t>
                      </a:r>
                    </a:p>
                    <a:p>
                      <a:pPr algn="ctr"/>
                      <a:r>
                        <a:rPr lang="it-IT" sz="2000" b="1" i="1" baseline="0" dirty="0" smtClean="0">
                          <a:solidFill>
                            <a:schemeClr val="bg1"/>
                          </a:solidFill>
                          <a:effectLst/>
                        </a:rPr>
                        <a:t>WITH </a:t>
                      </a:r>
                      <a:r>
                        <a:rPr lang="it-IT" sz="2000" b="1" i="1" baseline="0" dirty="0" smtClean="0">
                          <a:effectLst/>
                        </a:rPr>
                        <a:t>TANNIN EXTRACTS</a:t>
                      </a:r>
                      <a:endParaRPr lang="it-IT" sz="2000" b="1" i="1" dirty="0"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404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%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MICRO TAN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MICRO NP</a:t>
                      </a:r>
                      <a:endParaRPr lang="en-US" dirty="0"/>
                    </a:p>
                  </a:txBody>
                  <a:tcPr anchor="ctr"/>
                </a:tc>
              </a:tr>
              <a:tr h="454041">
                <a:tc>
                  <a:txBody>
                    <a:bodyPr/>
                    <a:lstStyle/>
                    <a:p>
                      <a:r>
                        <a:rPr lang="en-US" dirty="0" smtClean="0"/>
                        <a:t>Tannin extract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18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 anchor="ctr"/>
                </a:tc>
              </a:tr>
              <a:tr h="454041"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Nitrogen (N)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 anchor="ctr"/>
                </a:tc>
              </a:tr>
              <a:tr h="454041">
                <a:tc>
                  <a:txBody>
                    <a:bodyPr/>
                    <a:lstStyle/>
                    <a:p>
                      <a:r>
                        <a:rPr lang="en-US" dirty="0" smtClean="0"/>
                        <a:t>Phosphate (P</a:t>
                      </a:r>
                      <a:r>
                        <a:rPr lang="en-US" baseline="-25000" dirty="0" smtClean="0"/>
                        <a:t>2</a:t>
                      </a:r>
                      <a:r>
                        <a:rPr lang="en-US" dirty="0" smtClean="0"/>
                        <a:t>O</a:t>
                      </a:r>
                      <a:r>
                        <a:rPr lang="en-US" baseline="-25000" dirty="0" smtClean="0"/>
                        <a:t>5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 anchor="ctr"/>
                </a:tc>
              </a:tr>
              <a:tr h="454041">
                <a:tc>
                  <a:txBody>
                    <a:bodyPr/>
                    <a:lstStyle/>
                    <a:p>
                      <a:r>
                        <a:rPr lang="en-US" dirty="0" smtClean="0"/>
                        <a:t>Total Iron (Fe)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 anchor="ctr"/>
                </a:tc>
              </a:tr>
              <a:tr h="454041">
                <a:tc>
                  <a:txBody>
                    <a:bodyPr/>
                    <a:lstStyle/>
                    <a:p>
                      <a:r>
                        <a:rPr lang="en-US" dirty="0" smtClean="0"/>
                        <a:t>Complex</a:t>
                      </a:r>
                      <a:r>
                        <a:rPr lang="en-US" baseline="0" dirty="0" smtClean="0"/>
                        <a:t> Tannin-Fe (Fe)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2.4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1.2</a:t>
                      </a:r>
                      <a:endParaRPr lang="en-US" dirty="0"/>
                    </a:p>
                  </a:txBody>
                  <a:tcPr anchor="ctr"/>
                </a:tc>
              </a:tr>
              <a:tr h="582016">
                <a:tc>
                  <a:txBody>
                    <a:bodyPr/>
                    <a:lstStyle/>
                    <a:p>
                      <a:r>
                        <a:rPr lang="en-US" dirty="0" smtClean="0"/>
                        <a:t>Granule Size mm (&gt; 80%)</a:t>
                      </a:r>
                      <a:r>
                        <a:rPr lang="en-US" baseline="0" dirty="0" smtClean="0"/>
                        <a:t>           100% 0.6-1.2 mm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0.8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0.8</a:t>
                      </a:r>
                      <a:endParaRPr lang="en-US" dirty="0"/>
                    </a:p>
                  </a:txBody>
                  <a:tcPr anchor="ctr"/>
                </a:tc>
              </a:tr>
              <a:tr h="582016">
                <a:tc gridSpan="3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dirty="0" err="1" smtClean="0"/>
                        <a:t>Authorization</a:t>
                      </a:r>
                      <a:r>
                        <a:rPr lang="it-IT" sz="1800" dirty="0" smtClean="0"/>
                        <a:t>: </a:t>
                      </a:r>
                      <a:r>
                        <a:rPr lang="it-IT" sz="1800" dirty="0" err="1" smtClean="0"/>
                        <a:t>Italian</a:t>
                      </a:r>
                      <a:r>
                        <a:rPr lang="it-IT" sz="1800" dirty="0" smtClean="0"/>
                        <a:t> </a:t>
                      </a:r>
                      <a:r>
                        <a:rPr lang="it-IT" sz="1800" dirty="0" err="1" smtClean="0"/>
                        <a:t>D.Lgs.</a:t>
                      </a:r>
                      <a:r>
                        <a:rPr lang="it-IT" sz="1800" baseline="0" dirty="0" smtClean="0"/>
                        <a:t> 75/2010 </a:t>
                      </a:r>
                      <a:r>
                        <a:rPr lang="it-IT" sz="1800" baseline="0" dirty="0" err="1" smtClean="0"/>
                        <a:t>as</a:t>
                      </a:r>
                      <a:r>
                        <a:rPr lang="it-IT" sz="1800" baseline="0" dirty="0" smtClean="0"/>
                        <a:t> </a:t>
                      </a:r>
                      <a:r>
                        <a:rPr lang="it-IT" sz="1800" baseline="0" dirty="0" err="1" smtClean="0"/>
                        <a:t>Iron-Tannin</a:t>
                      </a:r>
                      <a:r>
                        <a:rPr lang="it-IT" sz="1800" baseline="0" dirty="0" smtClean="0"/>
                        <a:t> </a:t>
                      </a:r>
                      <a:r>
                        <a:rPr lang="it-IT" sz="1800" baseline="0" dirty="0" err="1" smtClean="0"/>
                        <a:t>complex</a:t>
                      </a:r>
                      <a:r>
                        <a:rPr lang="it-IT" sz="1800" baseline="0" dirty="0" smtClean="0"/>
                        <a:t> </a:t>
                      </a:r>
                      <a:r>
                        <a:rPr lang="it-IT" sz="1800" baseline="0" dirty="0" err="1" smtClean="0"/>
                        <a:t>fertilizer</a:t>
                      </a:r>
                      <a:r>
                        <a:rPr lang="it-IT" sz="1800" baseline="0" dirty="0" smtClean="0"/>
                        <a:t> and </a:t>
                      </a:r>
                      <a:r>
                        <a:rPr lang="it-IT" sz="1800" baseline="0" dirty="0" err="1" smtClean="0"/>
                        <a:t>Nitrogen-Phosphate</a:t>
                      </a:r>
                      <a:r>
                        <a:rPr lang="it-IT" sz="1800" baseline="0" dirty="0" smtClean="0"/>
                        <a:t> </a:t>
                      </a:r>
                      <a:r>
                        <a:rPr lang="it-IT" sz="1800" baseline="0" dirty="0" err="1" smtClean="0"/>
                        <a:t>Fertilizer</a:t>
                      </a:r>
                      <a:r>
                        <a:rPr lang="it-IT" sz="1800" baseline="0" dirty="0" smtClean="0"/>
                        <a:t> </a:t>
                      </a:r>
                      <a:r>
                        <a:rPr lang="it-IT" sz="1800" baseline="0" dirty="0" err="1" smtClean="0"/>
                        <a:t>w</a:t>
                      </a:r>
                      <a:r>
                        <a:rPr lang="it-IT" sz="1800" baseline="0" dirty="0" smtClean="0"/>
                        <a:t>/ </a:t>
                      </a:r>
                      <a:r>
                        <a:rPr lang="it-IT" sz="1800" baseline="0" dirty="0" err="1" smtClean="0"/>
                        <a:t>Iron-Tannin</a:t>
                      </a:r>
                      <a:r>
                        <a:rPr lang="it-IT" sz="1800" baseline="0" dirty="0" smtClean="0"/>
                        <a:t> </a:t>
                      </a:r>
                      <a:r>
                        <a:rPr lang="it-IT" sz="1800" baseline="0" dirty="0" err="1" smtClean="0"/>
                        <a:t>complex</a:t>
                      </a:r>
                      <a:endParaRPr lang="it-IT" sz="1800" baseline="0" dirty="0" smtClean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6" name="Picture 5" descr="MICROGRANULATO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9469" y="620688"/>
            <a:ext cx="1563740" cy="1440160"/>
          </a:xfrm>
          <a:prstGeom prst="rect">
            <a:avLst/>
          </a:prstGeom>
        </p:spPr>
      </p:pic>
      <p:pic>
        <p:nvPicPr>
          <p:cNvPr id="9" name="Picture 8" descr="Sembradora 01.jpg                                              0000B0EDMacintosh HD                   ABA78158: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3646" y="620688"/>
            <a:ext cx="2180175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34347" y="-14016"/>
            <a:ext cx="724213" cy="529597"/>
          </a:xfrm>
          <a:prstGeom prst="rect">
            <a:avLst/>
          </a:prstGeom>
        </p:spPr>
      </p:pic>
      <p:pic>
        <p:nvPicPr>
          <p:cNvPr id="10" name="Picture 9" descr="EVERGREEN_logo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139467" cy="648072"/>
          </a:xfrm>
          <a:prstGeom prst="rect">
            <a:avLst/>
          </a:prstGeom>
        </p:spPr>
      </p:pic>
      <p:pic>
        <p:nvPicPr>
          <p:cNvPr id="2" name="Picture 1" descr="IMG_0705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619672" y="404664"/>
            <a:ext cx="2239797" cy="1679848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2244" y="599504"/>
            <a:ext cx="1243263" cy="82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0348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o 15"/>
          <p:cNvGrpSpPr/>
          <p:nvPr/>
        </p:nvGrpSpPr>
        <p:grpSpPr>
          <a:xfrm>
            <a:off x="3964" y="5717314"/>
            <a:ext cx="9086850" cy="1096063"/>
            <a:chOff x="3964" y="5717314"/>
            <a:chExt cx="9086850" cy="1096063"/>
          </a:xfrm>
        </p:grpSpPr>
        <p:grpSp>
          <p:nvGrpSpPr>
            <p:cNvPr id="17" name="Gruppo 16"/>
            <p:cNvGrpSpPr/>
            <p:nvPr/>
          </p:nvGrpSpPr>
          <p:grpSpPr>
            <a:xfrm>
              <a:off x="3964" y="5717314"/>
              <a:ext cx="9086850" cy="1024054"/>
              <a:chOff x="3964" y="5787376"/>
              <a:chExt cx="9086850" cy="1024054"/>
            </a:xfrm>
          </p:grpSpPr>
          <p:pic>
            <p:nvPicPr>
              <p:cNvPr id="19" name="Picture 2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4" y="5787376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6207016"/>
                <a:ext cx="856705" cy="487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938" y="6165304"/>
                <a:ext cx="780662" cy="574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0973" y="6084352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Rettangolo 22"/>
              <p:cNvSpPr/>
              <p:nvPr/>
            </p:nvSpPr>
            <p:spPr>
              <a:xfrm>
                <a:off x="2603074" y="6156593"/>
                <a:ext cx="390964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Accademia dei Georgofili</a:t>
                </a:r>
              </a:p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Firenze, 13 novembre 2015</a:t>
                </a:r>
                <a:endParaRPr lang="it-IT" sz="1600" b="1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18" name="Immagine 17" descr="http://aws.imagelinenetwork.com/agronotizie/materiali/ArticoliImg/accademia-georgofili-logo-colori.jp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014291"/>
              <a:ext cx="864096" cy="79908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CasellaDiTesto 1"/>
          <p:cNvSpPr txBox="1"/>
          <p:nvPr/>
        </p:nvSpPr>
        <p:spPr>
          <a:xfrm>
            <a:off x="1376352" y="1484784"/>
            <a:ext cx="63376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smtClean="0"/>
              <a:t>Rame: malattie batteriche /fungine delle piante </a:t>
            </a:r>
          </a:p>
          <a:p>
            <a:pPr algn="ctr"/>
            <a:r>
              <a:rPr lang="it-IT" sz="2400" b="1" smtClean="0"/>
              <a:t>= </a:t>
            </a:r>
          </a:p>
          <a:p>
            <a:pPr algn="ctr"/>
            <a:r>
              <a:rPr lang="it-IT" sz="2400" b="1" smtClean="0"/>
              <a:t>Antibiotici: malattie batteriche Uomo e animali </a:t>
            </a:r>
            <a:endParaRPr lang="it-IT" sz="2400" b="1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3"/>
            <a:ext cx="1023936" cy="1368152"/>
          </a:xfrm>
          <a:prstGeom prst="rect">
            <a:avLst/>
          </a:prstGeom>
          <a:noFill/>
          <a:ln w="38100">
            <a:solidFill>
              <a:srgbClr val="A5002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902" y="287945"/>
            <a:ext cx="1379586" cy="974778"/>
          </a:xfrm>
          <a:prstGeom prst="rect">
            <a:avLst/>
          </a:prstGeom>
          <a:noFill/>
          <a:ln w="38100">
            <a:solidFill>
              <a:srgbClr val="A5002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asellaDiTesto 12"/>
          <p:cNvSpPr txBox="1"/>
          <p:nvPr/>
        </p:nvSpPr>
        <p:spPr>
          <a:xfrm>
            <a:off x="503422" y="3284984"/>
            <a:ext cx="80834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smtClean="0">
                <a:solidFill>
                  <a:srgbClr val="A50021"/>
                </a:solidFill>
              </a:rPr>
              <a:t>……..</a:t>
            </a:r>
          </a:p>
          <a:p>
            <a:pPr algn="ctr"/>
            <a:endParaRPr lang="it-IT" sz="3200" b="1" smtClean="0">
              <a:solidFill>
                <a:srgbClr val="A50021"/>
              </a:solidFill>
            </a:endParaRPr>
          </a:p>
          <a:p>
            <a:pPr algn="ctr"/>
            <a:r>
              <a:rPr lang="it-IT" sz="3200" b="1" smtClean="0">
                <a:solidFill>
                  <a:srgbClr val="A50021"/>
                </a:solidFill>
              </a:rPr>
              <a:t>sia negli aspetti positivi che in quelli negativi…</a:t>
            </a:r>
            <a:endParaRPr lang="it-IT" sz="3200" b="1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295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657025"/>
              </p:ext>
            </p:extLst>
          </p:nvPr>
        </p:nvGraphicFramePr>
        <p:xfrm>
          <a:off x="179512" y="2652303"/>
          <a:ext cx="7416824" cy="40890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8412"/>
                <a:gridCol w="3708412"/>
              </a:tblGrid>
              <a:tr h="1542807">
                <a:tc gridSpan="2">
                  <a:txBody>
                    <a:bodyPr/>
                    <a:lstStyle/>
                    <a:p>
                      <a:pPr algn="ctr"/>
                      <a:endParaRPr lang="it-IT" sz="2000" baseline="0" dirty="0" smtClean="0"/>
                    </a:p>
                    <a:p>
                      <a:pPr algn="ctr"/>
                      <a:r>
                        <a:rPr lang="it-IT" sz="2000" baseline="0" dirty="0" smtClean="0"/>
                        <a:t>CORRECTIVES-VARIOUS CORRECTIVES *</a:t>
                      </a:r>
                      <a:endParaRPr lang="it-IT" sz="2800" i="1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it-IT" sz="24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DRY  TANNINS EXTRACT WP</a:t>
                      </a:r>
                      <a:endParaRPr lang="it-IT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549760">
                <a:tc>
                  <a:txBody>
                    <a:bodyPr/>
                    <a:lstStyle/>
                    <a:p>
                      <a:r>
                        <a:rPr lang="it-IT" sz="2200" dirty="0" err="1" smtClean="0"/>
                        <a:t>pH</a:t>
                      </a:r>
                      <a:r>
                        <a:rPr lang="it-IT" sz="2200" baseline="0" dirty="0" err="1" smtClean="0"/>
                        <a:t>w</a:t>
                      </a:r>
                      <a:endParaRPr lang="it-IT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200" dirty="0" smtClean="0"/>
                        <a:t>3.0</a:t>
                      </a:r>
                      <a:r>
                        <a:rPr lang="it-IT" sz="2200" baseline="0" dirty="0" smtClean="0"/>
                        <a:t> – 3.5</a:t>
                      </a:r>
                      <a:endParaRPr lang="it-IT" sz="2200" dirty="0"/>
                    </a:p>
                  </a:txBody>
                  <a:tcPr anchor="ctr"/>
                </a:tc>
              </a:tr>
              <a:tr h="549760">
                <a:tc>
                  <a:txBody>
                    <a:bodyPr/>
                    <a:lstStyle/>
                    <a:p>
                      <a:r>
                        <a:rPr lang="it-IT" sz="2200" dirty="0" smtClean="0"/>
                        <a:t>ORGANIC CARBON (C) </a:t>
                      </a:r>
                      <a:r>
                        <a:rPr lang="it-IT" sz="2200" baseline="0" dirty="0" smtClean="0"/>
                        <a:t> </a:t>
                      </a:r>
                      <a:endParaRPr lang="it-IT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200" dirty="0" err="1" smtClean="0"/>
                        <a:t>MIN</a:t>
                      </a:r>
                      <a:r>
                        <a:rPr lang="it-IT" sz="2200" dirty="0" smtClean="0"/>
                        <a:t>. 50</a:t>
                      </a:r>
                      <a:r>
                        <a:rPr lang="it-IT" sz="2200" baseline="0" dirty="0" smtClean="0"/>
                        <a:t> %</a:t>
                      </a:r>
                      <a:endParaRPr lang="it-IT" sz="2200" dirty="0"/>
                    </a:p>
                  </a:txBody>
                  <a:tcPr anchor="ctr"/>
                </a:tc>
              </a:tr>
              <a:tr h="549760">
                <a:tc>
                  <a:txBody>
                    <a:bodyPr/>
                    <a:lstStyle/>
                    <a:p>
                      <a:r>
                        <a:rPr lang="it-IT" sz="2200" dirty="0" smtClean="0"/>
                        <a:t>TANNIN CONTENT</a:t>
                      </a:r>
                      <a:endParaRPr lang="it-IT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200" dirty="0" err="1" smtClean="0"/>
                        <a:t>MIN</a:t>
                      </a:r>
                      <a:r>
                        <a:rPr lang="it-IT" sz="2200" dirty="0" smtClean="0"/>
                        <a:t>. </a:t>
                      </a:r>
                      <a:r>
                        <a:rPr lang="it-IT" sz="2200" smtClean="0"/>
                        <a:t>75 </a:t>
                      </a:r>
                      <a:r>
                        <a:rPr lang="it-IT" sz="2200" dirty="0" smtClean="0"/>
                        <a:t>%</a:t>
                      </a:r>
                      <a:endParaRPr lang="it-IT" sz="2200" dirty="0"/>
                    </a:p>
                  </a:txBody>
                  <a:tcPr anchor="ctr"/>
                </a:tc>
              </a:tr>
              <a:tr h="896980">
                <a:tc gridSpan="2">
                  <a:txBody>
                    <a:bodyPr/>
                    <a:lstStyle/>
                    <a:p>
                      <a:r>
                        <a:rPr lang="it-IT" sz="2000" dirty="0" smtClean="0"/>
                        <a:t>* </a:t>
                      </a:r>
                      <a:r>
                        <a:rPr lang="it-IT" sz="2000" dirty="0" err="1" smtClean="0"/>
                        <a:t>Authorization</a:t>
                      </a:r>
                      <a:r>
                        <a:rPr lang="it-IT" sz="2000" dirty="0" smtClean="0"/>
                        <a:t>: D.M. 30-06-2011, </a:t>
                      </a:r>
                      <a:r>
                        <a:rPr lang="it-IT" sz="2000" dirty="0" err="1" smtClean="0"/>
                        <a:t>publ</a:t>
                      </a:r>
                      <a:r>
                        <a:rPr lang="it-IT" sz="2000" dirty="0" smtClean="0"/>
                        <a:t>. on </a:t>
                      </a:r>
                      <a:r>
                        <a:rPr lang="it-IT" sz="2000" dirty="0" err="1" smtClean="0"/>
                        <a:t>Italian</a:t>
                      </a:r>
                      <a:r>
                        <a:rPr lang="it-IT" sz="2000" dirty="0" smtClean="0"/>
                        <a:t> </a:t>
                      </a:r>
                      <a:r>
                        <a:rPr lang="it-IT" sz="2000" dirty="0" err="1" smtClean="0"/>
                        <a:t>Official</a:t>
                      </a:r>
                      <a:r>
                        <a:rPr lang="it-IT" sz="2000" dirty="0" smtClean="0"/>
                        <a:t> </a:t>
                      </a:r>
                      <a:r>
                        <a:rPr lang="it-IT" sz="2000" dirty="0" err="1" smtClean="0"/>
                        <a:t>Gazette</a:t>
                      </a:r>
                      <a:r>
                        <a:rPr lang="it-IT" sz="2000" dirty="0" smtClean="0"/>
                        <a:t> </a:t>
                      </a:r>
                      <a:r>
                        <a:rPr lang="it-IT" sz="2000" dirty="0" err="1" smtClean="0"/>
                        <a:t>n°</a:t>
                      </a:r>
                      <a:r>
                        <a:rPr lang="it-IT" sz="2000" dirty="0" smtClean="0"/>
                        <a:t> 215 </a:t>
                      </a:r>
                      <a:r>
                        <a:rPr lang="it-IT" sz="2000" dirty="0" err="1" smtClean="0"/>
                        <a:t>Sept</a:t>
                      </a:r>
                      <a:r>
                        <a:rPr lang="it-IT" sz="2000" dirty="0" smtClean="0"/>
                        <a:t>. 15, 2011 (</a:t>
                      </a:r>
                      <a:r>
                        <a:rPr lang="it-IT" sz="2000" dirty="0" err="1" smtClean="0"/>
                        <a:t>modifications</a:t>
                      </a:r>
                      <a:r>
                        <a:rPr lang="it-IT" sz="2000" dirty="0" smtClean="0"/>
                        <a:t> </a:t>
                      </a:r>
                      <a:r>
                        <a:rPr lang="it-IT" sz="2000" dirty="0" err="1" smtClean="0"/>
                        <a:t>of</a:t>
                      </a:r>
                      <a:r>
                        <a:rPr lang="it-IT" sz="2000" dirty="0" smtClean="0"/>
                        <a:t> </a:t>
                      </a:r>
                      <a:r>
                        <a:rPr lang="it-IT" sz="2000" dirty="0" err="1" smtClean="0"/>
                        <a:t>D.Lgs.</a:t>
                      </a:r>
                      <a:r>
                        <a:rPr lang="it-IT" sz="2000" baseline="0" dirty="0" smtClean="0"/>
                        <a:t> 75/2010)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it-IT" sz="2200" dirty="0"/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6" name="Picture 3" descr="Tabacco 4 Tan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1167519"/>
            <a:ext cx="2699792" cy="141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6440" y="2580293"/>
            <a:ext cx="1504392" cy="2005856"/>
          </a:xfrm>
          <a:prstGeom prst="rect">
            <a:avLst/>
          </a:prstGeom>
        </p:spPr>
      </p:pic>
      <p:grpSp>
        <p:nvGrpSpPr>
          <p:cNvPr id="8" name="Gruppo 7"/>
          <p:cNvGrpSpPr/>
          <p:nvPr/>
        </p:nvGrpSpPr>
        <p:grpSpPr>
          <a:xfrm>
            <a:off x="35496" y="44624"/>
            <a:ext cx="9086850" cy="932879"/>
            <a:chOff x="35496" y="5877272"/>
            <a:chExt cx="9086850" cy="932879"/>
          </a:xfrm>
        </p:grpSpPr>
        <p:grpSp>
          <p:nvGrpSpPr>
            <p:cNvPr id="12" name="Gruppo 11"/>
            <p:cNvGrpSpPr/>
            <p:nvPr/>
          </p:nvGrpSpPr>
          <p:grpSpPr>
            <a:xfrm>
              <a:off x="35496" y="5877272"/>
              <a:ext cx="9086850" cy="932879"/>
              <a:chOff x="35496" y="5877272"/>
              <a:chExt cx="9086850" cy="932879"/>
            </a:xfrm>
          </p:grpSpPr>
          <p:pic>
            <p:nvPicPr>
              <p:cNvPr id="18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247" y="6083073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2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5877272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3" name="Gruppo 12"/>
            <p:cNvGrpSpPr/>
            <p:nvPr/>
          </p:nvGrpSpPr>
          <p:grpSpPr>
            <a:xfrm>
              <a:off x="3199656" y="6190704"/>
              <a:ext cx="2664296" cy="500831"/>
              <a:chOff x="5724128" y="273348"/>
              <a:chExt cx="3816424" cy="796156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273348"/>
                <a:ext cx="2563267" cy="793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7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375" y="282352"/>
                <a:ext cx="1199177" cy="787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203008"/>
              <a:ext cx="856705" cy="48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83026" y="6167262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93833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836712"/>
            <a:ext cx="8712968" cy="1268760"/>
          </a:xfrm>
        </p:spPr>
        <p:txBody>
          <a:bodyPr>
            <a:noAutofit/>
          </a:bodyPr>
          <a:lstStyle/>
          <a:p>
            <a:pPr algn="ctr"/>
            <a:r>
              <a:rPr lang="en-US" sz="2400" smtClean="0">
                <a:solidFill>
                  <a:srgbClr val="000090"/>
                </a:solidFill>
              </a:rPr>
              <a:t>Main features concerning antioxidant and antiscavenger activities of the 9 process stream</a:t>
            </a:r>
            <a:endParaRPr lang="en-US" sz="2400" dirty="0">
              <a:solidFill>
                <a:srgbClr val="00009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702048"/>
              </p:ext>
            </p:extLst>
          </p:nvPr>
        </p:nvGraphicFramePr>
        <p:xfrm>
          <a:off x="323529" y="1831772"/>
          <a:ext cx="8424937" cy="404550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2520280"/>
                <a:gridCol w="2088232"/>
                <a:gridCol w="2124237"/>
                <a:gridCol w="1692188"/>
              </a:tblGrid>
              <a:tr h="627028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PROCESS</a:t>
                      </a:r>
                      <a:r>
                        <a:rPr lang="en-US" sz="1600" baseline="0" dirty="0" smtClean="0">
                          <a:solidFill>
                            <a:srgbClr val="FFFFFF"/>
                          </a:solidFill>
                        </a:rPr>
                        <a:t> STREAMS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GAE1   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(g/100g</a:t>
                      </a:r>
                      <a:r>
                        <a:rPr lang="en-US" baseline="0" dirty="0" smtClean="0">
                          <a:solidFill>
                            <a:srgbClr val="FFFFFF"/>
                          </a:solidFill>
                        </a:rPr>
                        <a:t> EXTR)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GAE2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(g/</a:t>
                      </a:r>
                      <a:r>
                        <a:rPr lang="en-US" dirty="0" err="1" smtClean="0">
                          <a:solidFill>
                            <a:srgbClr val="FFFFFF"/>
                          </a:solidFill>
                        </a:rPr>
                        <a:t>mM</a:t>
                      </a:r>
                      <a:r>
                        <a:rPr lang="en-US" baseline="0" dirty="0" smtClean="0">
                          <a:solidFill>
                            <a:srgbClr val="FFFFFF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FFFFFF"/>
                          </a:solidFill>
                        </a:rPr>
                        <a:t>Tot.Tann</a:t>
                      </a:r>
                      <a:r>
                        <a:rPr lang="en-US" baseline="0" dirty="0" smtClean="0">
                          <a:solidFill>
                            <a:srgbClr val="FFFFFF"/>
                          </a:solidFill>
                        </a:rPr>
                        <a:t>.)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EC</a:t>
                      </a:r>
                      <a:r>
                        <a:rPr lang="en-US" baseline="-25000" dirty="0" smtClean="0">
                          <a:solidFill>
                            <a:srgbClr val="FFFFFF"/>
                          </a:solidFill>
                        </a:rPr>
                        <a:t>50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FFFFFF"/>
                          </a:solidFill>
                        </a:rPr>
                        <a:t>(</a:t>
                      </a:r>
                      <a:r>
                        <a:rPr kumimoji="0" lang="it-IT" sz="1800" b="1" kern="1200" dirty="0" smtClean="0">
                          <a:solidFill>
                            <a:srgbClr val="FFFF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µM)</a:t>
                      </a:r>
                      <a:r>
                        <a:rPr lang="it-IT" dirty="0" smtClean="0">
                          <a:solidFill>
                            <a:srgbClr val="FFFFFF"/>
                          </a:solidFill>
                          <a:effectLst/>
                        </a:rPr>
                        <a:t> </a:t>
                      </a:r>
                      <a:endParaRPr lang="en-US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</a:tr>
              <a:tr h="37838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FFFF"/>
                          </a:solidFill>
                        </a:rPr>
                        <a:t>1</a:t>
                      </a:r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FFFF"/>
                          </a:solidFill>
                        </a:rPr>
                        <a:t>2.382</a:t>
                      </a:r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FFFF"/>
                          </a:solidFill>
                        </a:rPr>
                        <a:t>0.636</a:t>
                      </a:r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FFFF"/>
                          </a:solidFill>
                        </a:rPr>
                        <a:t>0.695</a:t>
                      </a:r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</a:tr>
              <a:tr h="37838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FFFF"/>
                          </a:solidFill>
                        </a:rPr>
                        <a:t>2</a:t>
                      </a:r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FFFF"/>
                          </a:solidFill>
                        </a:rPr>
                        <a:t>0.640</a:t>
                      </a:r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FFFF"/>
                          </a:solidFill>
                        </a:rPr>
                        <a:t>0.413</a:t>
                      </a:r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FFFF"/>
                          </a:solidFill>
                        </a:rPr>
                        <a:t>2.007</a:t>
                      </a:r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</a:tr>
              <a:tr h="37838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FFFF"/>
                          </a:solidFill>
                        </a:rPr>
                        <a:t>3</a:t>
                      </a:r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FFFF"/>
                          </a:solidFill>
                        </a:rPr>
                        <a:t>9.148</a:t>
                      </a:r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FFFF"/>
                          </a:solidFill>
                        </a:rPr>
                        <a:t>1.182</a:t>
                      </a:r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FFFF"/>
                          </a:solidFill>
                        </a:rPr>
                        <a:t>0.444</a:t>
                      </a:r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</a:tr>
              <a:tr h="37838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FFFF"/>
                          </a:solidFill>
                        </a:rPr>
                        <a:t>4</a:t>
                      </a:r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FFFF"/>
                          </a:solidFill>
                        </a:rPr>
                        <a:t>7.905</a:t>
                      </a:r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FFFF"/>
                          </a:solidFill>
                        </a:rPr>
                        <a:t>0.938</a:t>
                      </a:r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FFFF"/>
                          </a:solidFill>
                        </a:rPr>
                        <a:t>1.000</a:t>
                      </a:r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</a:tr>
              <a:tr h="37838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FFFF"/>
                          </a:solidFill>
                        </a:rPr>
                        <a:t>5</a:t>
                      </a:r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FFFF"/>
                          </a:solidFill>
                        </a:rPr>
                        <a:t>2.370</a:t>
                      </a:r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FFFF"/>
                          </a:solidFill>
                        </a:rPr>
                        <a:t>0.565</a:t>
                      </a:r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FFFF"/>
                          </a:solidFill>
                        </a:rPr>
                        <a:t>1.429</a:t>
                      </a:r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</a:tr>
              <a:tr h="37838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FFFF"/>
                          </a:solidFill>
                        </a:rPr>
                        <a:t>6</a:t>
                      </a:r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FFFF"/>
                          </a:solidFill>
                        </a:rPr>
                        <a:t>30.991</a:t>
                      </a:r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FFFF"/>
                          </a:solidFill>
                        </a:rPr>
                        <a:t>1.319</a:t>
                      </a:r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FFFF"/>
                          </a:solidFill>
                        </a:rPr>
                        <a:t>1.516</a:t>
                      </a:r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</a:tr>
              <a:tr h="37838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FFFF"/>
                          </a:solidFill>
                        </a:rPr>
                        <a:t>7</a:t>
                      </a:r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FFFF"/>
                          </a:solidFill>
                        </a:rPr>
                        <a:t>0.067</a:t>
                      </a:r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FFFF"/>
                          </a:solidFill>
                        </a:rPr>
                        <a:t>0.250</a:t>
                      </a:r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FFFF"/>
                          </a:solidFill>
                        </a:rPr>
                        <a:t>2.399</a:t>
                      </a:r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</a:tr>
              <a:tr h="37838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FFFF"/>
                          </a:solidFill>
                        </a:rPr>
                        <a:t>8</a:t>
                      </a:r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FFFF"/>
                          </a:solidFill>
                        </a:rPr>
                        <a:t>7.367</a:t>
                      </a:r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FFFF"/>
                          </a:solidFill>
                        </a:rPr>
                        <a:t>0.616</a:t>
                      </a:r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FFFF"/>
                          </a:solidFill>
                        </a:rPr>
                        <a:t>1.510</a:t>
                      </a:r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</a:tr>
              <a:tr h="37838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FFFF"/>
                          </a:solidFill>
                        </a:rPr>
                        <a:t>9</a:t>
                      </a:r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FFFF"/>
                          </a:solidFill>
                        </a:rPr>
                        <a:t>0.493</a:t>
                      </a:r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FFFF"/>
                          </a:solidFill>
                        </a:rPr>
                        <a:t>0.052</a:t>
                      </a:r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FFFFFF"/>
                          </a:solidFill>
                        </a:rPr>
                        <a:t>0.545</a:t>
                      </a:r>
                      <a:endParaRPr lang="en-US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85317" y="5890046"/>
            <a:ext cx="8964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GAE1</a:t>
            </a:r>
            <a:r>
              <a:rPr lang="en-US" dirty="0">
                <a:solidFill>
                  <a:srgbClr val="000000"/>
                </a:solidFill>
              </a:rPr>
              <a:t>: Gallic Acid Equivalents (g </a:t>
            </a:r>
            <a:r>
              <a:rPr lang="en-US" dirty="0" err="1">
                <a:solidFill>
                  <a:srgbClr val="000000"/>
                </a:solidFill>
              </a:rPr>
              <a:t>gallic</a:t>
            </a:r>
            <a:r>
              <a:rPr lang="en-US" dirty="0">
                <a:solidFill>
                  <a:srgbClr val="000000"/>
                </a:solidFill>
              </a:rPr>
              <a:t> acid/100g sample); </a:t>
            </a:r>
            <a:r>
              <a:rPr lang="en-US" b="1" dirty="0">
                <a:solidFill>
                  <a:srgbClr val="000000"/>
                </a:solidFill>
              </a:rPr>
              <a:t>GAE2</a:t>
            </a:r>
            <a:r>
              <a:rPr lang="en-US" dirty="0">
                <a:solidFill>
                  <a:srgbClr val="000000"/>
                </a:solidFill>
              </a:rPr>
              <a:t>: Gallic Acid Equivalents (g </a:t>
            </a:r>
            <a:r>
              <a:rPr lang="en-US" dirty="0" err="1">
                <a:solidFill>
                  <a:srgbClr val="000000"/>
                </a:solidFill>
              </a:rPr>
              <a:t>gallic</a:t>
            </a:r>
            <a:r>
              <a:rPr lang="en-US" dirty="0">
                <a:solidFill>
                  <a:srgbClr val="000000"/>
                </a:solidFill>
              </a:rPr>
              <a:t> acid/</a:t>
            </a:r>
            <a:r>
              <a:rPr lang="en-US" dirty="0" err="1">
                <a:solidFill>
                  <a:srgbClr val="000000"/>
                </a:solidFill>
              </a:rPr>
              <a:t>mM</a:t>
            </a:r>
            <a:r>
              <a:rPr lang="en-US" dirty="0">
                <a:solidFill>
                  <a:srgbClr val="000000"/>
                </a:solidFill>
              </a:rPr>
              <a:t> total tannins by HPLC/DAD); </a:t>
            </a:r>
            <a:r>
              <a:rPr lang="en-US" b="1" dirty="0">
                <a:solidFill>
                  <a:srgbClr val="000000"/>
                </a:solidFill>
              </a:rPr>
              <a:t>EC</a:t>
            </a:r>
            <a:r>
              <a:rPr lang="en-US" b="1" baseline="-25000" dirty="0">
                <a:solidFill>
                  <a:srgbClr val="000000"/>
                </a:solidFill>
              </a:rPr>
              <a:t>50</a:t>
            </a:r>
            <a:r>
              <a:rPr lang="en-US" dirty="0">
                <a:solidFill>
                  <a:srgbClr val="000000"/>
                </a:solidFill>
              </a:rPr>
              <a:t>: </a:t>
            </a:r>
            <a:r>
              <a:rPr lang="en-US" dirty="0" err="1">
                <a:solidFill>
                  <a:srgbClr val="000000"/>
                </a:solidFill>
              </a:rPr>
              <a:t>polyphenolic</a:t>
            </a:r>
            <a:r>
              <a:rPr lang="en-US" dirty="0">
                <a:solidFill>
                  <a:srgbClr val="000000"/>
                </a:solidFill>
              </a:rPr>
              <a:t> concentration inhibiting DPPH· activity to 50% (</a:t>
            </a:r>
            <a:r>
              <a:rPr lang="en-US" dirty="0" err="1">
                <a:solidFill>
                  <a:srgbClr val="000000"/>
                </a:solidFill>
              </a:rPr>
              <a:t>μM</a:t>
            </a:r>
            <a:r>
              <a:rPr lang="en-US" dirty="0">
                <a:solidFill>
                  <a:srgbClr val="000000"/>
                </a:solidFill>
              </a:rPr>
              <a:t>)</a:t>
            </a:r>
            <a:endParaRPr lang="en-US" baseline="-25000" dirty="0">
              <a:solidFill>
                <a:srgbClr val="000000"/>
              </a:solidFill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35496" y="44624"/>
            <a:ext cx="9086850" cy="932879"/>
            <a:chOff x="35496" y="5877272"/>
            <a:chExt cx="9086850" cy="932879"/>
          </a:xfrm>
        </p:grpSpPr>
        <p:grpSp>
          <p:nvGrpSpPr>
            <p:cNvPr id="6" name="Gruppo 5"/>
            <p:cNvGrpSpPr/>
            <p:nvPr/>
          </p:nvGrpSpPr>
          <p:grpSpPr>
            <a:xfrm>
              <a:off x="35496" y="5877272"/>
              <a:ext cx="9086850" cy="932879"/>
              <a:chOff x="35496" y="5877272"/>
              <a:chExt cx="9086850" cy="932879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247" y="6083073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2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5877272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" name="Gruppo 8"/>
            <p:cNvGrpSpPr/>
            <p:nvPr/>
          </p:nvGrpSpPr>
          <p:grpSpPr>
            <a:xfrm>
              <a:off x="3199656" y="6190704"/>
              <a:ext cx="2664296" cy="500831"/>
              <a:chOff x="5724128" y="273348"/>
              <a:chExt cx="3816424" cy="796156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273348"/>
                <a:ext cx="2563267" cy="793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375" y="282352"/>
                <a:ext cx="1199177" cy="787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203008"/>
              <a:ext cx="856705" cy="48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983026" y="6167262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80858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464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3215588" y="341137"/>
            <a:ext cx="6075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Chemical characterization, by subclasses, of the dry </a:t>
            </a:r>
            <a:r>
              <a:rPr lang="en-US" b="1" dirty="0">
                <a:solidFill>
                  <a:srgbClr val="000000"/>
                </a:solidFill>
              </a:rPr>
              <a:t>grape</a:t>
            </a:r>
            <a:r>
              <a:rPr lang="en-US" sz="1400" dirty="0">
                <a:solidFill>
                  <a:srgbClr val="000000"/>
                </a:solidFill>
              </a:rPr>
              <a:t> marc extract.</a:t>
            </a:r>
            <a:endParaRPr lang="it-IT" sz="1400" dirty="0">
              <a:solidFill>
                <a:srgbClr val="0000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907705" y="2636912"/>
            <a:ext cx="4520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Chemical characterization of the dry grape leaf extract.</a:t>
            </a:r>
            <a:endParaRPr lang="it-IT" sz="1400" dirty="0">
              <a:solidFill>
                <a:srgbClr val="000000"/>
              </a:solidFill>
            </a:endParaRPr>
          </a:p>
        </p:txBody>
      </p:sp>
      <p:graphicFrame>
        <p:nvGraphicFramePr>
          <p:cNvPr id="12" name="Tabel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1479508"/>
              </p:ext>
            </p:extLst>
          </p:nvPr>
        </p:nvGraphicFramePr>
        <p:xfrm>
          <a:off x="2123728" y="3143782"/>
          <a:ext cx="4032448" cy="2083058"/>
        </p:xfrm>
        <a:graphic>
          <a:graphicData uri="http://schemas.openxmlformats.org/drawingml/2006/table">
            <a:tbl>
              <a:tblPr firstRow="1" firstCol="1" bandRow="1"/>
              <a:tblGrid>
                <a:gridCol w="2088232"/>
                <a:gridCol w="1944216"/>
              </a:tblGrid>
              <a:tr h="323850">
                <a:tc>
                  <a:txBody>
                    <a:bodyPr/>
                    <a:lstStyle/>
                    <a:p>
                      <a:endParaRPr lang="it-IT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mg/g 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Caffeoil-tarataric acid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0.565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s-E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-Cumaroil-tartaric acid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0.067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Feruloil-tartaric acid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0.103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Quercetin 3-O-glucuronide 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0.928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Quercetin 3-O-rutinoside 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0.132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Quercetin 3-O-galattoside 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0.005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Quercetin 3-O-glucoside 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0.106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endParaRPr lang="it-IT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9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polyphenols</a:t>
                      </a:r>
                      <a:endParaRPr lang="it-I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1.906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264" y="764704"/>
            <a:ext cx="5401168" cy="1804259"/>
          </a:xfrm>
          <a:prstGeom prst="rect">
            <a:avLst/>
          </a:prstGeom>
        </p:spPr>
      </p:pic>
      <p:grpSp>
        <p:nvGrpSpPr>
          <p:cNvPr id="15" name="Gruppo 14"/>
          <p:cNvGrpSpPr/>
          <p:nvPr/>
        </p:nvGrpSpPr>
        <p:grpSpPr>
          <a:xfrm>
            <a:off x="35496" y="5733256"/>
            <a:ext cx="9086850" cy="932879"/>
            <a:chOff x="35496" y="5877272"/>
            <a:chExt cx="9086850" cy="932879"/>
          </a:xfrm>
        </p:grpSpPr>
        <p:grpSp>
          <p:nvGrpSpPr>
            <p:cNvPr id="16" name="Gruppo 15"/>
            <p:cNvGrpSpPr/>
            <p:nvPr/>
          </p:nvGrpSpPr>
          <p:grpSpPr>
            <a:xfrm>
              <a:off x="35496" y="5877272"/>
              <a:ext cx="9086850" cy="932879"/>
              <a:chOff x="35496" y="5877272"/>
              <a:chExt cx="9086850" cy="932879"/>
            </a:xfrm>
          </p:grpSpPr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247" y="6083073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2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5877272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" name="Gruppo 16"/>
            <p:cNvGrpSpPr/>
            <p:nvPr/>
          </p:nvGrpSpPr>
          <p:grpSpPr>
            <a:xfrm>
              <a:off x="3199656" y="6190704"/>
              <a:ext cx="2664296" cy="500831"/>
              <a:chOff x="5724128" y="273348"/>
              <a:chExt cx="3816424" cy="796156"/>
            </a:xfrm>
          </p:grpSpPr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273348"/>
                <a:ext cx="2563267" cy="793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375" y="282352"/>
                <a:ext cx="1199177" cy="787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203008"/>
              <a:ext cx="856705" cy="48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83026" y="6167262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3490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344066" y="1594755"/>
            <a:ext cx="3651870" cy="3471267"/>
            <a:chOff x="2555776" y="908720"/>
            <a:chExt cx="3651870" cy="3471267"/>
          </a:xfrm>
        </p:grpSpPr>
        <p:pic>
          <p:nvPicPr>
            <p:cNvPr id="16386" name="Picture 2" descr="http://www.myjapanesegreentea.com/wp-content/uploads/2012/07/EGCG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908720"/>
              <a:ext cx="2571750" cy="2286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92D050"/>
              </a:solidFill>
            </a:ln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55776" y="2636912"/>
              <a:ext cx="2619375" cy="1743075"/>
            </a:xfrm>
            <a:prstGeom prst="rect">
              <a:avLst/>
            </a:prstGeom>
            <a:ln>
              <a:solidFill>
                <a:srgbClr val="92D050"/>
              </a:solidFill>
            </a:ln>
          </p:spPr>
        </p:pic>
        <p:sp>
          <p:nvSpPr>
            <p:cNvPr id="6" name="CasellaDiTesto 5"/>
            <p:cNvSpPr txBox="1"/>
            <p:nvPr/>
          </p:nvSpPr>
          <p:spPr>
            <a:xfrm>
              <a:off x="3923928" y="980728"/>
              <a:ext cx="10903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 b="1" dirty="0" smtClean="0">
                  <a:solidFill>
                    <a:srgbClr val="000000"/>
                  </a:solidFill>
                </a:rPr>
                <a:t>EGCG</a:t>
              </a:r>
              <a:endParaRPr lang="it-IT" sz="2400" b="1" dirty="0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387914"/>
              </p:ext>
            </p:extLst>
          </p:nvPr>
        </p:nvGraphicFramePr>
        <p:xfrm>
          <a:off x="4499992" y="2670610"/>
          <a:ext cx="4025900" cy="3164332"/>
        </p:xfrm>
        <a:graphic>
          <a:graphicData uri="http://schemas.openxmlformats.org/drawingml/2006/table">
            <a:tbl>
              <a:tblPr firstRow="1" firstCol="1" bandRow="1"/>
              <a:tblGrid>
                <a:gridCol w="2806700"/>
                <a:gridCol w="609600"/>
                <a:gridCol w="609600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w/w %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MW (Da)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Gallic acid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traces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Catechin dimer B3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0.222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578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Catechin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1.107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290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Catechin trimer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0.321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866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Catechin dimer B6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0.261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578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Catechin dimer B2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0.537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578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Epicatechin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1.362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290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Catechin trimer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0.371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866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Epicatechin gallate dimer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0.665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730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Epicatechin gallate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0.610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442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Oligomers quantified as tetramers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5.488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Epicatechin gallate dimer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18.06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882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ECG oligomers quantified as trimers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38.30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ECG oligomers quantified as trimers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14.97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it-IT" sz="1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TOTALE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82.27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3888214" y="6002124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</a:rPr>
              <a:t>Tannins content and single compounds molecular weights </a:t>
            </a:r>
            <a:endParaRPr lang="en-US" sz="1400" b="1" smtClean="0">
              <a:solidFill>
                <a:srgbClr val="000000"/>
              </a:solidFill>
            </a:endParaRPr>
          </a:p>
          <a:p>
            <a:pPr algn="ctr"/>
            <a:r>
              <a:rPr lang="en-US" sz="1400" b="1" smtClean="0">
                <a:solidFill>
                  <a:srgbClr val="000000"/>
                </a:solidFill>
              </a:rPr>
              <a:t>in </a:t>
            </a:r>
            <a:r>
              <a:rPr lang="en-US" sz="1400" b="1">
                <a:solidFill>
                  <a:srgbClr val="000000"/>
                </a:solidFill>
              </a:rPr>
              <a:t>grape seeds extract</a:t>
            </a:r>
            <a:endParaRPr lang="it-IT" sz="1400" b="1">
              <a:solidFill>
                <a:srgbClr val="000000"/>
              </a:solidFill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35496" y="44624"/>
            <a:ext cx="9086850" cy="932879"/>
            <a:chOff x="35496" y="5877272"/>
            <a:chExt cx="9086850" cy="932879"/>
          </a:xfrm>
        </p:grpSpPr>
        <p:grpSp>
          <p:nvGrpSpPr>
            <p:cNvPr id="17" name="Gruppo 16"/>
            <p:cNvGrpSpPr/>
            <p:nvPr/>
          </p:nvGrpSpPr>
          <p:grpSpPr>
            <a:xfrm>
              <a:off x="35496" y="5877272"/>
              <a:ext cx="9086850" cy="932879"/>
              <a:chOff x="35496" y="5877272"/>
              <a:chExt cx="9086850" cy="932879"/>
            </a:xfrm>
          </p:grpSpPr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247" y="6083073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2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5877272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" name="Gruppo 17"/>
            <p:cNvGrpSpPr/>
            <p:nvPr/>
          </p:nvGrpSpPr>
          <p:grpSpPr>
            <a:xfrm>
              <a:off x="3199656" y="6190704"/>
              <a:ext cx="2664296" cy="500831"/>
              <a:chOff x="5724128" y="273348"/>
              <a:chExt cx="3816424" cy="796156"/>
            </a:xfrm>
          </p:grpSpPr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273348"/>
                <a:ext cx="2563267" cy="793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375" y="282352"/>
                <a:ext cx="1199177" cy="787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203008"/>
              <a:ext cx="856705" cy="48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83026" y="6167262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4" name="Ovale 3"/>
          <p:cNvSpPr/>
          <p:nvPr/>
        </p:nvSpPr>
        <p:spPr>
          <a:xfrm>
            <a:off x="4139952" y="4869160"/>
            <a:ext cx="4176464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61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7000">
              <a:srgbClr val="FFFFFF">
                <a:gamma/>
                <a:shade val="0"/>
                <a:invGamma/>
              </a:srgbClr>
            </a:gs>
            <a:gs pos="50000">
              <a:srgbClr val="FFFFFF"/>
            </a:gs>
            <a:gs pos="100000">
              <a:srgbClr val="FFFFFF">
                <a:gamma/>
                <a:shade val="0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836712"/>
            <a:ext cx="7025669" cy="4483373"/>
          </a:xfrm>
          <a:prstGeom prst="rect">
            <a:avLst/>
          </a:prstGeom>
          <a:noFill/>
          <a:ln w="38100">
            <a:solidFill>
              <a:srgbClr val="A5002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79512" y="5571237"/>
            <a:ext cx="88521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smtClean="0">
                <a:solidFill>
                  <a:schemeClr val="bg1"/>
                </a:solidFill>
                <a:latin typeface="Comic Sans MS" pitchFamily="66" charset="0"/>
              </a:rPr>
              <a:t>PROGRESSIVA DIMINUZIONE DELL’EFFICACIA</a:t>
            </a:r>
          </a:p>
          <a:p>
            <a:pPr algn="ctr"/>
            <a:r>
              <a:rPr lang="it-IT" sz="2800" b="1" smtClean="0">
                <a:solidFill>
                  <a:schemeClr val="bg1"/>
                </a:solidFill>
                <a:latin typeface="Comic Sans MS" pitchFamily="66" charset="0"/>
              </a:rPr>
              <a:t>SVILUPPO DI «RESISTENZA»</a:t>
            </a:r>
            <a:endParaRPr lang="it-IT" sz="2800" b="1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88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7000">
              <a:srgbClr val="FFFFFF">
                <a:gamma/>
                <a:shade val="0"/>
                <a:invGamma/>
              </a:srgbClr>
            </a:gs>
            <a:gs pos="50000">
              <a:srgbClr val="FFFFFF"/>
            </a:gs>
            <a:gs pos="100000">
              <a:srgbClr val="FFFFFF">
                <a:gamma/>
                <a:shade val="0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9763"/>
            <a:ext cx="5220227" cy="3331245"/>
          </a:xfrm>
          <a:prstGeom prst="rect">
            <a:avLst/>
          </a:prstGeom>
          <a:noFill/>
          <a:ln w="38100">
            <a:solidFill>
              <a:srgbClr val="A5002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45" y="2873121"/>
            <a:ext cx="5085159" cy="3940255"/>
          </a:xfrm>
          <a:prstGeom prst="rect">
            <a:avLst/>
          </a:prstGeom>
          <a:noFill/>
          <a:ln w="38100">
            <a:solidFill>
              <a:srgbClr val="A5002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08920"/>
            <a:ext cx="8660401" cy="4104456"/>
          </a:xfrm>
          <a:prstGeom prst="rect">
            <a:avLst/>
          </a:prstGeom>
          <a:noFill/>
          <a:ln w="38100">
            <a:solidFill>
              <a:srgbClr val="A5002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085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>
                <a:gamma/>
                <a:shade val="0"/>
                <a:invGamma/>
              </a:srgbClr>
            </a:gs>
            <a:gs pos="50000">
              <a:srgbClr val="FFFFFF"/>
            </a:gs>
            <a:gs pos="100000">
              <a:srgbClr val="FFFFFF">
                <a:gamma/>
                <a:shade val="0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467544" y="269776"/>
            <a:ext cx="8229600" cy="1143000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>
            <a:noFill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Evoluzione della Resistenza </a:t>
            </a:r>
            <a:br>
              <a:rPr lang="en-US" sz="3600" b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</a:br>
            <a:r>
              <a:rPr lang="en-US" sz="3600" b="1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ad alcuni Antibiotici</a:t>
            </a:r>
          </a:p>
        </p:txBody>
      </p:sp>
      <p:graphicFrame>
        <p:nvGraphicFramePr>
          <p:cNvPr id="105823" name="Group 351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3320520402"/>
              </p:ext>
            </p:extLst>
          </p:nvPr>
        </p:nvGraphicFramePr>
        <p:xfrm>
          <a:off x="364004" y="1611458"/>
          <a:ext cx="8496300" cy="4841878"/>
        </p:xfrm>
        <a:graphic>
          <a:graphicData uri="http://schemas.openxmlformats.org/drawingml/2006/table">
            <a:tbl>
              <a:tblPr/>
              <a:tblGrid>
                <a:gridCol w="2374900"/>
                <a:gridCol w="2881312"/>
                <a:gridCol w="3240088"/>
              </a:tblGrid>
              <a:tr h="1249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Antibiotico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1000">
                          <a:srgbClr val="8488C4"/>
                        </a:gs>
                        <a:gs pos="100000">
                          <a:srgbClr val="D4DEFF"/>
                        </a:gs>
                        <a:gs pos="86000">
                          <a:srgbClr val="D4DEFF"/>
                        </a:gs>
                        <a:gs pos="72000">
                          <a:srgbClr val="96AB94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Produzione Industriale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(anno)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1000">
                          <a:srgbClr val="8488C4"/>
                        </a:gs>
                        <a:gs pos="100000">
                          <a:srgbClr val="D4DEFF"/>
                        </a:gs>
                        <a:gs pos="86000">
                          <a:srgbClr val="D4DEFF"/>
                        </a:gs>
                        <a:gs pos="72000">
                          <a:srgbClr val="96AB94"/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Insorgenza Resistenza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omic Sans MS" pitchFamily="66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A5002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(anno)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A5002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1000">
                          <a:srgbClr val="8488C4"/>
                        </a:gs>
                        <a:gs pos="100000">
                          <a:srgbClr val="D4DEFF"/>
                        </a:gs>
                        <a:gs pos="86000">
                          <a:srgbClr val="D4DEFF"/>
                        </a:gs>
                        <a:gs pos="72000">
                          <a:srgbClr val="96AB94"/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Penicillina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1943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1946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Cloramfenicolo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1947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1959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Tetracicline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1948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1953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</a:tr>
              <a:tr h="600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Eritromicina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1952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1988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Vancomicina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1956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1988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</a:tr>
              <a:tr h="598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Ampicillina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1961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pitchFamily="66" charset="0"/>
                          <a:cs typeface="Times New Roman" pitchFamily="18" charset="0"/>
                        </a:rPr>
                        <a:t>1973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6699"/>
                    </a:solidFill>
                  </a:tcPr>
                </a:tc>
              </a:tr>
            </a:tbl>
          </a:graphicData>
        </a:graphic>
      </p:graphicFrame>
      <p:grpSp>
        <p:nvGrpSpPr>
          <p:cNvPr id="2" name="Gruppo 1"/>
          <p:cNvGrpSpPr/>
          <p:nvPr/>
        </p:nvGrpSpPr>
        <p:grpSpPr>
          <a:xfrm>
            <a:off x="3563888" y="2852936"/>
            <a:ext cx="4303199" cy="531813"/>
            <a:chOff x="3563888" y="2852936"/>
            <a:chExt cx="4303199" cy="531813"/>
          </a:xfrm>
        </p:grpSpPr>
        <p:sp>
          <p:nvSpPr>
            <p:cNvPr id="105825" name="Oval 353"/>
            <p:cNvSpPr>
              <a:spLocks noChangeArrowheads="1"/>
            </p:cNvSpPr>
            <p:nvPr/>
          </p:nvSpPr>
          <p:spPr bwMode="auto">
            <a:xfrm>
              <a:off x="6643125" y="2852936"/>
              <a:ext cx="1223962" cy="531813"/>
            </a:xfrm>
            <a:prstGeom prst="ellips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800" smtClean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05826" name="Oval 354"/>
            <p:cNvSpPr>
              <a:spLocks noChangeArrowheads="1"/>
            </p:cNvSpPr>
            <p:nvPr/>
          </p:nvSpPr>
          <p:spPr bwMode="auto">
            <a:xfrm>
              <a:off x="3563888" y="2852936"/>
              <a:ext cx="1223963" cy="531813"/>
            </a:xfrm>
            <a:prstGeom prst="ellipse">
              <a:avLst/>
            </a:prstGeom>
            <a:noFill/>
            <a:ln w="31750">
              <a:solidFill>
                <a:srgbClr val="C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800" smtClean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076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>
                <a:gamma/>
                <a:shade val="0"/>
                <a:invGamma/>
              </a:srgbClr>
            </a:gs>
            <a:gs pos="50000">
              <a:srgbClr val="FFFFFF"/>
            </a:gs>
            <a:gs pos="100000">
              <a:srgbClr val="FFFFFF">
                <a:gamma/>
                <a:shade val="0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674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6199485"/>
              </p:ext>
            </p:extLst>
          </p:nvPr>
        </p:nvGraphicFramePr>
        <p:xfrm>
          <a:off x="117784" y="476250"/>
          <a:ext cx="8893175" cy="594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6" name="Immagine bitmap" r:id="rId3" imgW="5438880" imgH="3333600" progId="Paint.Picture">
                  <p:embed/>
                </p:oleObj>
              </mc:Choice>
              <mc:Fallback>
                <p:oleObj name="Immagine bitmap" r:id="rId3" imgW="5438880" imgH="33336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20000" contrast="-4000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784" y="476250"/>
                        <a:ext cx="8893175" cy="594995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A5002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1150938" y="2063750"/>
            <a:ext cx="6834187" cy="223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3600" b="1" smtClean="0">
                <a:solidFill>
                  <a:srgbClr val="FFFF99"/>
                </a:solidFill>
                <a:latin typeface="Comic Sans MS" pitchFamily="66" charset="0"/>
                <a:ea typeface="Times New Roman" pitchFamily="18" charset="0"/>
                <a:cs typeface="AdvTimes" charset="0"/>
              </a:rPr>
              <a:t>La Resistenza agli Antibiotici </a:t>
            </a: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3600" b="1" smtClean="0">
                <a:solidFill>
                  <a:srgbClr val="FFFF99"/>
                </a:solidFill>
                <a:latin typeface="Comic Sans MS" pitchFamily="66" charset="0"/>
                <a:ea typeface="Times New Roman" pitchFamily="18" charset="0"/>
                <a:cs typeface="AdvTimes" charset="0"/>
              </a:rPr>
              <a:t>è il risultato di una classica </a:t>
            </a: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3600" b="1" smtClean="0">
                <a:solidFill>
                  <a:srgbClr val="FFFF99"/>
                </a:solidFill>
                <a:latin typeface="Comic Sans MS" pitchFamily="66" charset="0"/>
                <a:ea typeface="Times New Roman" pitchFamily="18" charset="0"/>
                <a:cs typeface="AdvTimes" charset="0"/>
              </a:rPr>
              <a:t>selezione darwiniana!</a:t>
            </a:r>
            <a:endParaRPr lang="it-IT" sz="3600" b="1" smtClean="0">
              <a:solidFill>
                <a:srgbClr val="FFFF99"/>
              </a:solidFill>
              <a:latin typeface="Comic Sans MS" pitchFamily="66" charset="0"/>
              <a:ea typeface="Times New Roman" pitchFamily="18" charset="0"/>
              <a:cs typeface="Adv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24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/>
          <p:cNvGrpSpPr/>
          <p:nvPr/>
        </p:nvGrpSpPr>
        <p:grpSpPr>
          <a:xfrm>
            <a:off x="2902884" y="1003375"/>
            <a:ext cx="2348720" cy="1428741"/>
            <a:chOff x="2987824" y="719587"/>
            <a:chExt cx="2348720" cy="1428741"/>
          </a:xfrm>
        </p:grpSpPr>
        <p:sp>
          <p:nvSpPr>
            <p:cNvPr id="12" name="Freccia in giù 11"/>
            <p:cNvSpPr/>
            <p:nvPr/>
          </p:nvSpPr>
          <p:spPr>
            <a:xfrm>
              <a:off x="3910028" y="1489028"/>
              <a:ext cx="484632" cy="659300"/>
            </a:xfrm>
            <a:prstGeom prst="downArrow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2987824" y="719587"/>
              <a:ext cx="234872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b="1" smtClean="0">
                  <a:latin typeface="Comic Sans MS" pitchFamily="66" charset="0"/>
                </a:rPr>
                <a:t>Moltiplicazione</a:t>
              </a:r>
            </a:p>
            <a:p>
              <a:pPr algn="ctr"/>
              <a:r>
                <a:rPr lang="it-IT" sz="2000" b="1" smtClean="0">
                  <a:latin typeface="Comic Sans MS" pitchFamily="66" charset="0"/>
                </a:rPr>
                <a:t>(es. in ospite)</a:t>
              </a:r>
              <a:endParaRPr lang="it-IT" b="1">
                <a:latin typeface="Comic Sans MS" pitchFamily="66" charset="0"/>
              </a:endParaRPr>
            </a:p>
          </p:txBody>
        </p:sp>
      </p:grp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0" y="2739413"/>
            <a:ext cx="8920291" cy="1621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2" y="4504876"/>
            <a:ext cx="9144171" cy="2334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ttangolo 12"/>
          <p:cNvSpPr/>
          <p:nvPr/>
        </p:nvSpPr>
        <p:spPr>
          <a:xfrm>
            <a:off x="1723212" y="2432116"/>
            <a:ext cx="4320480" cy="44069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6043692" y="2584516"/>
            <a:ext cx="3096344" cy="1776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6043692" y="4432868"/>
            <a:ext cx="3096344" cy="2406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5" name="Gruppo 14"/>
          <p:cNvGrpSpPr/>
          <p:nvPr/>
        </p:nvGrpSpPr>
        <p:grpSpPr>
          <a:xfrm>
            <a:off x="6505216" y="996494"/>
            <a:ext cx="1784463" cy="1420150"/>
            <a:chOff x="6473684" y="712706"/>
            <a:chExt cx="1784463" cy="1420150"/>
          </a:xfrm>
        </p:grpSpPr>
        <p:sp>
          <p:nvSpPr>
            <p:cNvPr id="5" name="Freccia in giù 4"/>
            <p:cNvSpPr/>
            <p:nvPr/>
          </p:nvSpPr>
          <p:spPr>
            <a:xfrm>
              <a:off x="7115324" y="1489028"/>
              <a:ext cx="484632" cy="643828"/>
            </a:xfrm>
            <a:prstGeom prst="downArrow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6473684" y="712706"/>
              <a:ext cx="178446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b="1" smtClean="0">
                  <a:latin typeface="Comic Sans MS" pitchFamily="66" charset="0"/>
                </a:rPr>
                <a:t>Antibiotico</a:t>
              </a:r>
            </a:p>
            <a:p>
              <a:pPr algn="ctr"/>
              <a:r>
                <a:rPr lang="it-IT" sz="2400" b="1">
                  <a:latin typeface="Comic Sans MS" pitchFamily="66" charset="0"/>
                </a:rPr>
                <a:t>X</a:t>
              </a:r>
              <a:endParaRPr lang="it-IT" b="1">
                <a:latin typeface="Comic Sans MS" pitchFamily="66" charset="0"/>
              </a:endParaRPr>
            </a:p>
          </p:txBody>
        </p:sp>
      </p:grpSp>
      <p:grpSp>
        <p:nvGrpSpPr>
          <p:cNvPr id="18" name="Gruppo 17"/>
          <p:cNvGrpSpPr/>
          <p:nvPr/>
        </p:nvGrpSpPr>
        <p:grpSpPr>
          <a:xfrm>
            <a:off x="-33873" y="4581128"/>
            <a:ext cx="1768434" cy="1106913"/>
            <a:chOff x="-65405" y="4297340"/>
            <a:chExt cx="1768434" cy="1106913"/>
          </a:xfrm>
        </p:grpSpPr>
        <p:sp>
          <p:nvSpPr>
            <p:cNvPr id="22" name="CasellaDiTesto 21"/>
            <p:cNvSpPr txBox="1"/>
            <p:nvPr/>
          </p:nvSpPr>
          <p:spPr>
            <a:xfrm>
              <a:off x="-65405" y="4297340"/>
              <a:ext cx="176843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000" b="1" smtClean="0">
                  <a:solidFill>
                    <a:schemeClr val="accent2">
                      <a:lumMod val="75000"/>
                    </a:schemeClr>
                  </a:solidFill>
                  <a:latin typeface="Comic Sans MS" pitchFamily="66" charset="0"/>
                </a:rPr>
                <a:t>Resistenza </a:t>
              </a:r>
            </a:p>
            <a:p>
              <a:pPr algn="ctr"/>
              <a:r>
                <a:rPr lang="it-IT" sz="2000" b="1" smtClean="0">
                  <a:solidFill>
                    <a:schemeClr val="accent2">
                      <a:lumMod val="75000"/>
                    </a:schemeClr>
                  </a:solidFill>
                  <a:latin typeface="Comic Sans MS" pitchFamily="66" charset="0"/>
                </a:rPr>
                <a:t>per </a:t>
              </a:r>
            </a:p>
            <a:p>
              <a:pPr algn="ctr"/>
              <a:r>
                <a:rPr lang="it-IT" sz="2000" b="1" smtClean="0">
                  <a:solidFill>
                    <a:schemeClr val="accent2">
                      <a:lumMod val="75000"/>
                    </a:schemeClr>
                  </a:solidFill>
                  <a:latin typeface="Comic Sans MS" pitchFamily="66" charset="0"/>
                </a:rPr>
                <a:t>antibiotico X</a:t>
              </a:r>
              <a:endParaRPr lang="it-IT" b="1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endParaRPr>
            </a:p>
          </p:txBody>
        </p:sp>
        <p:cxnSp>
          <p:nvCxnSpPr>
            <p:cNvPr id="17" name="Connettore 2 16"/>
            <p:cNvCxnSpPr/>
            <p:nvPr/>
          </p:nvCxnSpPr>
          <p:spPr>
            <a:xfrm>
              <a:off x="694201" y="5104027"/>
              <a:ext cx="216024" cy="300226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CasellaDiTesto 27"/>
          <p:cNvSpPr txBox="1"/>
          <p:nvPr/>
        </p:nvSpPr>
        <p:spPr>
          <a:xfrm>
            <a:off x="317067" y="44624"/>
            <a:ext cx="84802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…le popolazioni di una specie biologica sono eterogenee </a:t>
            </a:r>
          </a:p>
          <a:p>
            <a:pPr algn="ctr"/>
            <a:r>
              <a:rPr lang="it-IT" sz="2400" b="1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a garanzia della loro sopravvivenza!</a:t>
            </a:r>
            <a:endParaRPr lang="it-IT" b="1">
              <a:solidFill>
                <a:schemeClr val="accent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9" name="Rettangolo arrotondato 18"/>
          <p:cNvSpPr/>
          <p:nvPr/>
        </p:nvSpPr>
        <p:spPr>
          <a:xfrm>
            <a:off x="268258" y="51446"/>
            <a:ext cx="8480206" cy="875621"/>
          </a:xfrm>
          <a:prstGeom prst="round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488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91" name="Text Box 7"/>
          <p:cNvSpPr txBox="1">
            <a:spLocks noChangeArrowheads="1"/>
          </p:cNvSpPr>
          <p:nvPr/>
        </p:nvSpPr>
        <p:spPr bwMode="auto">
          <a:xfrm>
            <a:off x="0" y="139700"/>
            <a:ext cx="9144000" cy="278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3400" b="1" smtClean="0">
                <a:solidFill>
                  <a:srgbClr val="FFFF99"/>
                </a:solidFill>
                <a:latin typeface="Comic Sans MS" pitchFamily="66" charset="0"/>
                <a:ea typeface="Times New Roman" pitchFamily="18" charset="0"/>
                <a:cs typeface="AdvTimes" charset="0"/>
              </a:rPr>
              <a:t>...la sopravvivenza e la moltiplicazione </a:t>
            </a: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3400" b="1" smtClean="0">
                <a:solidFill>
                  <a:srgbClr val="FFFF99"/>
                </a:solidFill>
                <a:latin typeface="Comic Sans MS" pitchFamily="66" charset="0"/>
                <a:ea typeface="Times New Roman" pitchFamily="18" charset="0"/>
                <a:cs typeface="AdvTimes" charset="0"/>
              </a:rPr>
              <a:t>del più “adatto”...</a:t>
            </a: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3400" b="1" smtClean="0">
                <a:solidFill>
                  <a:srgbClr val="FFFF99"/>
                </a:solidFill>
                <a:latin typeface="Comic Sans MS" pitchFamily="66" charset="0"/>
                <a:ea typeface="Times New Roman" pitchFamily="18" charset="0"/>
                <a:cs typeface="AdvTimes" charset="0"/>
              </a:rPr>
              <a:t>perchè l’intera popolazione </a:t>
            </a: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3400" b="1" smtClean="0">
                <a:solidFill>
                  <a:srgbClr val="FFFF99"/>
                </a:solidFill>
                <a:latin typeface="Comic Sans MS" pitchFamily="66" charset="0"/>
                <a:ea typeface="Times New Roman" pitchFamily="18" charset="0"/>
                <a:cs typeface="AdvTimes" charset="0"/>
              </a:rPr>
              <a:t>possa sopravvivere!</a:t>
            </a:r>
            <a:endParaRPr lang="it-IT" sz="3400" b="1" smtClean="0">
              <a:solidFill>
                <a:srgbClr val="FFFF99"/>
              </a:solidFill>
              <a:latin typeface="Comic Sans MS" pitchFamily="66" charset="0"/>
              <a:ea typeface="Times New Roman" pitchFamily="18" charset="0"/>
              <a:cs typeface="AdvTimes" charset="0"/>
            </a:endParaRPr>
          </a:p>
        </p:txBody>
      </p:sp>
      <p:graphicFrame>
        <p:nvGraphicFramePr>
          <p:cNvPr id="118805" name="Object 21"/>
          <p:cNvGraphicFramePr>
            <a:graphicFrameLocks noChangeAspect="1"/>
          </p:cNvGraphicFramePr>
          <p:nvPr>
            <p:ph/>
          </p:nvPr>
        </p:nvGraphicFramePr>
        <p:xfrm>
          <a:off x="107950" y="3411538"/>
          <a:ext cx="8929688" cy="217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0" name="Immagine bitmap" r:id="rId4" imgW="9523810" imgH="2324424" progId="Paint.Picture">
                  <p:embed/>
                </p:oleObj>
              </mc:Choice>
              <mc:Fallback>
                <p:oleObj name="Immagine bitmap" r:id="rId4" imgW="9523810" imgH="232442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3411538"/>
                        <a:ext cx="8929688" cy="2178050"/>
                      </a:xfrm>
                      <a:prstGeom prst="rect">
                        <a:avLst/>
                      </a:prstGeom>
                      <a:noFill/>
                      <a:ln w="38100">
                        <a:solidFill>
                          <a:srgbClr val="9933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8810" name="Group 26"/>
          <p:cNvGrpSpPr>
            <a:grpSpLocks/>
          </p:cNvGrpSpPr>
          <p:nvPr/>
        </p:nvGrpSpPr>
        <p:grpSpPr bwMode="auto">
          <a:xfrm>
            <a:off x="323850" y="4921250"/>
            <a:ext cx="2447925" cy="720725"/>
            <a:chOff x="204" y="3747"/>
            <a:chExt cx="1542" cy="454"/>
          </a:xfrm>
        </p:grpSpPr>
        <p:sp>
          <p:nvSpPr>
            <p:cNvPr id="118794" name="Text Box 10"/>
            <p:cNvSpPr txBox="1">
              <a:spLocks noChangeArrowheads="1"/>
            </p:cNvSpPr>
            <p:nvPr/>
          </p:nvSpPr>
          <p:spPr bwMode="auto">
            <a:xfrm>
              <a:off x="204" y="3835"/>
              <a:ext cx="1542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600" b="1" smtClean="0">
                  <a:solidFill>
                    <a:srgbClr val="000000"/>
                  </a:solidFill>
                  <a:latin typeface="Comic Sans MS" pitchFamily="66" charset="0"/>
                </a:rPr>
                <a:t>gene per la resistenza all’antibiotico X</a:t>
              </a:r>
            </a:p>
          </p:txBody>
        </p:sp>
        <p:sp>
          <p:nvSpPr>
            <p:cNvPr id="118807" name="Line 23"/>
            <p:cNvSpPr>
              <a:spLocks noChangeShapeType="1"/>
            </p:cNvSpPr>
            <p:nvPr/>
          </p:nvSpPr>
          <p:spPr bwMode="auto">
            <a:xfrm flipV="1">
              <a:off x="929" y="3747"/>
              <a:ext cx="454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8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18809" name="Group 25"/>
          <p:cNvGrpSpPr>
            <a:grpSpLocks/>
          </p:cNvGrpSpPr>
          <p:nvPr/>
        </p:nvGrpSpPr>
        <p:grpSpPr bwMode="auto">
          <a:xfrm>
            <a:off x="4140200" y="3427413"/>
            <a:ext cx="2447925" cy="865187"/>
            <a:chOff x="6101" y="2251"/>
            <a:chExt cx="1542" cy="545"/>
          </a:xfrm>
        </p:grpSpPr>
        <p:sp>
          <p:nvSpPr>
            <p:cNvPr id="118798" name="Text Box 14"/>
            <p:cNvSpPr txBox="1">
              <a:spLocks noChangeArrowheads="1"/>
            </p:cNvSpPr>
            <p:nvPr/>
          </p:nvSpPr>
          <p:spPr bwMode="auto">
            <a:xfrm>
              <a:off x="6101" y="2251"/>
              <a:ext cx="154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b="1" smtClean="0">
                  <a:solidFill>
                    <a:srgbClr val="000000"/>
                  </a:solidFill>
                  <a:latin typeface="Comic Sans MS" pitchFamily="66" charset="0"/>
                </a:rPr>
                <a:t>applicazione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b="1" smtClean="0">
                  <a:solidFill>
                    <a:srgbClr val="000000"/>
                  </a:solidFill>
                  <a:latin typeface="Comic Sans MS" pitchFamily="66" charset="0"/>
                </a:rPr>
                <a:t>antibiotico X</a:t>
              </a:r>
            </a:p>
          </p:txBody>
        </p:sp>
        <p:sp>
          <p:nvSpPr>
            <p:cNvPr id="118799" name="AutoShape 15"/>
            <p:cNvSpPr>
              <a:spLocks noChangeArrowheads="1"/>
            </p:cNvSpPr>
            <p:nvPr/>
          </p:nvSpPr>
          <p:spPr bwMode="auto">
            <a:xfrm>
              <a:off x="6191" y="2296"/>
              <a:ext cx="227" cy="227"/>
            </a:xfrm>
            <a:prstGeom prst="irregularSeal1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800" smtClean="0">
                <a:solidFill>
                  <a:srgbClr val="000000"/>
                </a:solidFill>
              </a:endParaRPr>
            </a:p>
          </p:txBody>
        </p:sp>
        <p:sp>
          <p:nvSpPr>
            <p:cNvPr id="118801" name="Line 17"/>
            <p:cNvSpPr>
              <a:spLocks noChangeShapeType="1"/>
            </p:cNvSpPr>
            <p:nvPr/>
          </p:nvSpPr>
          <p:spPr bwMode="auto">
            <a:xfrm>
              <a:off x="6826" y="2614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800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519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8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8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25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188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188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18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/>
          <p:cNvGrpSpPr/>
          <p:nvPr/>
        </p:nvGrpSpPr>
        <p:grpSpPr>
          <a:xfrm>
            <a:off x="2902884" y="1003375"/>
            <a:ext cx="2348720" cy="1428741"/>
            <a:chOff x="2987824" y="719587"/>
            <a:chExt cx="2348720" cy="1428741"/>
          </a:xfrm>
        </p:grpSpPr>
        <p:sp>
          <p:nvSpPr>
            <p:cNvPr id="12" name="Freccia in giù 11"/>
            <p:cNvSpPr/>
            <p:nvPr/>
          </p:nvSpPr>
          <p:spPr>
            <a:xfrm>
              <a:off x="3910028" y="1489028"/>
              <a:ext cx="484632" cy="659300"/>
            </a:xfrm>
            <a:prstGeom prst="downArrow">
              <a:avLst/>
            </a:prstGeom>
            <a:solidFill>
              <a:schemeClr val="tx2">
                <a:lumMod val="5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2987824" y="719587"/>
              <a:ext cx="234872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b="1" smtClean="0">
                  <a:latin typeface="Comic Sans MS" pitchFamily="66" charset="0"/>
                </a:rPr>
                <a:t>Moltiplicazione</a:t>
              </a:r>
            </a:p>
            <a:p>
              <a:pPr algn="ctr"/>
              <a:r>
                <a:rPr lang="it-IT" sz="2000" b="1" smtClean="0">
                  <a:latin typeface="Comic Sans MS" pitchFamily="66" charset="0"/>
                </a:rPr>
                <a:t>(es. in ospite)</a:t>
              </a:r>
              <a:endParaRPr lang="it-IT" b="1">
                <a:latin typeface="Comic Sans MS" pitchFamily="66" charset="0"/>
              </a:endParaRPr>
            </a:p>
          </p:txBody>
        </p:sp>
      </p:grp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0" y="2739413"/>
            <a:ext cx="8920291" cy="1621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2" y="4504876"/>
            <a:ext cx="9144171" cy="2334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ttangolo 12"/>
          <p:cNvSpPr/>
          <p:nvPr/>
        </p:nvSpPr>
        <p:spPr>
          <a:xfrm>
            <a:off x="1723212" y="2432116"/>
            <a:ext cx="4320480" cy="44069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6043692" y="2584516"/>
            <a:ext cx="3096344" cy="17763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6043692" y="4432868"/>
            <a:ext cx="3096344" cy="24061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5" name="Gruppo 14"/>
          <p:cNvGrpSpPr/>
          <p:nvPr/>
        </p:nvGrpSpPr>
        <p:grpSpPr>
          <a:xfrm>
            <a:off x="6640671" y="1126485"/>
            <a:ext cx="1513556" cy="1290159"/>
            <a:chOff x="6609139" y="842697"/>
            <a:chExt cx="1513556" cy="1290159"/>
          </a:xfrm>
        </p:grpSpPr>
        <p:sp>
          <p:nvSpPr>
            <p:cNvPr id="5" name="Freccia in giù 4"/>
            <p:cNvSpPr/>
            <p:nvPr/>
          </p:nvSpPr>
          <p:spPr>
            <a:xfrm>
              <a:off x="7115324" y="1489028"/>
              <a:ext cx="484632" cy="643828"/>
            </a:xfrm>
            <a:prstGeom prst="downArrow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6609139" y="842697"/>
              <a:ext cx="15135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3600" b="1" smtClean="0">
                  <a:latin typeface="Comic Sans MS" pitchFamily="66" charset="0"/>
                </a:rPr>
                <a:t>RAME</a:t>
              </a:r>
              <a:endParaRPr lang="it-IT" sz="3600" b="1">
                <a:latin typeface="Comic Sans MS" pitchFamily="66" charset="0"/>
              </a:endParaRPr>
            </a:p>
          </p:txBody>
        </p:sp>
      </p:grpSp>
      <p:grpSp>
        <p:nvGrpSpPr>
          <p:cNvPr id="18" name="Gruppo 17"/>
          <p:cNvGrpSpPr/>
          <p:nvPr/>
        </p:nvGrpSpPr>
        <p:grpSpPr>
          <a:xfrm>
            <a:off x="141128" y="4750376"/>
            <a:ext cx="1622560" cy="937665"/>
            <a:chOff x="109596" y="4466588"/>
            <a:chExt cx="1622560" cy="937665"/>
          </a:xfrm>
        </p:grpSpPr>
        <p:sp>
          <p:nvSpPr>
            <p:cNvPr id="22" name="CasellaDiTesto 21"/>
            <p:cNvSpPr txBox="1"/>
            <p:nvPr/>
          </p:nvSpPr>
          <p:spPr>
            <a:xfrm>
              <a:off x="109596" y="4466588"/>
              <a:ext cx="162256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000" b="1" smtClean="0">
                  <a:solidFill>
                    <a:schemeClr val="accent2">
                      <a:lumMod val="75000"/>
                    </a:schemeClr>
                  </a:solidFill>
                  <a:latin typeface="Comic Sans MS" pitchFamily="66" charset="0"/>
                </a:rPr>
                <a:t>Resistenza </a:t>
              </a:r>
            </a:p>
            <a:p>
              <a:pPr algn="ctr"/>
              <a:r>
                <a:rPr lang="it-IT" sz="2000" b="1" smtClean="0">
                  <a:solidFill>
                    <a:schemeClr val="accent2">
                      <a:lumMod val="75000"/>
                    </a:schemeClr>
                  </a:solidFill>
                  <a:latin typeface="Comic Sans MS" pitchFamily="66" charset="0"/>
                </a:rPr>
                <a:t>per </a:t>
              </a:r>
              <a:r>
                <a:rPr lang="it-IT" sz="2000" b="1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mic Sans MS" pitchFamily="66" charset="0"/>
                </a:rPr>
                <a:t>RAME</a:t>
              </a:r>
              <a:endParaRPr lang="it-IT" b="1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endParaRPr>
            </a:p>
          </p:txBody>
        </p:sp>
        <p:cxnSp>
          <p:nvCxnSpPr>
            <p:cNvPr id="17" name="Connettore 2 16"/>
            <p:cNvCxnSpPr/>
            <p:nvPr/>
          </p:nvCxnSpPr>
          <p:spPr>
            <a:xfrm>
              <a:off x="694201" y="5104027"/>
              <a:ext cx="216024" cy="300226"/>
            </a:xfrm>
            <a:prstGeom prst="straightConnector1">
              <a:avLst/>
            </a:prstGeom>
            <a:ln w="3492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CasellaDiTesto 27"/>
          <p:cNvSpPr txBox="1"/>
          <p:nvPr/>
        </p:nvSpPr>
        <p:spPr>
          <a:xfrm>
            <a:off x="43755" y="44624"/>
            <a:ext cx="90268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…eterogeneità delle popolazioni batteriche</a:t>
            </a:r>
          </a:p>
          <a:p>
            <a:pPr algn="ctr"/>
            <a:r>
              <a:rPr lang="it-IT" sz="2400" b="1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a garanzia della loro sopravvivenza….anche contro il </a:t>
            </a:r>
            <a:r>
              <a:rPr lang="it-IT" sz="2400" b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RAME!</a:t>
            </a:r>
            <a:endParaRPr lang="it-IT" b="1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19" name="Rettangolo arrotondato 18"/>
          <p:cNvSpPr/>
          <p:nvPr/>
        </p:nvSpPr>
        <p:spPr>
          <a:xfrm>
            <a:off x="152216" y="51446"/>
            <a:ext cx="8826094" cy="875621"/>
          </a:xfrm>
          <a:prstGeom prst="round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167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5" name="Text Box 3"/>
          <p:cNvSpPr txBox="1">
            <a:spLocks noChangeArrowheads="1"/>
          </p:cNvSpPr>
          <p:nvPr/>
        </p:nvSpPr>
        <p:spPr bwMode="auto">
          <a:xfrm>
            <a:off x="0" y="139700"/>
            <a:ext cx="9144000" cy="2132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3400" b="1" smtClean="0">
                <a:solidFill>
                  <a:srgbClr val="FFFF99"/>
                </a:solidFill>
                <a:latin typeface="Comic Sans MS" pitchFamily="66" charset="0"/>
                <a:ea typeface="Times New Roman" pitchFamily="18" charset="0"/>
                <a:cs typeface="AdvTimes" charset="0"/>
              </a:rPr>
              <a:t>...</a:t>
            </a:r>
            <a:r>
              <a:rPr lang="en-GB" sz="3400" b="1" smtClean="0">
                <a:solidFill>
                  <a:srgbClr val="FFFF99"/>
                </a:solidFill>
                <a:latin typeface="Comic Sans MS" pitchFamily="66" charset="0"/>
                <a:ea typeface="Times New Roman" pitchFamily="18" charset="0"/>
                <a:cs typeface="AdvTimes" charset="0"/>
              </a:rPr>
              <a:t>inoltre, </a:t>
            </a:r>
            <a:r>
              <a:rPr lang="en-GB" sz="3400" b="1" smtClean="0">
                <a:solidFill>
                  <a:srgbClr val="FFFF99"/>
                </a:solidFill>
                <a:latin typeface="Comic Sans MS" pitchFamily="66" charset="0"/>
                <a:ea typeface="Times New Roman" pitchFamily="18" charset="0"/>
                <a:cs typeface="AdvTimes" charset="0"/>
              </a:rPr>
              <a:t>il più “adatto</a:t>
            </a:r>
            <a:r>
              <a:rPr lang="en-GB" sz="3400" b="1" smtClean="0">
                <a:solidFill>
                  <a:srgbClr val="FFFF99"/>
                </a:solidFill>
                <a:latin typeface="Comic Sans MS" pitchFamily="66" charset="0"/>
                <a:ea typeface="Times New Roman" pitchFamily="18" charset="0"/>
                <a:cs typeface="AdvTimes" charset="0"/>
              </a:rPr>
              <a:t>” </a:t>
            </a:r>
            <a:endParaRPr lang="en-GB" sz="3400" b="1" smtClean="0">
              <a:solidFill>
                <a:srgbClr val="FFFF99"/>
              </a:solidFill>
              <a:latin typeface="Comic Sans MS" pitchFamily="66" charset="0"/>
              <a:ea typeface="Times New Roman" pitchFamily="18" charset="0"/>
              <a:cs typeface="AdvTimes" charset="0"/>
            </a:endParaRP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3400" b="1" smtClean="0">
                <a:solidFill>
                  <a:srgbClr val="FFFF99"/>
                </a:solidFill>
                <a:latin typeface="Comic Sans MS" pitchFamily="66" charset="0"/>
                <a:ea typeface="Times New Roman" pitchFamily="18" charset="0"/>
                <a:cs typeface="AdvTimes" charset="0"/>
              </a:rPr>
              <a:t>puo</a:t>
            </a:r>
            <a:r>
              <a:rPr lang="en-GB" sz="3400" b="1" smtClean="0">
                <a:solidFill>
                  <a:srgbClr val="FFFF99"/>
                </a:solidFill>
                <a:latin typeface="Comic Sans MS" pitchFamily="66" charset="0"/>
                <a:ea typeface="Times New Roman" pitchFamily="18" charset="0"/>
                <a:cs typeface="AdvTimes" charset="0"/>
              </a:rPr>
              <a:t>’ trasmettere questo </a:t>
            </a:r>
            <a:r>
              <a:rPr lang="en-GB" sz="3400" b="1" smtClean="0">
                <a:solidFill>
                  <a:srgbClr val="FFFF99"/>
                </a:solidFill>
                <a:latin typeface="Comic Sans MS" pitchFamily="66" charset="0"/>
                <a:ea typeface="Times New Roman" pitchFamily="18" charset="0"/>
                <a:cs typeface="AdvTimes" charset="0"/>
              </a:rPr>
              <a:t>carattere </a:t>
            </a:r>
            <a:endParaRPr lang="en-GB" sz="3400" b="1" smtClean="0">
              <a:solidFill>
                <a:srgbClr val="FFFF99"/>
              </a:solidFill>
              <a:latin typeface="Comic Sans MS" pitchFamily="66" charset="0"/>
              <a:ea typeface="Times New Roman" pitchFamily="18" charset="0"/>
              <a:cs typeface="AdvTimes" charset="0"/>
            </a:endParaRPr>
          </a:p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3400" b="1" smtClean="0">
                <a:solidFill>
                  <a:srgbClr val="FFFF99"/>
                </a:solidFill>
                <a:latin typeface="Comic Sans MS" pitchFamily="66" charset="0"/>
                <a:ea typeface="Times New Roman" pitchFamily="18" charset="0"/>
                <a:cs typeface="AdvTimes" charset="0"/>
              </a:rPr>
              <a:t>ad </a:t>
            </a:r>
            <a:r>
              <a:rPr lang="en-GB" sz="3400" b="1" smtClean="0">
                <a:solidFill>
                  <a:srgbClr val="FFFF99"/>
                </a:solidFill>
                <a:latin typeface="Comic Sans MS" pitchFamily="66" charset="0"/>
                <a:ea typeface="Times New Roman" pitchFamily="18" charset="0"/>
                <a:cs typeface="AdvTimes" charset="0"/>
              </a:rPr>
              <a:t>altri batteri</a:t>
            </a:r>
            <a:endParaRPr lang="it-IT" sz="3400" b="1" smtClean="0">
              <a:solidFill>
                <a:srgbClr val="FFFF99"/>
              </a:solidFill>
              <a:latin typeface="Comic Sans MS" pitchFamily="66" charset="0"/>
              <a:ea typeface="Times New Roman" pitchFamily="18" charset="0"/>
              <a:cs typeface="AdvTimes" charset="0"/>
            </a:endParaRPr>
          </a:p>
        </p:txBody>
      </p:sp>
      <p:grpSp>
        <p:nvGrpSpPr>
          <p:cNvPr id="146468" name="Group 36"/>
          <p:cNvGrpSpPr>
            <a:grpSpLocks/>
          </p:cNvGrpSpPr>
          <p:nvPr/>
        </p:nvGrpSpPr>
        <p:grpSpPr bwMode="auto">
          <a:xfrm>
            <a:off x="144463" y="2479675"/>
            <a:ext cx="8820150" cy="4105275"/>
            <a:chOff x="91" y="1562"/>
            <a:chExt cx="5556" cy="2586"/>
          </a:xfrm>
        </p:grpSpPr>
        <p:sp>
          <p:nvSpPr>
            <p:cNvPr id="146445" name="Text Box 13"/>
            <p:cNvSpPr txBox="1">
              <a:spLocks noChangeArrowheads="1"/>
            </p:cNvSpPr>
            <p:nvPr/>
          </p:nvSpPr>
          <p:spPr bwMode="auto">
            <a:xfrm>
              <a:off x="158" y="3702"/>
              <a:ext cx="326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2000" b="1" smtClean="0">
                  <a:solidFill>
                    <a:srgbClr val="FFFF66"/>
                  </a:solidFill>
                  <a:latin typeface="Comic Sans MS" pitchFamily="66" charset="0"/>
                </a:rPr>
                <a:t>R = resistente </a:t>
              </a:r>
              <a:r>
                <a:rPr lang="it-IT" sz="2000" b="1" smtClean="0">
                  <a:solidFill>
                    <a:srgbClr val="FFFF66"/>
                  </a:solidFill>
                  <a:latin typeface="Comic Sans MS" pitchFamily="66" charset="0"/>
                </a:rPr>
                <a:t>all’antibiotico </a:t>
              </a:r>
              <a:r>
                <a:rPr lang="it-IT" sz="2000" b="1" smtClean="0">
                  <a:solidFill>
                    <a:srgbClr val="FFFF66"/>
                  </a:solidFill>
                  <a:latin typeface="Comic Sans MS" pitchFamily="66" charset="0"/>
                </a:rPr>
                <a:t>X / Rame</a:t>
              </a:r>
              <a:endParaRPr lang="it-IT" sz="2000" b="1" smtClean="0">
                <a:solidFill>
                  <a:srgbClr val="FFFF66"/>
                </a:solidFill>
                <a:latin typeface="Comic Sans MS" pitchFamily="66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2000" b="1" smtClean="0">
                  <a:solidFill>
                    <a:srgbClr val="FFFF66"/>
                  </a:solidFill>
                  <a:latin typeface="Comic Sans MS" pitchFamily="66" charset="0"/>
                </a:rPr>
                <a:t>S = suscettibile </a:t>
              </a:r>
              <a:r>
                <a:rPr lang="it-IT" sz="2000" b="1" smtClean="0">
                  <a:solidFill>
                    <a:srgbClr val="FFFF66"/>
                  </a:solidFill>
                  <a:latin typeface="Comic Sans MS" pitchFamily="66" charset="0"/>
                </a:rPr>
                <a:t>all’antibiotico </a:t>
              </a:r>
              <a:r>
                <a:rPr lang="it-IT" sz="2000" b="1" smtClean="0">
                  <a:solidFill>
                    <a:srgbClr val="FFFF66"/>
                  </a:solidFill>
                  <a:latin typeface="Comic Sans MS" pitchFamily="66" charset="0"/>
                </a:rPr>
                <a:t>X / Rame</a:t>
              </a:r>
              <a:endParaRPr lang="it-IT" sz="2000" b="1" smtClean="0">
                <a:solidFill>
                  <a:srgbClr val="FFFF66"/>
                </a:solidFill>
                <a:latin typeface="Comic Sans MS" pitchFamily="66" charset="0"/>
              </a:endParaRPr>
            </a:p>
          </p:txBody>
        </p:sp>
        <p:graphicFrame>
          <p:nvGraphicFramePr>
            <p:cNvPr id="146460" name="Object 28"/>
            <p:cNvGraphicFramePr>
              <a:graphicFrameLocks noChangeAspect="1"/>
            </p:cNvGraphicFramePr>
            <p:nvPr/>
          </p:nvGraphicFramePr>
          <p:xfrm>
            <a:off x="91" y="1562"/>
            <a:ext cx="5556" cy="201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86" name="Immagine bitmap" r:id="rId4" imgW="8580952" imgH="3115110" progId="Paint.Picture">
                    <p:embed/>
                  </p:oleObj>
                </mc:Choice>
                <mc:Fallback>
                  <p:oleObj name="Immagine bitmap" r:id="rId4" imgW="8580952" imgH="3115110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" y="1562"/>
                          <a:ext cx="5556" cy="2018"/>
                        </a:xfrm>
                        <a:prstGeom prst="rect">
                          <a:avLst/>
                        </a:prstGeom>
                        <a:noFill/>
                        <a:ln w="38100">
                          <a:solidFill>
                            <a:srgbClr val="9933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46463" name="Group 31"/>
            <p:cNvGrpSpPr>
              <a:grpSpLocks/>
            </p:cNvGrpSpPr>
            <p:nvPr/>
          </p:nvGrpSpPr>
          <p:grpSpPr bwMode="auto">
            <a:xfrm>
              <a:off x="249" y="2881"/>
              <a:ext cx="363" cy="458"/>
              <a:chOff x="-522" y="2580"/>
              <a:chExt cx="363" cy="458"/>
            </a:xfrm>
          </p:grpSpPr>
          <p:sp>
            <p:nvSpPr>
              <p:cNvPr id="146442" name="Text Box 10"/>
              <p:cNvSpPr txBox="1">
                <a:spLocks noChangeArrowheads="1"/>
              </p:cNvSpPr>
              <p:nvPr/>
            </p:nvSpPr>
            <p:spPr bwMode="auto">
              <a:xfrm>
                <a:off x="-522" y="2750"/>
                <a:ext cx="36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sz="2400" b="1" smtClean="0">
                    <a:solidFill>
                      <a:srgbClr val="000000"/>
                    </a:solidFill>
                    <a:latin typeface="Comic Sans MS" pitchFamily="66" charset="0"/>
                  </a:rPr>
                  <a:t>R</a:t>
                </a:r>
              </a:p>
            </p:txBody>
          </p:sp>
          <p:sp>
            <p:nvSpPr>
              <p:cNvPr id="146462" name="Line 30"/>
              <p:cNvSpPr>
                <a:spLocks noChangeShapeType="1"/>
              </p:cNvSpPr>
              <p:nvPr/>
            </p:nvSpPr>
            <p:spPr bwMode="auto">
              <a:xfrm flipV="1">
                <a:off x="-350" y="2580"/>
                <a:ext cx="1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8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6465" name="Group 33"/>
            <p:cNvGrpSpPr>
              <a:grpSpLocks/>
            </p:cNvGrpSpPr>
            <p:nvPr/>
          </p:nvGrpSpPr>
          <p:grpSpPr bwMode="auto">
            <a:xfrm>
              <a:off x="249" y="1842"/>
              <a:ext cx="363" cy="436"/>
              <a:chOff x="-522" y="1253"/>
              <a:chExt cx="363" cy="436"/>
            </a:xfrm>
          </p:grpSpPr>
          <p:sp>
            <p:nvSpPr>
              <p:cNvPr id="146466" name="Line 34"/>
              <p:cNvSpPr>
                <a:spLocks noChangeShapeType="1"/>
              </p:cNvSpPr>
              <p:nvPr/>
            </p:nvSpPr>
            <p:spPr bwMode="auto">
              <a:xfrm>
                <a:off x="-341" y="1507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sz="8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467" name="Text Box 35"/>
              <p:cNvSpPr txBox="1">
                <a:spLocks noChangeArrowheads="1"/>
              </p:cNvSpPr>
              <p:nvPr/>
            </p:nvSpPr>
            <p:spPr bwMode="auto">
              <a:xfrm>
                <a:off x="-522" y="1253"/>
                <a:ext cx="36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sz="2400" b="1" smtClean="0">
                    <a:solidFill>
                      <a:srgbClr val="000000"/>
                    </a:solidFill>
                    <a:latin typeface="Comic Sans MS" pitchFamily="66" charset="0"/>
                  </a:rPr>
                  <a:t>S</a:t>
                </a:r>
              </a:p>
            </p:txBody>
          </p:sp>
        </p:grpSp>
      </p:grpSp>
      <p:grpSp>
        <p:nvGrpSpPr>
          <p:cNvPr id="146469" name="Group 37"/>
          <p:cNvGrpSpPr>
            <a:grpSpLocks/>
          </p:cNvGrpSpPr>
          <p:nvPr/>
        </p:nvGrpSpPr>
        <p:grpSpPr bwMode="auto">
          <a:xfrm>
            <a:off x="1495425" y="4941888"/>
            <a:ext cx="4021138" cy="735012"/>
            <a:chOff x="5602" y="3203"/>
            <a:chExt cx="2533" cy="463"/>
          </a:xfrm>
        </p:grpSpPr>
        <p:sp>
          <p:nvSpPr>
            <p:cNvPr id="146470" name="Text Box 38"/>
            <p:cNvSpPr txBox="1">
              <a:spLocks noChangeArrowheads="1"/>
            </p:cNvSpPr>
            <p:nvPr/>
          </p:nvSpPr>
          <p:spPr bwMode="auto">
            <a:xfrm>
              <a:off x="5602" y="3339"/>
              <a:ext cx="253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2800" b="1" smtClean="0">
                  <a:solidFill>
                    <a:srgbClr val="000000"/>
                  </a:solidFill>
                  <a:latin typeface="Comic Sans MS" pitchFamily="66" charset="0"/>
                </a:rPr>
                <a:t>coniugazione batterica</a:t>
              </a:r>
            </a:p>
          </p:txBody>
        </p:sp>
        <p:sp>
          <p:nvSpPr>
            <p:cNvPr id="146471" name="Line 39"/>
            <p:cNvSpPr>
              <a:spLocks noChangeShapeType="1"/>
            </p:cNvSpPr>
            <p:nvPr/>
          </p:nvSpPr>
          <p:spPr bwMode="auto">
            <a:xfrm>
              <a:off x="6781" y="3203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8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46472" name="Group 40"/>
          <p:cNvGrpSpPr>
            <a:grpSpLocks/>
          </p:cNvGrpSpPr>
          <p:nvPr/>
        </p:nvGrpSpPr>
        <p:grpSpPr bwMode="auto">
          <a:xfrm>
            <a:off x="4067944" y="2564915"/>
            <a:ext cx="3024188" cy="938219"/>
            <a:chOff x="5970" y="1044"/>
            <a:chExt cx="1905" cy="591"/>
          </a:xfrm>
        </p:grpSpPr>
        <p:sp>
          <p:nvSpPr>
            <p:cNvPr id="146473" name="Text Box 41"/>
            <p:cNvSpPr txBox="1">
              <a:spLocks noChangeArrowheads="1"/>
            </p:cNvSpPr>
            <p:nvPr/>
          </p:nvSpPr>
          <p:spPr bwMode="auto">
            <a:xfrm>
              <a:off x="5970" y="1044"/>
              <a:ext cx="1905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2000" b="1" smtClean="0">
                  <a:solidFill>
                    <a:srgbClr val="000000"/>
                  </a:solidFill>
                  <a:latin typeface="Comic Sans MS" pitchFamily="66" charset="0"/>
                </a:rPr>
                <a:t>applicazione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2000" b="1" smtClean="0">
                  <a:solidFill>
                    <a:srgbClr val="000000"/>
                  </a:solidFill>
                  <a:latin typeface="Comic Sans MS" pitchFamily="66" charset="0"/>
                </a:rPr>
                <a:t>antibiotico </a:t>
              </a:r>
              <a:r>
                <a:rPr lang="it-IT" sz="2000" b="1" smtClean="0">
                  <a:solidFill>
                    <a:srgbClr val="000000"/>
                  </a:solidFill>
                  <a:latin typeface="Comic Sans MS" pitchFamily="66" charset="0"/>
                </a:rPr>
                <a:t>X / Rame</a:t>
              </a:r>
              <a:endParaRPr lang="it-IT" sz="2000" b="1" smtClean="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146474" name="Line 42"/>
            <p:cNvSpPr>
              <a:spLocks noChangeShapeType="1"/>
            </p:cNvSpPr>
            <p:nvPr/>
          </p:nvSpPr>
          <p:spPr bwMode="auto">
            <a:xfrm>
              <a:off x="6820" y="1453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800" smtClean="0">
                <a:solidFill>
                  <a:srgbClr val="000000"/>
                </a:solidFill>
              </a:endParaRPr>
            </a:p>
          </p:txBody>
        </p:sp>
        <p:sp>
          <p:nvSpPr>
            <p:cNvPr id="146475" name="AutoShape 43"/>
            <p:cNvSpPr>
              <a:spLocks noChangeArrowheads="1"/>
            </p:cNvSpPr>
            <p:nvPr/>
          </p:nvSpPr>
          <p:spPr bwMode="auto">
            <a:xfrm>
              <a:off x="6101" y="1116"/>
              <a:ext cx="136" cy="182"/>
            </a:xfrm>
            <a:prstGeom prst="irregularSeal1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 sz="800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069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46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46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46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withGroup">
                            <p:stCondLst>
                              <p:cond delay="25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46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46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46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46108" y="4582869"/>
            <a:ext cx="8428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it-IT" sz="3600" b="1" u="sng">
                <a:latin typeface="Comic Sans MS" pitchFamily="66" charset="0"/>
                <a:hlinkClick r:id="rId2"/>
              </a:rPr>
              <a:t>http://</a:t>
            </a:r>
            <a:r>
              <a:rPr lang="it-IT" sz="3600" b="1" u="sng" smtClean="0">
                <a:latin typeface="Comic Sans MS" pitchFamily="66" charset="0"/>
                <a:hlinkClick r:id="rId2"/>
              </a:rPr>
              <a:t>life-evergreen.com</a:t>
            </a:r>
            <a:endParaRPr lang="it-IT" sz="3600" b="1" u="sng" smtClean="0"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" y="43541"/>
            <a:ext cx="9055546" cy="2142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346108" y="2557353"/>
            <a:ext cx="85463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400" b="1" smtClean="0">
                <a:latin typeface="Comic Sans MS" pitchFamily="66" charset="0"/>
              </a:rPr>
              <a:t>“Il </a:t>
            </a:r>
            <a:r>
              <a:rPr lang="it-IT" sz="2400" b="1">
                <a:latin typeface="Comic Sans MS" pitchFamily="66" charset="0"/>
              </a:rPr>
              <a:t>progetto EVERGREEN: prospettive innovative </a:t>
            </a:r>
          </a:p>
          <a:p>
            <a:pPr algn="ctr">
              <a:lnSpc>
                <a:spcPct val="150000"/>
              </a:lnSpc>
            </a:pPr>
            <a:r>
              <a:rPr lang="it-IT" sz="2400" b="1" smtClean="0">
                <a:latin typeface="Comic Sans MS" pitchFamily="66" charset="0"/>
              </a:rPr>
              <a:t>nella difesa </a:t>
            </a:r>
            <a:r>
              <a:rPr lang="it-IT" sz="2400" b="1">
                <a:latin typeface="Comic Sans MS" pitchFamily="66" charset="0"/>
              </a:rPr>
              <a:t>delle </a:t>
            </a:r>
            <a:r>
              <a:rPr lang="it-IT" sz="2400" b="1">
                <a:latin typeface="Comic Sans MS" pitchFamily="66" charset="0"/>
              </a:rPr>
              <a:t>colture </a:t>
            </a:r>
            <a:endParaRPr lang="it-IT" sz="2400" b="1" smtClean="0">
              <a:latin typeface="Comic Sans MS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it-IT" sz="2400" b="1" smtClean="0">
                <a:latin typeface="Comic Sans MS" pitchFamily="66" charset="0"/>
              </a:rPr>
              <a:t>da patogeni </a:t>
            </a:r>
            <a:r>
              <a:rPr lang="it-IT" sz="2400" b="1">
                <a:latin typeface="Comic Sans MS" pitchFamily="66" charset="0"/>
              </a:rPr>
              <a:t>batterici </a:t>
            </a:r>
            <a:r>
              <a:rPr lang="it-IT" sz="2400" b="1">
                <a:latin typeface="Comic Sans MS" pitchFamily="66" charset="0"/>
              </a:rPr>
              <a:t>e </a:t>
            </a:r>
            <a:r>
              <a:rPr lang="it-IT" sz="2400" b="1" smtClean="0">
                <a:latin typeface="Comic Sans MS" pitchFamily="66" charset="0"/>
              </a:rPr>
              <a:t>nematodi”</a:t>
            </a:r>
            <a:endParaRPr lang="it-IT" sz="2400" b="1">
              <a:latin typeface="Comic Sans MS" pitchFamily="66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323528" y="4638471"/>
            <a:ext cx="8568952" cy="1238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300"/>
              </a:spcAft>
            </a:pPr>
            <a:r>
              <a:rPr lang="en-GB" b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ea typeface="Times New Roman"/>
              </a:rPr>
              <a:t>Stefania Tegli</a:t>
            </a:r>
            <a:endParaRPr lang="it-IT" b="1">
              <a:solidFill>
                <a:schemeClr val="tx2">
                  <a:lumMod val="50000"/>
                </a:schemeClr>
              </a:solidFill>
              <a:latin typeface="Comic Sans MS" pitchFamily="66" charset="0"/>
              <a:ea typeface="Times New Roman"/>
            </a:endParaRPr>
          </a:p>
          <a:p>
            <a:pPr algn="ctr"/>
            <a:r>
              <a:rPr lang="es-ES" b="1" i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Dipartimento di Scienze </a:t>
            </a:r>
            <a:r>
              <a:rPr lang="es-ES" b="1" i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delle </a:t>
            </a:r>
            <a:r>
              <a:rPr lang="es-ES" b="1" i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Produzioni </a:t>
            </a:r>
            <a:r>
              <a:rPr lang="es-ES" b="1" i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Agroalimentari e dell’Ambiente</a:t>
            </a:r>
          </a:p>
          <a:p>
            <a:pPr algn="ctr"/>
            <a:r>
              <a:rPr lang="es-ES" b="1" i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ea typeface="Times New Roman"/>
                <a:cs typeface="Times New Roman"/>
              </a:rPr>
              <a:t>Laboratorio di Patologia Vegetale Molecolare</a:t>
            </a:r>
          </a:p>
          <a:p>
            <a:pPr algn="ctr"/>
            <a:r>
              <a:rPr lang="en-US" b="1" i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Università degli Studi di Firenze</a:t>
            </a:r>
            <a:endParaRPr lang="it-IT" b="1" i="1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grpSp>
        <p:nvGrpSpPr>
          <p:cNvPr id="19" name="Gruppo 18"/>
          <p:cNvGrpSpPr/>
          <p:nvPr/>
        </p:nvGrpSpPr>
        <p:grpSpPr>
          <a:xfrm>
            <a:off x="8200" y="5890423"/>
            <a:ext cx="9086850" cy="947336"/>
            <a:chOff x="8200" y="5890423"/>
            <a:chExt cx="9086850" cy="947336"/>
          </a:xfrm>
        </p:grpSpPr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49477" y="6239270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3676" y="6110681"/>
              <a:ext cx="650337" cy="727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0" y="5890423"/>
              <a:ext cx="9086850" cy="28382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Immagine 22" descr="http://aws.imagelinenetwork.com/agronotizie/materiali/ArticoliImg/accademia-georgofili-logo-colori.jp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6104377"/>
              <a:ext cx="789106" cy="708999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1180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-1112838" y="1270000"/>
            <a:ext cx="9144001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800" smtClean="0">
              <a:solidFill>
                <a:srgbClr val="000000"/>
              </a:solidFill>
            </a:endParaRPr>
          </a:p>
        </p:txBody>
      </p:sp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5027613" y="6591300"/>
            <a:ext cx="400843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200" b="1" smtClean="0">
                <a:solidFill>
                  <a:srgbClr val="FFFF99"/>
                </a:solidFill>
                <a:latin typeface="Comic Sans MS" pitchFamily="66" charset="0"/>
              </a:rPr>
              <a:t>http://www.nearingzero.net/screen_res/nz149.jpg</a:t>
            </a:r>
            <a:r>
              <a:rPr lang="it-IT" sz="1200" b="1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endParaRPr lang="en-US" sz="1200" b="1" smtClean="0">
              <a:solidFill>
                <a:srgbClr val="000000"/>
              </a:solidFill>
              <a:latin typeface="Comic Sans MS" pitchFamily="66" charset="0"/>
            </a:endParaRPr>
          </a:p>
        </p:txBody>
      </p:sp>
      <p:graphicFrame>
        <p:nvGraphicFramePr>
          <p:cNvPr id="76809" name="Object 9"/>
          <p:cNvGraphicFramePr>
            <a:graphicFrameLocks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200272672"/>
              </p:ext>
            </p:extLst>
          </p:nvPr>
        </p:nvGraphicFramePr>
        <p:xfrm>
          <a:off x="1763688" y="1628800"/>
          <a:ext cx="6222206" cy="4957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0" name="Immagine bitmap" r:id="rId4" imgW="7257143" imgH="5780952" progId="PBrush">
                  <p:embed/>
                </p:oleObj>
              </mc:Choice>
              <mc:Fallback>
                <p:oleObj name="Immagine bitmap" r:id="rId4" imgW="7257143" imgH="5780952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1628800"/>
                        <a:ext cx="6222206" cy="49573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92402"/>
            <a:ext cx="9144000" cy="1452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3400" b="1" smtClean="0">
                <a:solidFill>
                  <a:srgbClr val="FFFF99"/>
                </a:solidFill>
                <a:latin typeface="Comic Sans MS" pitchFamily="66" charset="0"/>
                <a:ea typeface="Times New Roman" pitchFamily="18" charset="0"/>
                <a:cs typeface="AdvTimes" charset="0"/>
              </a:rPr>
              <a:t>...importanti implicazioni in ambito agroambientale e per la salute umana!!!</a:t>
            </a:r>
            <a:endParaRPr lang="it-IT" sz="3400" b="1" smtClean="0">
              <a:solidFill>
                <a:srgbClr val="FFFF99"/>
              </a:solidFill>
              <a:latin typeface="Comic Sans MS" pitchFamily="66" charset="0"/>
              <a:ea typeface="Times New Roman" pitchFamily="18" charset="0"/>
              <a:cs typeface="Adv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83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9" descr="ris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1472" y="980728"/>
            <a:ext cx="5243399" cy="4609927"/>
          </a:xfrm>
          <a:prstGeom prst="rect">
            <a:avLst/>
          </a:prstGeom>
          <a:noFill/>
          <a:ln w="762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54221" y="188640"/>
            <a:ext cx="7765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CAMBIARE IL PUNTO DI VISTA</a:t>
            </a:r>
            <a:endParaRPr lang="it-IT" sz="3600" b="1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3964" y="5717314"/>
            <a:ext cx="9086850" cy="1096063"/>
            <a:chOff x="3964" y="5717314"/>
            <a:chExt cx="9086850" cy="1096063"/>
          </a:xfrm>
        </p:grpSpPr>
        <p:grpSp>
          <p:nvGrpSpPr>
            <p:cNvPr id="17" name="Gruppo 16"/>
            <p:cNvGrpSpPr/>
            <p:nvPr/>
          </p:nvGrpSpPr>
          <p:grpSpPr>
            <a:xfrm>
              <a:off x="3964" y="5717314"/>
              <a:ext cx="9086850" cy="1024054"/>
              <a:chOff x="3964" y="5787376"/>
              <a:chExt cx="9086850" cy="1024054"/>
            </a:xfrm>
          </p:grpSpPr>
          <p:pic>
            <p:nvPicPr>
              <p:cNvPr id="19" name="Picture 2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4" y="5787376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6207016"/>
                <a:ext cx="856705" cy="487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90938" y="6165304"/>
                <a:ext cx="780662" cy="574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0973" y="6084352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Rettangolo 22"/>
              <p:cNvSpPr/>
              <p:nvPr/>
            </p:nvSpPr>
            <p:spPr>
              <a:xfrm>
                <a:off x="2603074" y="6156593"/>
                <a:ext cx="390964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Accademia dei Georgofili</a:t>
                </a:r>
              </a:p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Firenze, 13 novembre 2015</a:t>
                </a:r>
                <a:endParaRPr lang="it-IT" sz="1600" b="1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18" name="Immagine 17" descr="http://aws.imagelinenetwork.com/agronotizie/materiali/ArticoliImg/accademia-georgofili-logo-colori.jp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014291"/>
              <a:ext cx="864096" cy="79908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21937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tefania\Desktop\stefania_documenti\da_MyPassport_gen2012\ENTE_APRILE08\antibispre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994" y="44624"/>
            <a:ext cx="5333946" cy="594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e 1"/>
          <p:cNvSpPr/>
          <p:nvPr/>
        </p:nvSpPr>
        <p:spPr>
          <a:xfrm>
            <a:off x="5282903" y="1622546"/>
            <a:ext cx="1682387" cy="65432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smtClean="0">
                <a:solidFill>
                  <a:schemeClr val="tx1"/>
                </a:solidFill>
              </a:rPr>
              <a:t>Antibiotici</a:t>
            </a:r>
          </a:p>
          <a:p>
            <a:pPr algn="ctr"/>
            <a:r>
              <a:rPr lang="it-IT" sz="1200" b="1" smtClean="0">
                <a:solidFill>
                  <a:schemeClr val="tx1"/>
                </a:solidFill>
              </a:rPr>
              <a:t>in medicina umana</a:t>
            </a:r>
            <a:endParaRPr lang="it-IT" sz="1200" b="1">
              <a:solidFill>
                <a:schemeClr val="tx1"/>
              </a:solidFill>
            </a:endParaRPr>
          </a:p>
        </p:txBody>
      </p:sp>
      <p:sp>
        <p:nvSpPr>
          <p:cNvPr id="4" name="Ovale 3"/>
          <p:cNvSpPr/>
          <p:nvPr/>
        </p:nvSpPr>
        <p:spPr>
          <a:xfrm>
            <a:off x="4713080" y="2939320"/>
            <a:ext cx="1952303" cy="65432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smtClean="0">
                <a:solidFill>
                  <a:schemeClr val="tx1"/>
                </a:solidFill>
              </a:rPr>
              <a:t>Antibiotici </a:t>
            </a:r>
          </a:p>
          <a:p>
            <a:pPr algn="ctr"/>
            <a:r>
              <a:rPr lang="it-IT" sz="1200" b="1" smtClean="0">
                <a:solidFill>
                  <a:schemeClr val="tx1"/>
                </a:solidFill>
              </a:rPr>
              <a:t>in medicina veterinaria</a:t>
            </a:r>
            <a:endParaRPr lang="it-IT" sz="1200" b="1">
              <a:solidFill>
                <a:schemeClr val="tx1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341" y="5093637"/>
            <a:ext cx="939238" cy="41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570" y="4304537"/>
            <a:ext cx="780370" cy="728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e 6"/>
          <p:cNvSpPr/>
          <p:nvPr/>
        </p:nvSpPr>
        <p:spPr>
          <a:xfrm>
            <a:off x="2237729" y="5196834"/>
            <a:ext cx="2314915" cy="65432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smtClean="0">
                <a:solidFill>
                  <a:schemeClr val="tx1"/>
                </a:solidFill>
              </a:rPr>
              <a:t>Antibiotici </a:t>
            </a:r>
          </a:p>
          <a:p>
            <a:pPr algn="ctr"/>
            <a:r>
              <a:rPr lang="it-IT" sz="1200" b="1">
                <a:solidFill>
                  <a:schemeClr val="tx1"/>
                </a:solidFill>
              </a:rPr>
              <a:t>Inquinamento </a:t>
            </a:r>
            <a:endParaRPr lang="it-IT" sz="1200" b="1" smtClean="0">
              <a:solidFill>
                <a:schemeClr val="tx1"/>
              </a:solidFill>
            </a:endParaRPr>
          </a:p>
          <a:p>
            <a:pPr algn="ctr"/>
            <a:r>
              <a:rPr lang="it-IT" sz="1200" b="1" smtClean="0">
                <a:solidFill>
                  <a:schemeClr val="tx1"/>
                </a:solidFill>
              </a:rPr>
              <a:t>del suolo</a:t>
            </a:r>
            <a:endParaRPr lang="it-IT" sz="1200" b="1">
              <a:solidFill>
                <a:schemeClr val="tx1"/>
              </a:solidFill>
            </a:endParaRPr>
          </a:p>
        </p:txBody>
      </p:sp>
      <p:sp>
        <p:nvSpPr>
          <p:cNvPr id="8" name="Ovale 7"/>
          <p:cNvSpPr/>
          <p:nvPr/>
        </p:nvSpPr>
        <p:spPr>
          <a:xfrm>
            <a:off x="5505077" y="4441491"/>
            <a:ext cx="1682387" cy="65432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smtClean="0">
                <a:solidFill>
                  <a:schemeClr val="tx1"/>
                </a:solidFill>
              </a:rPr>
              <a:t>Antibiotici </a:t>
            </a:r>
          </a:p>
          <a:p>
            <a:pPr algn="ctr"/>
            <a:r>
              <a:rPr lang="it-IT" sz="1200" b="1" smtClean="0">
                <a:solidFill>
                  <a:schemeClr val="tx1"/>
                </a:solidFill>
              </a:rPr>
              <a:t>Inquinamento delle acque</a:t>
            </a:r>
            <a:endParaRPr lang="it-IT" sz="1200" b="1">
              <a:solidFill>
                <a:schemeClr val="tx1"/>
              </a:solidFill>
            </a:endParaRPr>
          </a:p>
        </p:txBody>
      </p:sp>
      <p:pic>
        <p:nvPicPr>
          <p:cNvPr id="8198" name="Picture 6" descr="http://www.capitalotc.com/wp-content/uploads/2015/09/Catastrophic-Antibiotic-Threa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89" y="476672"/>
            <a:ext cx="8787751" cy="5087647"/>
          </a:xfrm>
          <a:prstGeom prst="rect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uppo 15"/>
          <p:cNvGrpSpPr/>
          <p:nvPr/>
        </p:nvGrpSpPr>
        <p:grpSpPr>
          <a:xfrm>
            <a:off x="3964" y="5853794"/>
            <a:ext cx="9086850" cy="1096063"/>
            <a:chOff x="3964" y="5717314"/>
            <a:chExt cx="9086850" cy="1096063"/>
          </a:xfrm>
        </p:grpSpPr>
        <p:grpSp>
          <p:nvGrpSpPr>
            <p:cNvPr id="17" name="Gruppo 16"/>
            <p:cNvGrpSpPr/>
            <p:nvPr/>
          </p:nvGrpSpPr>
          <p:grpSpPr>
            <a:xfrm>
              <a:off x="3964" y="5717314"/>
              <a:ext cx="9086850" cy="1024054"/>
              <a:chOff x="3964" y="5787376"/>
              <a:chExt cx="9086850" cy="1024054"/>
            </a:xfrm>
          </p:grpSpPr>
          <p:pic>
            <p:nvPicPr>
              <p:cNvPr id="19" name="Picture 20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4" y="5787376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6207016"/>
                <a:ext cx="856705" cy="487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5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90938" y="6165304"/>
                <a:ext cx="780662" cy="574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0973" y="6084352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Rettangolo 22"/>
              <p:cNvSpPr/>
              <p:nvPr/>
            </p:nvSpPr>
            <p:spPr>
              <a:xfrm>
                <a:off x="2603074" y="6156593"/>
                <a:ext cx="390964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Accademia dei Georgofili</a:t>
                </a:r>
              </a:p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Firenze, 13 novembre 2015</a:t>
                </a:r>
                <a:endParaRPr lang="it-IT" sz="1600" b="1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18" name="Immagine 17" descr="http://aws.imagelinenetwork.com/agronotizie/materiali/ArticoliImg/accademia-georgofili-logo-colori.jpg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014291"/>
              <a:ext cx="864096" cy="79908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0518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cdc.gov/media/images/dpk/2014/dpk-carb/10-img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24" y="404664"/>
            <a:ext cx="7838992" cy="5225995"/>
          </a:xfrm>
          <a:prstGeom prst="rect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uppo 15"/>
          <p:cNvGrpSpPr/>
          <p:nvPr/>
        </p:nvGrpSpPr>
        <p:grpSpPr>
          <a:xfrm>
            <a:off x="3964" y="5717314"/>
            <a:ext cx="9086850" cy="1096063"/>
            <a:chOff x="3964" y="5717314"/>
            <a:chExt cx="9086850" cy="1096063"/>
          </a:xfrm>
        </p:grpSpPr>
        <p:grpSp>
          <p:nvGrpSpPr>
            <p:cNvPr id="17" name="Gruppo 16"/>
            <p:cNvGrpSpPr/>
            <p:nvPr/>
          </p:nvGrpSpPr>
          <p:grpSpPr>
            <a:xfrm>
              <a:off x="3964" y="5717314"/>
              <a:ext cx="9086850" cy="1024054"/>
              <a:chOff x="3964" y="5787376"/>
              <a:chExt cx="9086850" cy="1024054"/>
            </a:xfrm>
          </p:grpSpPr>
          <p:pic>
            <p:nvPicPr>
              <p:cNvPr id="19" name="Picture 2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4" y="5787376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6207016"/>
                <a:ext cx="856705" cy="487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90938" y="6165304"/>
                <a:ext cx="780662" cy="574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0973" y="6084352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Rettangolo 22"/>
              <p:cNvSpPr/>
              <p:nvPr/>
            </p:nvSpPr>
            <p:spPr>
              <a:xfrm>
                <a:off x="2603074" y="6156593"/>
                <a:ext cx="390964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Accademia dei Georgofili</a:t>
                </a:r>
              </a:p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Firenze, 13 novembre 2015</a:t>
                </a:r>
                <a:endParaRPr lang="it-IT" sz="1600" b="1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18" name="Immagine 17" descr="http://aws.imagelinenetwork.com/agronotizie/materiali/ArticoliImg/accademia-georgofili-logo-colori.jp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014291"/>
              <a:ext cx="864096" cy="79908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4374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9" descr="ris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1472" y="980728"/>
            <a:ext cx="5243399" cy="4609927"/>
          </a:xfrm>
          <a:prstGeom prst="rect">
            <a:avLst/>
          </a:prstGeom>
          <a:noFill/>
          <a:ln w="762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54221" y="188640"/>
            <a:ext cx="7765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CAMBIARE IL PUNTO DI VISTA</a:t>
            </a:r>
            <a:endParaRPr lang="it-IT" sz="3600" b="1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3964" y="5717314"/>
            <a:ext cx="9086850" cy="1096063"/>
            <a:chOff x="3964" y="5717314"/>
            <a:chExt cx="9086850" cy="1096063"/>
          </a:xfrm>
        </p:grpSpPr>
        <p:grpSp>
          <p:nvGrpSpPr>
            <p:cNvPr id="17" name="Gruppo 16"/>
            <p:cNvGrpSpPr/>
            <p:nvPr/>
          </p:nvGrpSpPr>
          <p:grpSpPr>
            <a:xfrm>
              <a:off x="3964" y="5717314"/>
              <a:ext cx="9086850" cy="1024054"/>
              <a:chOff x="3964" y="5787376"/>
              <a:chExt cx="9086850" cy="1024054"/>
            </a:xfrm>
          </p:grpSpPr>
          <p:pic>
            <p:nvPicPr>
              <p:cNvPr id="19" name="Picture 2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4" y="5787376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6207016"/>
                <a:ext cx="856705" cy="487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90938" y="6165304"/>
                <a:ext cx="780662" cy="574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0973" y="6084352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Rettangolo 22"/>
              <p:cNvSpPr/>
              <p:nvPr/>
            </p:nvSpPr>
            <p:spPr>
              <a:xfrm>
                <a:off x="2603074" y="6156593"/>
                <a:ext cx="390964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Accademia dei Georgofili</a:t>
                </a:r>
              </a:p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Firenze, 13 novembre 2015</a:t>
                </a:r>
                <a:endParaRPr lang="it-IT" sz="1600" b="1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18" name="Immagine 17" descr="http://aws.imagelinenetwork.com/agronotizie/materiali/ArticoliImg/accademia-georgofili-logo-colori.jp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014291"/>
              <a:ext cx="864096" cy="79908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4833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8" name="Picture 18" descr="C:\Users\stefania\Desktop\LIFE\Life2012_kickoffmeeting\logo_AfterCu\immagini_Notice\Eco-Leaves-and-Green-Wave-Vector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279" y="-33320"/>
            <a:ext cx="9144000" cy="685800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ttangolo 24"/>
          <p:cNvSpPr/>
          <p:nvPr/>
        </p:nvSpPr>
        <p:spPr>
          <a:xfrm>
            <a:off x="35496" y="80153"/>
            <a:ext cx="9086850" cy="1322743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621" y="68788"/>
            <a:ext cx="4725643" cy="577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uppo 3"/>
          <p:cNvGrpSpPr/>
          <p:nvPr/>
        </p:nvGrpSpPr>
        <p:grpSpPr>
          <a:xfrm>
            <a:off x="395536" y="692696"/>
            <a:ext cx="8318639" cy="4862378"/>
            <a:chOff x="395536" y="1268760"/>
            <a:chExt cx="8318639" cy="4862378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268760"/>
              <a:ext cx="8318639" cy="4862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ttangolo 1"/>
            <p:cNvSpPr/>
            <p:nvPr/>
          </p:nvSpPr>
          <p:spPr>
            <a:xfrm>
              <a:off x="409184" y="1299824"/>
              <a:ext cx="2853024" cy="4572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31" y="1700808"/>
            <a:ext cx="8855073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uppo 2"/>
          <p:cNvGrpSpPr/>
          <p:nvPr/>
        </p:nvGrpSpPr>
        <p:grpSpPr>
          <a:xfrm>
            <a:off x="59420" y="692696"/>
            <a:ext cx="8977076" cy="5148354"/>
            <a:chOff x="80739" y="1196752"/>
            <a:chExt cx="8977076" cy="5148354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39" y="1196752"/>
              <a:ext cx="7875637" cy="22689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984" y="3452129"/>
              <a:ext cx="6704831" cy="28929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1" name="Gruppo 30"/>
          <p:cNvGrpSpPr/>
          <p:nvPr/>
        </p:nvGrpSpPr>
        <p:grpSpPr>
          <a:xfrm>
            <a:off x="3964" y="5717314"/>
            <a:ext cx="9086850" cy="1096063"/>
            <a:chOff x="3964" y="5717314"/>
            <a:chExt cx="9086850" cy="1096063"/>
          </a:xfrm>
        </p:grpSpPr>
        <p:grpSp>
          <p:nvGrpSpPr>
            <p:cNvPr id="32" name="Gruppo 31"/>
            <p:cNvGrpSpPr/>
            <p:nvPr/>
          </p:nvGrpSpPr>
          <p:grpSpPr>
            <a:xfrm>
              <a:off x="3964" y="5717314"/>
              <a:ext cx="9086850" cy="1024054"/>
              <a:chOff x="3964" y="5787376"/>
              <a:chExt cx="9086850" cy="1024054"/>
            </a:xfrm>
          </p:grpSpPr>
          <p:pic>
            <p:nvPicPr>
              <p:cNvPr id="34" name="Picture 20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4" y="5787376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3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6207016"/>
                <a:ext cx="856705" cy="487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" name="Picture 5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90938" y="6165304"/>
                <a:ext cx="780662" cy="574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9" name="Picture 2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0973" y="6084352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Rettangolo 39"/>
              <p:cNvSpPr/>
              <p:nvPr/>
            </p:nvSpPr>
            <p:spPr>
              <a:xfrm>
                <a:off x="2603074" y="6156593"/>
                <a:ext cx="390964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Accademia dei Georgofili</a:t>
                </a:r>
              </a:p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Firenze, 13 novembre 2015</a:t>
                </a:r>
                <a:endParaRPr lang="it-IT" sz="1600" b="1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33" name="Immagine 32" descr="http://aws.imagelinenetwork.com/agronotizie/materiali/ArticoliImg/accademia-georgofili-logo-colori.jpg"/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014291"/>
              <a:ext cx="864096" cy="79908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0399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8" name="Picture 18" descr="C:\Users\stefania\Desktop\LIFE\Life2012_kickoffmeeting\logo_AfterCu\immagini_Notice\Eco-Leaves-and-Green-Wave-Vector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2000"/>
                    </a14:imgEffect>
                    <a14:imgEffect>
                      <a14:brightnessContrast bright="-2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279" y="-33320"/>
            <a:ext cx="9144000" cy="685800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ttangolo 24"/>
          <p:cNvSpPr/>
          <p:nvPr/>
        </p:nvSpPr>
        <p:spPr>
          <a:xfrm>
            <a:off x="35496" y="80153"/>
            <a:ext cx="9086850" cy="1322743"/>
          </a:xfrm>
          <a:prstGeom prst="rect">
            <a:avLst/>
          </a:prstGeom>
          <a:noFill/>
          <a:ln w="38100" cmpd="sng">
            <a:solidFill>
              <a:schemeClr val="tx1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1" name="Gruppo 30"/>
          <p:cNvGrpSpPr/>
          <p:nvPr/>
        </p:nvGrpSpPr>
        <p:grpSpPr>
          <a:xfrm>
            <a:off x="3964" y="5717314"/>
            <a:ext cx="9086850" cy="1096063"/>
            <a:chOff x="3964" y="5717314"/>
            <a:chExt cx="9086850" cy="1096063"/>
          </a:xfrm>
        </p:grpSpPr>
        <p:grpSp>
          <p:nvGrpSpPr>
            <p:cNvPr id="32" name="Gruppo 31"/>
            <p:cNvGrpSpPr/>
            <p:nvPr/>
          </p:nvGrpSpPr>
          <p:grpSpPr>
            <a:xfrm>
              <a:off x="3964" y="5717314"/>
              <a:ext cx="9086850" cy="1024054"/>
              <a:chOff x="3964" y="5787376"/>
              <a:chExt cx="9086850" cy="1024054"/>
            </a:xfrm>
          </p:grpSpPr>
          <p:pic>
            <p:nvPicPr>
              <p:cNvPr id="34" name="Picture 2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4" y="5787376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6207016"/>
                <a:ext cx="856705" cy="487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" name="Picture 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90938" y="6165304"/>
                <a:ext cx="780662" cy="574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9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0973" y="6084352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Rettangolo 39"/>
              <p:cNvSpPr/>
              <p:nvPr/>
            </p:nvSpPr>
            <p:spPr>
              <a:xfrm>
                <a:off x="2603074" y="6156593"/>
                <a:ext cx="390964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Accademia dei Georgofili</a:t>
                </a:r>
              </a:p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Firenze, 13 novembre 2015</a:t>
                </a:r>
                <a:endParaRPr lang="it-IT" sz="1600" b="1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33" name="Immagine 32" descr="http://aws.imagelinenetwork.com/agronotizie/materiali/ArticoliImg/accademia-georgofili-logo-colori.jpg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014291"/>
              <a:ext cx="864096" cy="7990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1" y="1628800"/>
            <a:ext cx="8815267" cy="3229355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4046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o 15"/>
          <p:cNvGrpSpPr/>
          <p:nvPr/>
        </p:nvGrpSpPr>
        <p:grpSpPr>
          <a:xfrm>
            <a:off x="3964" y="5717314"/>
            <a:ext cx="9086850" cy="1096063"/>
            <a:chOff x="3964" y="5717314"/>
            <a:chExt cx="9086850" cy="1096063"/>
          </a:xfrm>
        </p:grpSpPr>
        <p:grpSp>
          <p:nvGrpSpPr>
            <p:cNvPr id="17" name="Gruppo 16"/>
            <p:cNvGrpSpPr/>
            <p:nvPr/>
          </p:nvGrpSpPr>
          <p:grpSpPr>
            <a:xfrm>
              <a:off x="3964" y="5717314"/>
              <a:ext cx="9086850" cy="1024054"/>
              <a:chOff x="3964" y="5787376"/>
              <a:chExt cx="9086850" cy="1024054"/>
            </a:xfrm>
          </p:grpSpPr>
          <p:pic>
            <p:nvPicPr>
              <p:cNvPr id="19" name="Picture 2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4" y="5787376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6207016"/>
                <a:ext cx="856705" cy="487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938" y="6165304"/>
                <a:ext cx="780662" cy="574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0973" y="6084352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Rettangolo 22"/>
              <p:cNvSpPr/>
              <p:nvPr/>
            </p:nvSpPr>
            <p:spPr>
              <a:xfrm>
                <a:off x="2603074" y="6156593"/>
                <a:ext cx="390964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Accademia dei Georgofili</a:t>
                </a:r>
              </a:p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Firenze, 13 novembre 2015</a:t>
                </a:r>
                <a:endParaRPr lang="it-IT" sz="1600" b="1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18" name="Immagine 17" descr="http://aws.imagelinenetwork.com/agronotizie/materiali/ArticoliImg/accademia-georgofili-logo-colori.jp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014291"/>
              <a:ext cx="864096" cy="7990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44" y="702737"/>
            <a:ext cx="7363169" cy="3302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uppo 8"/>
          <p:cNvGrpSpPr/>
          <p:nvPr/>
        </p:nvGrpSpPr>
        <p:grpSpPr>
          <a:xfrm>
            <a:off x="3024638" y="4077071"/>
            <a:ext cx="3104783" cy="1656185"/>
            <a:chOff x="3024638" y="3807892"/>
            <a:chExt cx="3104783" cy="1997372"/>
          </a:xfrm>
        </p:grpSpPr>
        <p:pic>
          <p:nvPicPr>
            <p:cNvPr id="41987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638" y="3807892"/>
              <a:ext cx="2987522" cy="1997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CasellaDiTesto 2"/>
            <p:cNvSpPr txBox="1"/>
            <p:nvPr/>
          </p:nvSpPr>
          <p:spPr>
            <a:xfrm>
              <a:off x="3717784" y="5188256"/>
              <a:ext cx="193764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b="1" smtClean="0"/>
                <a:t>Cu resistance gene</a:t>
              </a:r>
              <a:endParaRPr lang="it-IT" b="1"/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3705418" y="4779736"/>
              <a:ext cx="197817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b="1" smtClean="0"/>
                <a:t>AB resistance gene</a:t>
              </a:r>
              <a:endParaRPr lang="it-IT" b="1"/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3707904" y="4334040"/>
              <a:ext cx="216168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b="1" smtClean="0"/>
                <a:t>AB resistant bacteria</a:t>
              </a:r>
              <a:endParaRPr lang="it-IT" b="1"/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3720300" y="3901992"/>
              <a:ext cx="240912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b="1" smtClean="0"/>
                <a:t>AB susceptible bacteria</a:t>
              </a:r>
              <a:endParaRPr lang="it-IT" b="1"/>
            </a:p>
          </p:txBody>
        </p:sp>
      </p:grpSp>
      <p:cxnSp>
        <p:nvCxnSpPr>
          <p:cNvPr id="27" name="Connettore 2 26"/>
          <p:cNvCxnSpPr/>
          <p:nvPr/>
        </p:nvCxnSpPr>
        <p:spPr>
          <a:xfrm flipH="1" flipV="1">
            <a:off x="2123728" y="2353900"/>
            <a:ext cx="1008112" cy="250655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 flipH="1" flipV="1">
            <a:off x="1900313" y="2276872"/>
            <a:ext cx="1166911" cy="3096346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1176911" y="106752"/>
            <a:ext cx="6752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mtClean="0">
                <a:latin typeface="Comic Sans MS" pitchFamily="66" charset="0"/>
              </a:rPr>
              <a:t>Trattamento con antibiotici e/o Rame</a:t>
            </a:r>
            <a:endParaRPr lang="it-IT" sz="2000" b="1">
              <a:latin typeface="Comic Sans MS" pitchFamily="66" charset="0"/>
            </a:endParaRPr>
          </a:p>
        </p:txBody>
      </p:sp>
      <p:sp>
        <p:nvSpPr>
          <p:cNvPr id="14" name="Freccia a destra 13"/>
          <p:cNvSpPr/>
          <p:nvPr/>
        </p:nvSpPr>
        <p:spPr>
          <a:xfrm>
            <a:off x="4283968" y="2276872"/>
            <a:ext cx="48277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393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encrypted-tbn2.gstatic.com/images?q=tbn:ANd9GcQ32Y-EjiHfT46ANSHj6qmctL0hwthPb-QscTiB1LnAhcHx93ZO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1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42" y="-27384"/>
            <a:ext cx="9158858" cy="583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409494" y="3140968"/>
            <a:ext cx="8257122" cy="2308324"/>
          </a:xfrm>
          <a:prstGeom prst="rect">
            <a:avLst/>
          </a:prstGeom>
          <a:gradFill flip="none" rotWithShape="1">
            <a:gsLst>
              <a:gs pos="2000">
                <a:schemeClr val="tx2"/>
              </a:gs>
              <a:gs pos="92000">
                <a:srgbClr val="85C2FF"/>
              </a:gs>
              <a:gs pos="99000">
                <a:srgbClr val="C4D6EB"/>
              </a:gs>
              <a:gs pos="100000">
                <a:srgbClr val="FFEBFA"/>
              </a:gs>
            </a:gsLst>
            <a:path path="rect">
              <a:fillToRect l="50000" t="50000" r="50000" b="50000"/>
            </a:path>
            <a:tileRect/>
          </a:gradFill>
          <a:ln w="3810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indent="-457200" algn="ctr">
              <a:buClr>
                <a:srgbClr val="FF6600"/>
              </a:buClr>
              <a:buFont typeface="Wingdings" pitchFamily="2" charset="2"/>
              <a:buChar char="ü"/>
            </a:pPr>
            <a:r>
              <a:rPr lang="it-IT" sz="2400" b="1" smtClean="0">
                <a:solidFill>
                  <a:schemeClr val="bg1"/>
                </a:solidFill>
                <a:latin typeface="Comic Sans MS" pitchFamily="66" charset="0"/>
              </a:rPr>
              <a:t>Pratiche colturali</a:t>
            </a:r>
            <a:endParaRPr lang="it-IT" sz="2400" b="1" smtClean="0">
              <a:solidFill>
                <a:schemeClr val="bg1"/>
              </a:solidFill>
              <a:latin typeface="Comic Sans MS" pitchFamily="66" charset="0"/>
            </a:endParaRPr>
          </a:p>
          <a:p>
            <a:pPr marL="457200" indent="-457200" algn="ctr">
              <a:buClr>
                <a:srgbClr val="FF6600"/>
              </a:buClr>
              <a:buFont typeface="Wingdings" pitchFamily="2" charset="2"/>
              <a:buChar char="ü"/>
            </a:pPr>
            <a:endParaRPr lang="it-IT" sz="2400" b="1" smtClean="0">
              <a:solidFill>
                <a:schemeClr val="bg1"/>
              </a:solidFill>
              <a:latin typeface="Comic Sans MS" pitchFamily="66" charset="0"/>
            </a:endParaRPr>
          </a:p>
          <a:p>
            <a:pPr marL="457200" indent="-457200" algn="ctr">
              <a:buClr>
                <a:srgbClr val="FF6600"/>
              </a:buClr>
              <a:buFont typeface="Wingdings" pitchFamily="2" charset="2"/>
              <a:buChar char="ü"/>
            </a:pPr>
            <a:r>
              <a:rPr lang="it-IT" sz="3200" b="1" smtClean="0">
                <a:solidFill>
                  <a:schemeClr val="bg1"/>
                </a:solidFill>
                <a:latin typeface="Comic Sans MS" pitchFamily="66" charset="0"/>
              </a:rPr>
              <a:t>composti a base di Rame</a:t>
            </a:r>
            <a:endParaRPr lang="it-IT" sz="3200" b="1" smtClean="0">
              <a:solidFill>
                <a:schemeClr val="bg1"/>
              </a:solidFill>
              <a:latin typeface="Comic Sans MS" pitchFamily="66" charset="0"/>
            </a:endParaRPr>
          </a:p>
          <a:p>
            <a:pPr marL="457200" indent="-457200" algn="ctr">
              <a:buClr>
                <a:srgbClr val="FF6600"/>
              </a:buClr>
              <a:buFont typeface="Wingdings" pitchFamily="2" charset="2"/>
              <a:buChar char="ü"/>
            </a:pPr>
            <a:endParaRPr lang="it-IT" sz="3200" b="1" smtClean="0">
              <a:solidFill>
                <a:schemeClr val="bg1"/>
              </a:solidFill>
              <a:latin typeface="Comic Sans MS" pitchFamily="66" charset="0"/>
            </a:endParaRPr>
          </a:p>
          <a:p>
            <a:pPr marL="457200" indent="-457200" algn="ctr">
              <a:buClr>
                <a:srgbClr val="FF6600"/>
              </a:buClr>
              <a:buFont typeface="Wingdings" pitchFamily="2" charset="2"/>
              <a:buChar char="ü"/>
            </a:pPr>
            <a:r>
              <a:rPr lang="it-IT" sz="3200" b="1" smtClean="0">
                <a:solidFill>
                  <a:schemeClr val="bg1"/>
                </a:solidFill>
                <a:latin typeface="Comic Sans MS" pitchFamily="66" charset="0"/>
              </a:rPr>
              <a:t>Antibiotici</a:t>
            </a:r>
            <a:endParaRPr lang="it-IT" sz="3200" b="1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709750" y="61116"/>
            <a:ext cx="7646186" cy="2838867"/>
            <a:chOff x="709750" y="61116"/>
            <a:chExt cx="7646186" cy="2838867"/>
          </a:xfrm>
        </p:grpSpPr>
        <p:sp>
          <p:nvSpPr>
            <p:cNvPr id="26" name="CasellaDiTesto 25"/>
            <p:cNvSpPr txBox="1"/>
            <p:nvPr/>
          </p:nvSpPr>
          <p:spPr>
            <a:xfrm>
              <a:off x="1331642" y="99216"/>
              <a:ext cx="6394699" cy="2800767"/>
            </a:xfrm>
            <a:prstGeom prst="rect">
              <a:avLst/>
            </a:prstGeom>
            <a:gradFill>
              <a:gsLst>
                <a:gs pos="2000">
                  <a:schemeClr val="tx2"/>
                </a:gs>
                <a:gs pos="72000">
                  <a:srgbClr val="85C2FF"/>
                </a:gs>
                <a:gs pos="2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b="1" smtClean="0">
                  <a:solidFill>
                    <a:schemeClr val="bg1"/>
                  </a:solidFill>
                  <a:latin typeface="Comic Sans MS" pitchFamily="66" charset="0"/>
                </a:rPr>
                <a:t>Control of </a:t>
              </a:r>
              <a:r>
                <a:rPr lang="it-IT" sz="2400" b="1" i="1" smtClean="0">
                  <a:solidFill>
                    <a:schemeClr val="bg1"/>
                  </a:solidFill>
                  <a:latin typeface="Comic Sans MS" pitchFamily="66" charset="0"/>
                </a:rPr>
                <a:t>Pseudomonas syringae </a:t>
              </a:r>
              <a:r>
                <a:rPr lang="it-IT" sz="2400" b="1" smtClean="0">
                  <a:solidFill>
                    <a:schemeClr val="bg1"/>
                  </a:solidFill>
                  <a:latin typeface="Comic Sans MS" pitchFamily="66" charset="0"/>
                </a:rPr>
                <a:t>disease:</a:t>
              </a:r>
            </a:p>
            <a:p>
              <a:pPr algn="ctr"/>
              <a:endParaRPr lang="it-IT" sz="2400" b="1" smtClean="0">
                <a:solidFill>
                  <a:schemeClr val="bg1"/>
                </a:solidFill>
                <a:latin typeface="Comic Sans MS" pitchFamily="66" charset="0"/>
              </a:endParaRPr>
            </a:p>
            <a:p>
              <a:pPr algn="ctr"/>
              <a:endParaRPr lang="it-IT" sz="2400" b="1">
                <a:solidFill>
                  <a:schemeClr val="bg1"/>
                </a:solidFill>
                <a:latin typeface="Comic Sans MS" pitchFamily="66" charset="0"/>
              </a:endParaRPr>
            </a:p>
            <a:p>
              <a:pPr algn="ctr"/>
              <a:endParaRPr lang="it-IT" sz="2400" b="1" smtClean="0">
                <a:solidFill>
                  <a:schemeClr val="bg1"/>
                </a:solidFill>
                <a:latin typeface="Comic Sans MS" pitchFamily="66" charset="0"/>
              </a:endParaRPr>
            </a:p>
            <a:p>
              <a:pPr algn="ctr"/>
              <a:endParaRPr lang="it-IT" sz="2400" b="1">
                <a:solidFill>
                  <a:schemeClr val="bg1"/>
                </a:solidFill>
                <a:latin typeface="Comic Sans MS" pitchFamily="66" charset="0"/>
              </a:endParaRPr>
            </a:p>
            <a:p>
              <a:pPr algn="ctr"/>
              <a:endParaRPr lang="it-IT" sz="2400" b="1" smtClean="0">
                <a:solidFill>
                  <a:schemeClr val="bg1"/>
                </a:solidFill>
                <a:latin typeface="Comic Sans MS" pitchFamily="66" charset="0"/>
              </a:endParaRPr>
            </a:p>
            <a:p>
              <a:pPr algn="ctr"/>
              <a:r>
                <a:rPr lang="it-IT" sz="3200" b="1" smtClean="0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</a:rPr>
                <a:t>"dall’ideale </a:t>
              </a:r>
              <a:r>
                <a:rPr lang="it-IT" sz="3200" b="1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</a:rPr>
                <a:t>alla realtà"</a:t>
              </a:r>
              <a:endParaRPr lang="it-IT" sz="3200" b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3538" y="764704"/>
              <a:ext cx="2293294" cy="1551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CasellaDiTesto 10"/>
            <p:cNvSpPr txBox="1"/>
            <p:nvPr/>
          </p:nvSpPr>
          <p:spPr>
            <a:xfrm>
              <a:off x="709750" y="61116"/>
              <a:ext cx="7646186" cy="584775"/>
            </a:xfrm>
            <a:prstGeom prst="rect">
              <a:avLst/>
            </a:prstGeom>
            <a:gradFill>
              <a:gsLst>
                <a:gs pos="2000">
                  <a:schemeClr val="tx2"/>
                </a:gs>
                <a:gs pos="72000">
                  <a:srgbClr val="85C2FF"/>
                </a:gs>
                <a:gs pos="2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200" b="1" smtClean="0">
                  <a:solidFill>
                    <a:schemeClr val="bg1"/>
                  </a:solidFill>
                  <a:latin typeface="Comic Sans MS" pitchFamily="66" charset="0"/>
                </a:rPr>
                <a:t>Controllo dei fitopatogeni</a:t>
              </a:r>
              <a:endParaRPr lang="it-IT" sz="3200" b="1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24" name="Gruppo 23"/>
          <p:cNvGrpSpPr/>
          <p:nvPr/>
        </p:nvGrpSpPr>
        <p:grpSpPr>
          <a:xfrm>
            <a:off x="3964" y="5717314"/>
            <a:ext cx="9086850" cy="1096063"/>
            <a:chOff x="3964" y="5717314"/>
            <a:chExt cx="9086850" cy="1096063"/>
          </a:xfrm>
        </p:grpSpPr>
        <p:grpSp>
          <p:nvGrpSpPr>
            <p:cNvPr id="25" name="Gruppo 24"/>
            <p:cNvGrpSpPr/>
            <p:nvPr/>
          </p:nvGrpSpPr>
          <p:grpSpPr>
            <a:xfrm>
              <a:off x="3964" y="5717314"/>
              <a:ext cx="9086850" cy="1024054"/>
              <a:chOff x="3964" y="5787376"/>
              <a:chExt cx="9086850" cy="1024054"/>
            </a:xfrm>
          </p:grpSpPr>
          <p:pic>
            <p:nvPicPr>
              <p:cNvPr id="28" name="Picture 2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4" y="5787376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6207016"/>
                <a:ext cx="856705" cy="487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" name="Picture 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90938" y="6165304"/>
                <a:ext cx="780662" cy="574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0973" y="6084352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" name="Rettangolo 31"/>
              <p:cNvSpPr/>
              <p:nvPr/>
            </p:nvSpPr>
            <p:spPr>
              <a:xfrm>
                <a:off x="2603074" y="6156593"/>
                <a:ext cx="390964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Accademia dei Georgofili</a:t>
                </a:r>
              </a:p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Firenze, 13 novembre 2015</a:t>
                </a:r>
                <a:endParaRPr lang="it-IT" sz="1600" b="1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27" name="Immagine 26" descr="http://aws.imagelinenetwork.com/agronotizie/materiali/ArticoliImg/accademia-georgofili-logo-colori.jpg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014291"/>
              <a:ext cx="864096" cy="79908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7950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encrypted-tbn2.gstatic.com/images?q=tbn:ANd9GcQ32Y-EjiHfT46ANSHj6qmctL0hwthPb-QscTiB1LnAhcHx93ZO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1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42" y="-27384"/>
            <a:ext cx="9158858" cy="583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409494" y="3178711"/>
            <a:ext cx="8257122" cy="2554545"/>
          </a:xfrm>
          <a:prstGeom prst="rect">
            <a:avLst/>
          </a:prstGeom>
          <a:gradFill flip="none" rotWithShape="1">
            <a:gsLst>
              <a:gs pos="46000">
                <a:schemeClr val="tx2"/>
              </a:gs>
              <a:gs pos="88000">
                <a:srgbClr val="85C2FF"/>
              </a:gs>
              <a:gs pos="83000">
                <a:srgbClr val="C4D6EB"/>
              </a:gs>
              <a:gs pos="100000">
                <a:srgbClr val="FFEBFA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A50021"/>
            </a:solidFill>
          </a:ln>
        </p:spPr>
        <p:txBody>
          <a:bodyPr wrap="square" rtlCol="0">
            <a:spAutoFit/>
          </a:bodyPr>
          <a:lstStyle/>
          <a:p>
            <a:pPr marL="457200" indent="-457200" algn="ctr">
              <a:buClr>
                <a:srgbClr val="FF6600"/>
              </a:buClr>
              <a:buFont typeface="Wingdings" pitchFamily="2" charset="2"/>
              <a:buChar char="ü"/>
            </a:pPr>
            <a:r>
              <a:rPr lang="it-IT" sz="3200" b="1" smtClean="0">
                <a:solidFill>
                  <a:schemeClr val="bg1"/>
                </a:solidFill>
                <a:latin typeface="Comic Sans MS" pitchFamily="66" charset="0"/>
              </a:rPr>
              <a:t>Antibiotici</a:t>
            </a:r>
            <a:endParaRPr lang="it-IT" sz="3200" b="1" smtClean="0">
              <a:solidFill>
                <a:schemeClr val="bg1"/>
              </a:solidFill>
              <a:latin typeface="Comic Sans MS" pitchFamily="66" charset="0"/>
            </a:endParaRPr>
          </a:p>
          <a:p>
            <a:pPr marL="457200" indent="-457200" algn="ctr">
              <a:buClr>
                <a:srgbClr val="FF6600"/>
              </a:buClr>
              <a:buFont typeface="Wingdings" pitchFamily="2" charset="2"/>
              <a:buChar char="ü"/>
            </a:pPr>
            <a:endParaRPr lang="en-US" sz="3200" b="1" smtClean="0">
              <a:solidFill>
                <a:schemeClr val="bg1"/>
              </a:solidFill>
              <a:latin typeface="Comic Sans MS" pitchFamily="66" charset="0"/>
            </a:endParaRPr>
          </a:p>
          <a:p>
            <a:pPr algn="ctr">
              <a:buClr>
                <a:srgbClr val="FF6600"/>
              </a:buClr>
            </a:pPr>
            <a:r>
              <a:rPr lang="en-US" sz="3200" b="1" smtClean="0">
                <a:solidFill>
                  <a:schemeClr val="bg1"/>
                </a:solidFill>
                <a:latin typeface="Comic Sans MS" pitchFamily="66" charset="0"/>
              </a:rPr>
              <a:t>NON AMMESSI IN EU</a:t>
            </a:r>
          </a:p>
          <a:p>
            <a:pPr algn="ctr">
              <a:buClr>
                <a:srgbClr val="FF6600"/>
              </a:buClr>
            </a:pPr>
            <a:r>
              <a:rPr lang="en-US" sz="3200" b="1" smtClean="0">
                <a:solidFill>
                  <a:schemeClr val="bg1"/>
                </a:solidFill>
                <a:latin typeface="Comic Sans MS" pitchFamily="66" charset="0"/>
              </a:rPr>
              <a:t>nella protezione delle piante </a:t>
            </a:r>
          </a:p>
          <a:p>
            <a:pPr algn="ctr">
              <a:buClr>
                <a:srgbClr val="FF6600"/>
              </a:buClr>
            </a:pPr>
            <a:r>
              <a:rPr lang="en-US" sz="3200" b="1" smtClean="0">
                <a:solidFill>
                  <a:schemeClr val="bg1"/>
                </a:solidFill>
                <a:latin typeface="Comic Sans MS" pitchFamily="66" charset="0"/>
              </a:rPr>
              <a:t>dalle malattie</a:t>
            </a:r>
            <a:endParaRPr lang="it-IT" sz="3200" b="1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29" name="Gruppo 28"/>
          <p:cNvGrpSpPr/>
          <p:nvPr/>
        </p:nvGrpSpPr>
        <p:grpSpPr>
          <a:xfrm>
            <a:off x="709750" y="61116"/>
            <a:ext cx="7646186" cy="2838867"/>
            <a:chOff x="709750" y="61116"/>
            <a:chExt cx="7646186" cy="2838867"/>
          </a:xfrm>
        </p:grpSpPr>
        <p:sp>
          <p:nvSpPr>
            <p:cNvPr id="30" name="CasellaDiTesto 29"/>
            <p:cNvSpPr txBox="1"/>
            <p:nvPr/>
          </p:nvSpPr>
          <p:spPr>
            <a:xfrm>
              <a:off x="1331642" y="99216"/>
              <a:ext cx="6394699" cy="2800767"/>
            </a:xfrm>
            <a:prstGeom prst="rect">
              <a:avLst/>
            </a:prstGeom>
            <a:gradFill>
              <a:gsLst>
                <a:gs pos="2000">
                  <a:schemeClr val="tx2"/>
                </a:gs>
                <a:gs pos="72000">
                  <a:srgbClr val="85C2FF"/>
                </a:gs>
                <a:gs pos="2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2400" b="1" smtClean="0">
                  <a:solidFill>
                    <a:schemeClr val="bg1"/>
                  </a:solidFill>
                  <a:latin typeface="Comic Sans MS" pitchFamily="66" charset="0"/>
                </a:rPr>
                <a:t>Control of </a:t>
              </a:r>
              <a:r>
                <a:rPr lang="it-IT" sz="2400" b="1" i="1" smtClean="0">
                  <a:solidFill>
                    <a:schemeClr val="bg1"/>
                  </a:solidFill>
                  <a:latin typeface="Comic Sans MS" pitchFamily="66" charset="0"/>
                </a:rPr>
                <a:t>Pseudomonas syringae </a:t>
              </a:r>
              <a:r>
                <a:rPr lang="it-IT" sz="2400" b="1" smtClean="0">
                  <a:solidFill>
                    <a:schemeClr val="bg1"/>
                  </a:solidFill>
                  <a:latin typeface="Comic Sans MS" pitchFamily="66" charset="0"/>
                </a:rPr>
                <a:t>disease:</a:t>
              </a:r>
            </a:p>
            <a:p>
              <a:pPr algn="ctr"/>
              <a:endParaRPr lang="it-IT" sz="2400" b="1" smtClean="0">
                <a:solidFill>
                  <a:schemeClr val="bg1"/>
                </a:solidFill>
                <a:latin typeface="Comic Sans MS" pitchFamily="66" charset="0"/>
              </a:endParaRPr>
            </a:p>
            <a:p>
              <a:pPr algn="ctr"/>
              <a:endParaRPr lang="it-IT" sz="2400" b="1">
                <a:solidFill>
                  <a:schemeClr val="bg1"/>
                </a:solidFill>
                <a:latin typeface="Comic Sans MS" pitchFamily="66" charset="0"/>
              </a:endParaRPr>
            </a:p>
            <a:p>
              <a:pPr algn="ctr"/>
              <a:endParaRPr lang="it-IT" sz="2400" b="1" smtClean="0">
                <a:solidFill>
                  <a:schemeClr val="bg1"/>
                </a:solidFill>
                <a:latin typeface="Comic Sans MS" pitchFamily="66" charset="0"/>
              </a:endParaRPr>
            </a:p>
            <a:p>
              <a:pPr algn="ctr"/>
              <a:endParaRPr lang="it-IT" sz="2400" b="1">
                <a:solidFill>
                  <a:schemeClr val="bg1"/>
                </a:solidFill>
                <a:latin typeface="Comic Sans MS" pitchFamily="66" charset="0"/>
              </a:endParaRPr>
            </a:p>
            <a:p>
              <a:pPr algn="ctr"/>
              <a:endParaRPr lang="it-IT" sz="2400" b="1" smtClean="0">
                <a:solidFill>
                  <a:schemeClr val="bg1"/>
                </a:solidFill>
                <a:latin typeface="Comic Sans MS" pitchFamily="66" charset="0"/>
              </a:endParaRPr>
            </a:p>
            <a:p>
              <a:pPr algn="ctr"/>
              <a:r>
                <a:rPr lang="it-IT" sz="3200" b="1" smtClean="0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</a:rPr>
                <a:t>"dall’ideale </a:t>
              </a:r>
              <a:r>
                <a:rPr lang="it-IT" sz="3200" b="1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</a:rPr>
                <a:t>alla realtà"</a:t>
              </a:r>
              <a:endParaRPr lang="it-IT" sz="3200" b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3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3538" y="764704"/>
              <a:ext cx="2293294" cy="1551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CasellaDiTesto 31"/>
            <p:cNvSpPr txBox="1"/>
            <p:nvPr/>
          </p:nvSpPr>
          <p:spPr>
            <a:xfrm>
              <a:off x="709750" y="61116"/>
              <a:ext cx="7646186" cy="584775"/>
            </a:xfrm>
            <a:prstGeom prst="rect">
              <a:avLst/>
            </a:prstGeom>
            <a:gradFill>
              <a:gsLst>
                <a:gs pos="2000">
                  <a:schemeClr val="tx2"/>
                </a:gs>
                <a:gs pos="72000">
                  <a:srgbClr val="85C2FF"/>
                </a:gs>
                <a:gs pos="2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200" b="1" smtClean="0">
                  <a:solidFill>
                    <a:schemeClr val="bg1"/>
                  </a:solidFill>
                  <a:latin typeface="Comic Sans MS" pitchFamily="66" charset="0"/>
                </a:rPr>
                <a:t>Controllo dei fitopatogeni</a:t>
              </a:r>
              <a:endParaRPr lang="it-IT" sz="3200" b="1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33" name="Gruppo 32"/>
          <p:cNvGrpSpPr/>
          <p:nvPr/>
        </p:nvGrpSpPr>
        <p:grpSpPr>
          <a:xfrm>
            <a:off x="3964" y="5717314"/>
            <a:ext cx="9086850" cy="1096063"/>
            <a:chOff x="3964" y="5717314"/>
            <a:chExt cx="9086850" cy="1096063"/>
          </a:xfrm>
        </p:grpSpPr>
        <p:grpSp>
          <p:nvGrpSpPr>
            <p:cNvPr id="34" name="Gruppo 33"/>
            <p:cNvGrpSpPr/>
            <p:nvPr/>
          </p:nvGrpSpPr>
          <p:grpSpPr>
            <a:xfrm>
              <a:off x="3964" y="5717314"/>
              <a:ext cx="9086850" cy="1024054"/>
              <a:chOff x="3964" y="5787376"/>
              <a:chExt cx="9086850" cy="1024054"/>
            </a:xfrm>
          </p:grpSpPr>
          <p:pic>
            <p:nvPicPr>
              <p:cNvPr id="36" name="Picture 2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4" y="5787376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6207016"/>
                <a:ext cx="856705" cy="487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8" name="Picture 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90938" y="6165304"/>
                <a:ext cx="780662" cy="574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9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0973" y="6084352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Rettangolo 39"/>
              <p:cNvSpPr/>
              <p:nvPr/>
            </p:nvSpPr>
            <p:spPr>
              <a:xfrm>
                <a:off x="2603074" y="6156593"/>
                <a:ext cx="390964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Accademia dei Georgofili</a:t>
                </a:r>
              </a:p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Firenze, 13 novembre 2015</a:t>
                </a:r>
                <a:endParaRPr lang="it-IT" sz="1600" b="1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35" name="Immagine 34" descr="http://aws.imagelinenetwork.com/agronotizie/materiali/ArticoliImg/accademia-georgofili-logo-colori.jpg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014291"/>
              <a:ext cx="864096" cy="79908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67724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1" y="7448"/>
            <a:ext cx="8947062" cy="265921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DISP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93" y="2775493"/>
            <a:ext cx="8712968" cy="101354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stra-300x2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85" y="5091382"/>
            <a:ext cx="2294376" cy="161371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ebas-csic-300x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488" y="3933058"/>
            <a:ext cx="4387985" cy="106774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ogo_inst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46" y="5396367"/>
            <a:ext cx="2373491" cy="141701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013176"/>
            <a:ext cx="1628775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430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encrypted-tbn2.gstatic.com/images?q=tbn:ANd9GcQ32Y-EjiHfT46ANSHj6qmctL0hwthPb-QscTiB1LnAhcHx93ZO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1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42" y="-27384"/>
            <a:ext cx="9158858" cy="583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po 3"/>
          <p:cNvGrpSpPr/>
          <p:nvPr/>
        </p:nvGrpSpPr>
        <p:grpSpPr>
          <a:xfrm>
            <a:off x="385831" y="2276872"/>
            <a:ext cx="8352000" cy="3562514"/>
            <a:chOff x="396464" y="3212976"/>
            <a:chExt cx="8352000" cy="3562514"/>
          </a:xfrm>
        </p:grpSpPr>
        <p:sp>
          <p:nvSpPr>
            <p:cNvPr id="16" name="CasellaDiTesto 15"/>
            <p:cNvSpPr txBox="1"/>
            <p:nvPr/>
          </p:nvSpPr>
          <p:spPr>
            <a:xfrm>
              <a:off x="396464" y="3284984"/>
              <a:ext cx="8352000" cy="3348000"/>
            </a:xfrm>
            <a:prstGeom prst="rect">
              <a:avLst/>
            </a:prstGeom>
            <a:gradFill flip="none" rotWithShape="1">
              <a:gsLst>
                <a:gs pos="46000">
                  <a:schemeClr val="tx2"/>
                </a:gs>
                <a:gs pos="88000">
                  <a:srgbClr val="85C2FF"/>
                </a:gs>
                <a:gs pos="83000">
                  <a:srgbClr val="C4D6EB"/>
                </a:gs>
                <a:gs pos="100000">
                  <a:srgbClr val="FFEBFA"/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rgbClr val="A50021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 algn="ctr">
                <a:buClr>
                  <a:srgbClr val="FF6600"/>
                </a:buClr>
                <a:buFont typeface="Wingdings" pitchFamily="2" charset="2"/>
                <a:buChar char="ü"/>
              </a:pPr>
              <a:endParaRPr lang="it-IT" sz="3200" b="1" smtClean="0">
                <a:solidFill>
                  <a:schemeClr val="bg1"/>
                </a:solidFill>
                <a:latin typeface="Comic Sans MS" pitchFamily="66" charset="0"/>
              </a:endParaRPr>
            </a:p>
            <a:p>
              <a:pPr algn="ctr">
                <a:buClr>
                  <a:srgbClr val="FF6600"/>
                </a:buClr>
              </a:pPr>
              <a:endParaRPr lang="en-US" sz="3200" b="1" smtClean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2" name="CasellaDiTesto 1"/>
            <p:cNvSpPr txBox="1"/>
            <p:nvPr/>
          </p:nvSpPr>
          <p:spPr>
            <a:xfrm>
              <a:off x="532495" y="3212976"/>
              <a:ext cx="7999946" cy="3562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ctr">
                <a:buClr>
                  <a:srgbClr val="FF6600"/>
                </a:buClr>
                <a:buFont typeface="Wingdings" pitchFamily="2" charset="2"/>
                <a:buChar char="ü"/>
              </a:pPr>
              <a:r>
                <a:rPr lang="it-IT" sz="3200" b="1">
                  <a:solidFill>
                    <a:schemeClr val="bg1"/>
                  </a:solidFill>
                  <a:latin typeface="Comic Sans MS" pitchFamily="66" charset="0"/>
                </a:rPr>
                <a:t>composti a base di Rame</a:t>
              </a:r>
            </a:p>
            <a:p>
              <a:pPr marL="457200" indent="-457200" algn="ctr">
                <a:lnSpc>
                  <a:spcPts val="2100"/>
                </a:lnSpc>
                <a:buClr>
                  <a:srgbClr val="A50021"/>
                </a:buClr>
                <a:buFont typeface="Wingdings" pitchFamily="2" charset="2"/>
                <a:buChar char="ü"/>
              </a:pPr>
              <a:endParaRPr lang="it-IT" sz="1200" b="1" smtClean="0">
                <a:solidFill>
                  <a:prstClr val="white"/>
                </a:solidFill>
                <a:latin typeface="Comic Sans MS" pitchFamily="66" charset="0"/>
              </a:endParaRPr>
            </a:p>
            <a:p>
              <a:pPr algn="ctr"/>
              <a:r>
                <a:rPr lang="en-US" b="1" smtClean="0">
                  <a:latin typeface="Comic Sans MS" pitchFamily="66" charset="0"/>
                </a:rPr>
                <a:t>Restrizioni in EU s</a:t>
              </a:r>
              <a:r>
                <a:rPr lang="en-US" b="1" smtClean="0">
                  <a:latin typeface="Comic Sans MS" pitchFamily="66" charset="0"/>
                </a:rPr>
                <a:t>ull’uso dei composti rameici </a:t>
              </a:r>
            </a:p>
            <a:p>
              <a:pPr algn="ctr"/>
              <a:r>
                <a:rPr lang="en-US" b="1" smtClean="0">
                  <a:latin typeface="Comic Sans MS" pitchFamily="66" charset="0"/>
                </a:rPr>
                <a:t>nella protezione delle piante, </a:t>
              </a:r>
            </a:p>
            <a:p>
              <a:pPr algn="ctr"/>
              <a:r>
                <a:rPr lang="en-US" b="1" smtClean="0">
                  <a:latin typeface="Comic Sans MS" pitchFamily="66" charset="0"/>
                </a:rPr>
                <a:t>e </a:t>
              </a:r>
              <a:r>
                <a:rPr lang="en-US" b="1" smtClean="0">
                  <a:latin typeface="Comic Sans MS" pitchFamily="66" charset="0"/>
                </a:rPr>
                <a:t>sui livelli ammessi come residuo nei cibi e nei mangimi</a:t>
              </a:r>
              <a:endParaRPr lang="en-US" b="1">
                <a:latin typeface="Comic Sans MS" pitchFamily="66" charset="0"/>
              </a:endParaRP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050" b="1">
                <a:solidFill>
                  <a:srgbClr val="00B0F0"/>
                </a:solidFill>
                <a:latin typeface="Comic Sans MS" pitchFamily="66" charset="0"/>
              </a:endParaRPr>
            </a:p>
            <a:p>
              <a:pPr marL="342900" indent="-342900" fontAlgn="auto">
                <a:spcBef>
                  <a:spcPts val="0"/>
                </a:spcBef>
                <a:spcAft>
                  <a:spcPts val="0"/>
                </a:spcAft>
                <a:buClr>
                  <a:srgbClr val="FF6600"/>
                </a:buClr>
                <a:buFont typeface="Arial" pitchFamily="34" charset="0"/>
                <a:buChar char="•"/>
                <a:defRPr/>
              </a:pPr>
              <a:r>
                <a:rPr lang="en-US" sz="1600" b="1" smtClean="0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</a:rPr>
                <a:t>Direttiva 2009/37/EC</a:t>
              </a:r>
              <a:endParaRPr lang="en-US" sz="1600" b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endParaRPr>
            </a:p>
            <a:p>
              <a:pPr marL="342900" indent="-342900" fontAlgn="auto">
                <a:spcBef>
                  <a:spcPts val="0"/>
                </a:spcBef>
                <a:spcAft>
                  <a:spcPts val="0"/>
                </a:spcAft>
                <a:buClr>
                  <a:srgbClr val="FF6600"/>
                </a:buClr>
                <a:buFont typeface="Arial" pitchFamily="34" charset="0"/>
                <a:buChar char="•"/>
                <a:defRPr/>
              </a:pPr>
              <a:r>
                <a:rPr lang="en-US" sz="1600" b="1" smtClean="0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</a:rPr>
                <a:t>Regolamento </a:t>
              </a:r>
              <a:r>
                <a:rPr lang="en-US" sz="1600" b="1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</a:rPr>
                <a:t>396/2005/EC</a:t>
              </a:r>
            </a:p>
            <a:p>
              <a:pPr marL="342900" indent="-342900" fontAlgn="auto">
                <a:spcBef>
                  <a:spcPts val="0"/>
                </a:spcBef>
                <a:spcAft>
                  <a:spcPts val="0"/>
                </a:spcAft>
                <a:buClr>
                  <a:srgbClr val="FF6600"/>
                </a:buClr>
                <a:buFont typeface="Arial" pitchFamily="34" charset="0"/>
                <a:buChar char="•"/>
                <a:defRPr/>
              </a:pPr>
              <a:r>
                <a:rPr lang="en-US" sz="1600" b="1" smtClean="0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</a:rPr>
                <a:t>Direttiva Consiglio </a:t>
              </a:r>
              <a:r>
                <a:rPr lang="en-US" sz="1600" b="1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</a:rPr>
                <a:t>91/414/EEC</a:t>
              </a:r>
            </a:p>
            <a:p>
              <a:pPr marL="342900" indent="-342900" fontAlgn="auto">
                <a:spcBef>
                  <a:spcPts val="0"/>
                </a:spcBef>
                <a:spcAft>
                  <a:spcPts val="0"/>
                </a:spcAft>
                <a:buClr>
                  <a:srgbClr val="FF6600"/>
                </a:buClr>
                <a:buFont typeface="Arial" pitchFamily="34" charset="0"/>
                <a:buChar char="•"/>
                <a:defRPr/>
              </a:pPr>
              <a:r>
                <a:rPr lang="en-US" sz="1600" b="1" smtClean="0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</a:rPr>
                <a:t>Regolamento Commissione 149/2008/EC</a:t>
              </a:r>
              <a:endParaRPr lang="en-US" sz="1600" b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endParaRPr>
            </a:p>
            <a:p>
              <a:pPr marL="342900" indent="-342900" fontAlgn="auto">
                <a:spcBef>
                  <a:spcPts val="0"/>
                </a:spcBef>
                <a:spcAft>
                  <a:spcPts val="0"/>
                </a:spcAft>
                <a:buClr>
                  <a:srgbClr val="FF6600"/>
                </a:buClr>
                <a:buFont typeface="Arial" pitchFamily="34" charset="0"/>
                <a:buChar char="•"/>
                <a:defRPr/>
              </a:pPr>
              <a:r>
                <a:rPr lang="en-US" sz="1600" b="1" smtClean="0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</a:rPr>
                <a:t>Regulamento </a:t>
              </a:r>
              <a:r>
                <a:rPr lang="it-IT" sz="1600" b="1" smtClean="0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</a:rPr>
                <a:t>473/2002/EC</a:t>
              </a:r>
              <a:endParaRPr lang="it-IT" sz="1600" b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endParaRPr>
            </a:p>
            <a:p>
              <a:pPr marL="342900" indent="-342900" fontAlgn="auto">
                <a:spcBef>
                  <a:spcPts val="0"/>
                </a:spcBef>
                <a:spcAft>
                  <a:spcPts val="0"/>
                </a:spcAft>
                <a:buClr>
                  <a:srgbClr val="FF6600"/>
                </a:buClr>
                <a:buFont typeface="Arial" pitchFamily="34" charset="0"/>
                <a:buChar char="•"/>
                <a:defRPr/>
              </a:pPr>
              <a:r>
                <a:rPr lang="it-IT" sz="2400" b="1" smtClean="0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</a:rPr>
                <a:t>……..</a:t>
              </a:r>
              <a:endParaRPr lang="it-IT" sz="240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1688828" y="44625"/>
            <a:ext cx="5752859" cy="2037134"/>
            <a:chOff x="-505391" y="-547466"/>
            <a:chExt cx="7646186" cy="2459557"/>
          </a:xfrm>
        </p:grpSpPr>
        <p:sp>
          <p:nvSpPr>
            <p:cNvPr id="27" name="CasellaDiTesto 26"/>
            <p:cNvSpPr txBox="1"/>
            <p:nvPr/>
          </p:nvSpPr>
          <p:spPr>
            <a:xfrm>
              <a:off x="922663" y="16944"/>
              <a:ext cx="4762246" cy="1895147"/>
            </a:xfrm>
            <a:prstGeom prst="rect">
              <a:avLst/>
            </a:prstGeom>
            <a:gradFill>
              <a:gsLst>
                <a:gs pos="2000">
                  <a:schemeClr val="tx2"/>
                </a:gs>
                <a:gs pos="72000">
                  <a:srgbClr val="85C2FF"/>
                </a:gs>
                <a:gs pos="2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</p:spPr>
          <p:txBody>
            <a:bodyPr wrap="none" rtlCol="0">
              <a:spAutoFit/>
            </a:bodyPr>
            <a:lstStyle/>
            <a:p>
              <a:pPr algn="ctr"/>
              <a:endParaRPr lang="it-IT" sz="2400" b="1" smtClean="0">
                <a:solidFill>
                  <a:schemeClr val="bg1"/>
                </a:solidFill>
                <a:latin typeface="Comic Sans MS" pitchFamily="66" charset="0"/>
              </a:endParaRPr>
            </a:p>
            <a:p>
              <a:pPr algn="ctr"/>
              <a:endParaRPr lang="it-IT" sz="2400" b="1">
                <a:solidFill>
                  <a:schemeClr val="bg1"/>
                </a:solidFill>
                <a:latin typeface="Comic Sans MS" pitchFamily="66" charset="0"/>
              </a:endParaRPr>
            </a:p>
            <a:p>
              <a:pPr algn="ctr"/>
              <a:endParaRPr lang="it-IT" sz="2400" b="1" smtClean="0">
                <a:solidFill>
                  <a:schemeClr val="bg1"/>
                </a:solidFill>
                <a:latin typeface="Comic Sans MS" pitchFamily="66" charset="0"/>
              </a:endParaRPr>
            </a:p>
            <a:p>
              <a:pPr algn="ctr"/>
              <a:r>
                <a:rPr lang="it-IT" sz="2400" b="1" smtClean="0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</a:rPr>
                <a:t>"dall’ideale </a:t>
              </a:r>
              <a:r>
                <a:rPr lang="it-IT" sz="2400" b="1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</a:rPr>
                <a:t>alla realtà"</a:t>
              </a:r>
              <a:endParaRPr lang="it-IT" sz="3200" b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endParaRPr>
            </a:p>
          </p:txBody>
        </p:sp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7394" y="83861"/>
              <a:ext cx="1800629" cy="1218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CasellaDiTesto 28"/>
            <p:cNvSpPr txBox="1"/>
            <p:nvPr/>
          </p:nvSpPr>
          <p:spPr>
            <a:xfrm>
              <a:off x="-505391" y="-547466"/>
              <a:ext cx="7646186" cy="557396"/>
            </a:xfrm>
            <a:prstGeom prst="rect">
              <a:avLst/>
            </a:prstGeom>
            <a:gradFill>
              <a:gsLst>
                <a:gs pos="2000">
                  <a:schemeClr val="tx2"/>
                </a:gs>
                <a:gs pos="72000">
                  <a:srgbClr val="85C2FF"/>
                </a:gs>
                <a:gs pos="2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smtClean="0">
                  <a:solidFill>
                    <a:schemeClr val="bg1"/>
                  </a:solidFill>
                  <a:latin typeface="Comic Sans MS" pitchFamily="66" charset="0"/>
                </a:rPr>
                <a:t>Controllo dei fitopatogeni</a:t>
              </a:r>
              <a:endParaRPr lang="it-IT" sz="2400" b="1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30" name="Gruppo 29"/>
          <p:cNvGrpSpPr/>
          <p:nvPr/>
        </p:nvGrpSpPr>
        <p:grpSpPr>
          <a:xfrm>
            <a:off x="3964" y="5717314"/>
            <a:ext cx="9086850" cy="1096063"/>
            <a:chOff x="3964" y="5717314"/>
            <a:chExt cx="9086850" cy="1096063"/>
          </a:xfrm>
        </p:grpSpPr>
        <p:grpSp>
          <p:nvGrpSpPr>
            <p:cNvPr id="31" name="Gruppo 30"/>
            <p:cNvGrpSpPr/>
            <p:nvPr/>
          </p:nvGrpSpPr>
          <p:grpSpPr>
            <a:xfrm>
              <a:off x="3964" y="5717314"/>
              <a:ext cx="9086850" cy="1024054"/>
              <a:chOff x="3964" y="5787376"/>
              <a:chExt cx="9086850" cy="1024054"/>
            </a:xfrm>
          </p:grpSpPr>
          <p:pic>
            <p:nvPicPr>
              <p:cNvPr id="33" name="Picture 2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4" y="5787376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6207016"/>
                <a:ext cx="856705" cy="487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5" name="Picture 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90938" y="6165304"/>
                <a:ext cx="780662" cy="574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6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0973" y="6084352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Rettangolo 36"/>
              <p:cNvSpPr/>
              <p:nvPr/>
            </p:nvSpPr>
            <p:spPr>
              <a:xfrm>
                <a:off x="2603074" y="6156593"/>
                <a:ext cx="390964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Accademia dei Georgofili</a:t>
                </a:r>
              </a:p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Firenze, 13 novembre 2015</a:t>
                </a:r>
                <a:endParaRPr lang="it-IT" sz="1600" b="1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32" name="Immagine 31" descr="http://aws.imagelinenetwork.com/agronotizie/materiali/ArticoliImg/accademia-georgofili-logo-colori.jpg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014291"/>
              <a:ext cx="864096" cy="79908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6707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22832" y="188640"/>
            <a:ext cx="828092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Effetti negativi dell’uso del Rame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nella difesa delle piante:</a:t>
            </a:r>
            <a:endParaRPr lang="en-US" sz="2000" b="1">
              <a:solidFill>
                <a:schemeClr val="tx2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ü"/>
              <a:defRPr/>
            </a:pPr>
            <a:r>
              <a:rPr lang="en-US" b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accumulo nel suolo</a:t>
            </a:r>
            <a:endParaRPr lang="en-US" b="1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ü"/>
              <a:defRPr/>
            </a:pPr>
            <a:r>
              <a:rPr lang="en-US" b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impatto negativo sulla biologia del suolo</a:t>
            </a:r>
            <a:endParaRPr lang="en-US" b="1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  <a:p>
            <a:pPr marL="342900" indent="-342900" algn="ctr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ü"/>
              <a:defRPr/>
            </a:pPr>
            <a:r>
              <a:rPr lang="en-US" b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impatto </a:t>
            </a:r>
            <a:r>
              <a:rPr lang="en-US" b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negativo </a:t>
            </a:r>
            <a:r>
              <a:rPr lang="en-US" b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sulla dinamica dei nutrienti</a:t>
            </a:r>
            <a:endParaRPr lang="en-US" b="1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  <a:p>
            <a:pPr marL="342900" indent="-342900" algn="ctr"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ü"/>
              <a:defRPr/>
            </a:pPr>
            <a:r>
              <a:rPr lang="en-US" b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inquinamento secondario nei corsi d’acqua</a:t>
            </a:r>
            <a:endParaRPr lang="en-US" b="1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ü"/>
              <a:defRPr/>
            </a:pPr>
            <a:r>
              <a:rPr lang="en-US" b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gravi danni ecotossicologici</a:t>
            </a:r>
            <a:endParaRPr lang="en-US" b="1" smtClean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pitchFamily="2" charset="2"/>
              <a:buChar char="ü"/>
              <a:defRPr/>
            </a:pPr>
            <a:endParaRPr lang="en-US" b="1" smtClean="0">
              <a:solidFill>
                <a:srgbClr val="C0504D">
                  <a:lumMod val="50000"/>
                </a:srgbClr>
              </a:solidFill>
              <a:latin typeface="Comic Sans MS" pitchFamily="66" charset="0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pitchFamily="2" charset="2"/>
              <a:buChar char="ü"/>
              <a:defRPr/>
            </a:pPr>
            <a:endParaRPr lang="en-US" b="1">
              <a:solidFill>
                <a:srgbClr val="C0504D">
                  <a:lumMod val="50000"/>
                </a:srgbClr>
              </a:solidFill>
              <a:latin typeface="Comic Sans MS" pitchFamily="66" charset="0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pitchFamily="2" charset="2"/>
              <a:buChar char="ü"/>
              <a:defRPr/>
            </a:pPr>
            <a:endParaRPr lang="en-US" b="1">
              <a:solidFill>
                <a:srgbClr val="C0504D">
                  <a:lumMod val="50000"/>
                </a:srgbClr>
              </a:solidFill>
              <a:latin typeface="Comic Sans MS" pitchFamily="66" charset="0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pitchFamily="2" charset="2"/>
              <a:buChar char="ü"/>
              <a:defRPr/>
            </a:pPr>
            <a:endParaRPr lang="en-US" b="1">
              <a:solidFill>
                <a:srgbClr val="C0504D">
                  <a:lumMod val="50000"/>
                </a:srgbClr>
              </a:solidFill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srgbClr val="C0504D">
                  <a:lumMod val="50000"/>
                </a:srgbClr>
              </a:solidFill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srgbClr val="C0504D">
                  <a:lumMod val="50000"/>
                </a:srgbClr>
              </a:solidFill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srgbClr val="C0504D">
                  <a:lumMod val="50000"/>
                </a:srgbClr>
              </a:solidFill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srgbClr val="C0504D">
                  <a:lumMod val="50000"/>
                </a:srgbClr>
              </a:solidFill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srgbClr val="C0504D">
                  <a:lumMod val="50000"/>
                </a:srgbClr>
              </a:solidFill>
              <a:latin typeface="Comic Sans MS" pitchFamily="66" charset="0"/>
            </a:endParaRPr>
          </a:p>
        </p:txBody>
      </p:sp>
      <p:pic>
        <p:nvPicPr>
          <p:cNvPr id="6" name="Picture 3" descr="C:\Users\stefania\Desktop\LIFE\life2012_AfterCU_documentifinanziari\AfterCU_Meetings\6giugno2014_Imonitoring_visit\I_monit_visit_materialeScientif\DSC_69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432" y="2348880"/>
            <a:ext cx="1756722" cy="218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374" y="120400"/>
            <a:ext cx="4587252" cy="5503893"/>
          </a:xfrm>
          <a:prstGeom prst="rect">
            <a:avLst/>
          </a:prstGeom>
          <a:noFill/>
          <a:ln w="38100">
            <a:solidFill>
              <a:srgbClr val="A5002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ttangolo 14"/>
          <p:cNvSpPr/>
          <p:nvPr/>
        </p:nvSpPr>
        <p:spPr>
          <a:xfrm>
            <a:off x="409184" y="4509120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smtClean="0">
                <a:solidFill>
                  <a:srgbClr val="C0504D">
                    <a:lumMod val="50000"/>
                  </a:srgbClr>
                </a:solidFill>
                <a:latin typeface="Comic Sans MS" pitchFamily="66" charset="0"/>
              </a:rPr>
              <a:t>… </a:t>
            </a:r>
            <a:r>
              <a:rPr lang="en-US" b="1" smtClean="0">
                <a:solidFill>
                  <a:srgbClr val="C0504D">
                    <a:lumMod val="50000"/>
                  </a:srgbClr>
                </a:solidFill>
                <a:latin typeface="Comic Sans MS" pitchFamily="66" charset="0"/>
              </a:rPr>
              <a:t>per ultimo, ma non da meno,</a:t>
            </a:r>
            <a:endParaRPr lang="en-US" sz="2000" b="1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aumento di batteri Rame- ed antibiotico-resistenti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negli agroecosistemi a seguito dei trattamenti rameici</a:t>
            </a:r>
            <a:endParaRPr lang="en-US" b="1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grpSp>
        <p:nvGrpSpPr>
          <p:cNvPr id="26" name="Gruppo 25"/>
          <p:cNvGrpSpPr/>
          <p:nvPr/>
        </p:nvGrpSpPr>
        <p:grpSpPr>
          <a:xfrm>
            <a:off x="3964" y="5717314"/>
            <a:ext cx="9086850" cy="1096063"/>
            <a:chOff x="3964" y="5717314"/>
            <a:chExt cx="9086850" cy="1096063"/>
          </a:xfrm>
        </p:grpSpPr>
        <p:grpSp>
          <p:nvGrpSpPr>
            <p:cNvPr id="27" name="Gruppo 26"/>
            <p:cNvGrpSpPr/>
            <p:nvPr/>
          </p:nvGrpSpPr>
          <p:grpSpPr>
            <a:xfrm>
              <a:off x="3964" y="5717314"/>
              <a:ext cx="9086850" cy="1024054"/>
              <a:chOff x="3964" y="5787376"/>
              <a:chExt cx="9086850" cy="1024054"/>
            </a:xfrm>
          </p:grpSpPr>
          <p:pic>
            <p:nvPicPr>
              <p:cNvPr id="29" name="Picture 2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4" y="5787376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6207016"/>
                <a:ext cx="856705" cy="487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90938" y="6165304"/>
                <a:ext cx="780662" cy="574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0973" y="6084352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Rettangolo 32"/>
              <p:cNvSpPr/>
              <p:nvPr/>
            </p:nvSpPr>
            <p:spPr>
              <a:xfrm>
                <a:off x="2603074" y="6156593"/>
                <a:ext cx="390964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Accademia dei Georgofili</a:t>
                </a:r>
              </a:p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Firenze, 13 novembre 2015</a:t>
                </a:r>
                <a:endParaRPr lang="it-IT" sz="1600" b="1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28" name="Immagine 27" descr="http://aws.imagelinenetwork.com/agronotizie/materiali/ArticoliImg/accademia-georgofili-logo-colori.jpg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014291"/>
              <a:ext cx="864096" cy="79908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1623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65864" y="32138"/>
            <a:ext cx="87917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Progetti e possibili alternative </a:t>
            </a:r>
          </a:p>
          <a:p>
            <a:pPr algn="ctr"/>
            <a:r>
              <a:rPr lang="it-IT" sz="3600" b="1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ai fungicidi rameici…</a:t>
            </a:r>
          </a:p>
          <a:p>
            <a:pPr algn="ctr"/>
            <a:r>
              <a:rPr lang="it-IT" sz="3600" b="1" smtClean="0">
                <a:solidFill>
                  <a:srgbClr val="A50021"/>
                </a:solidFill>
                <a:latin typeface="Comic Sans MS" pitchFamily="66" charset="0"/>
              </a:rPr>
              <a:t>ma non contro i batteri fitopatogeni!</a:t>
            </a:r>
            <a:endParaRPr lang="it-IT" sz="3200" b="1">
              <a:solidFill>
                <a:srgbClr val="A50021"/>
              </a:solidFill>
              <a:latin typeface="Comic Sans MS" pitchFamily="66" charset="0"/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3964" y="5717314"/>
            <a:ext cx="9086850" cy="1096063"/>
            <a:chOff x="3964" y="5717314"/>
            <a:chExt cx="9086850" cy="1096063"/>
          </a:xfrm>
        </p:grpSpPr>
        <p:grpSp>
          <p:nvGrpSpPr>
            <p:cNvPr id="17" name="Gruppo 16"/>
            <p:cNvGrpSpPr/>
            <p:nvPr/>
          </p:nvGrpSpPr>
          <p:grpSpPr>
            <a:xfrm>
              <a:off x="3964" y="5717314"/>
              <a:ext cx="9086850" cy="1024054"/>
              <a:chOff x="3964" y="5787376"/>
              <a:chExt cx="9086850" cy="1024054"/>
            </a:xfrm>
          </p:grpSpPr>
          <p:pic>
            <p:nvPicPr>
              <p:cNvPr id="19" name="Picture 2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4" y="5787376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6207016"/>
                <a:ext cx="856705" cy="487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938" y="6165304"/>
                <a:ext cx="780662" cy="574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0973" y="6084352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Rettangolo 22"/>
              <p:cNvSpPr/>
              <p:nvPr/>
            </p:nvSpPr>
            <p:spPr>
              <a:xfrm>
                <a:off x="2603074" y="6156593"/>
                <a:ext cx="390964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Accademia dei Georgofili</a:t>
                </a:r>
              </a:p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Firenze, 13 novembre 2015</a:t>
                </a:r>
                <a:endParaRPr lang="it-IT" sz="1600" b="1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18" name="Immagine 17" descr="http://aws.imagelinenetwork.com/agronotizie/materiali/ArticoliImg/accademia-georgofili-logo-colori.jp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014291"/>
              <a:ext cx="864096" cy="7990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8" y="2924944"/>
            <a:ext cx="5730198" cy="275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4824"/>
            <a:ext cx="4290551" cy="217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304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9" descr="ris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96768" y="2708920"/>
            <a:ext cx="3113922" cy="2737719"/>
          </a:xfrm>
          <a:prstGeom prst="rect">
            <a:avLst/>
          </a:prstGeom>
          <a:noFill/>
          <a:ln w="76200">
            <a:solidFill>
              <a:srgbClr val="000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7048" y="188640"/>
            <a:ext cx="895469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Necessarie ed urgenti </a:t>
            </a:r>
          </a:p>
          <a:p>
            <a:pPr algn="ctr"/>
            <a:r>
              <a:rPr lang="it-IT" sz="3600" b="1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molecole e strategie innovative contro </a:t>
            </a:r>
          </a:p>
          <a:p>
            <a:pPr algn="ctr"/>
            <a:r>
              <a:rPr lang="it-IT" sz="3600" b="1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i batteri fitopatogeni</a:t>
            </a:r>
          </a:p>
          <a:p>
            <a:pPr algn="ctr"/>
            <a:r>
              <a:rPr lang="it-IT" sz="3200" b="1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per riduzione/sostituzione composti rameici </a:t>
            </a:r>
            <a:endParaRPr lang="it-IT" sz="3200" b="1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grpSp>
        <p:nvGrpSpPr>
          <p:cNvPr id="16" name="Gruppo 15"/>
          <p:cNvGrpSpPr/>
          <p:nvPr/>
        </p:nvGrpSpPr>
        <p:grpSpPr>
          <a:xfrm>
            <a:off x="3964" y="5717314"/>
            <a:ext cx="9086850" cy="1096063"/>
            <a:chOff x="3964" y="5717314"/>
            <a:chExt cx="9086850" cy="1096063"/>
          </a:xfrm>
        </p:grpSpPr>
        <p:grpSp>
          <p:nvGrpSpPr>
            <p:cNvPr id="17" name="Gruppo 16"/>
            <p:cNvGrpSpPr/>
            <p:nvPr/>
          </p:nvGrpSpPr>
          <p:grpSpPr>
            <a:xfrm>
              <a:off x="3964" y="5717314"/>
              <a:ext cx="9086850" cy="1024054"/>
              <a:chOff x="3964" y="5787376"/>
              <a:chExt cx="9086850" cy="1024054"/>
            </a:xfrm>
          </p:grpSpPr>
          <p:pic>
            <p:nvPicPr>
              <p:cNvPr id="19" name="Picture 2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4" y="5787376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6207016"/>
                <a:ext cx="856705" cy="487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90938" y="6165304"/>
                <a:ext cx="780662" cy="574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0973" y="6084352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Rettangolo 22"/>
              <p:cNvSpPr/>
              <p:nvPr/>
            </p:nvSpPr>
            <p:spPr>
              <a:xfrm>
                <a:off x="2603074" y="6156593"/>
                <a:ext cx="390964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Accademia dei Georgofili</a:t>
                </a:r>
              </a:p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Firenze, 13 novembre 2015</a:t>
                </a:r>
                <a:endParaRPr lang="it-IT" sz="1600" b="1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18" name="Immagine 17" descr="http://aws.imagelinenetwork.com/agronotizie/materiali/ArticoliImg/accademia-georgofili-logo-colori.jp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014291"/>
              <a:ext cx="864096" cy="79908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5966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o 15"/>
          <p:cNvGrpSpPr/>
          <p:nvPr/>
        </p:nvGrpSpPr>
        <p:grpSpPr>
          <a:xfrm>
            <a:off x="3964" y="5717314"/>
            <a:ext cx="9086850" cy="1096063"/>
            <a:chOff x="3964" y="5717314"/>
            <a:chExt cx="9086850" cy="1096063"/>
          </a:xfrm>
        </p:grpSpPr>
        <p:grpSp>
          <p:nvGrpSpPr>
            <p:cNvPr id="17" name="Gruppo 16"/>
            <p:cNvGrpSpPr/>
            <p:nvPr/>
          </p:nvGrpSpPr>
          <p:grpSpPr>
            <a:xfrm>
              <a:off x="3964" y="5717314"/>
              <a:ext cx="9086850" cy="1024054"/>
              <a:chOff x="3964" y="5787376"/>
              <a:chExt cx="9086850" cy="1024054"/>
            </a:xfrm>
          </p:grpSpPr>
          <p:pic>
            <p:nvPicPr>
              <p:cNvPr id="19" name="Picture 2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4" y="5787376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6207016"/>
                <a:ext cx="856705" cy="487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938" y="6165304"/>
                <a:ext cx="780662" cy="574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0973" y="6084352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Rettangolo 22"/>
              <p:cNvSpPr/>
              <p:nvPr/>
            </p:nvSpPr>
            <p:spPr>
              <a:xfrm>
                <a:off x="2603074" y="6156593"/>
                <a:ext cx="390964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Accademia dei Georgofili</a:t>
                </a:r>
              </a:p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Firenze, 13 novembre 2015</a:t>
                </a:r>
                <a:endParaRPr lang="it-IT" sz="1600" b="1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18" name="Immagine 17" descr="http://aws.imagelinenetwork.com/agronotizie/materiali/ArticoliImg/accademia-georgofili-logo-colori.jp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014291"/>
              <a:ext cx="864096" cy="7990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44624"/>
            <a:ext cx="6877050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133475" y="2276872"/>
            <a:ext cx="4014589" cy="4538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04864"/>
            <a:ext cx="2440655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3251146" y="3409836"/>
            <a:ext cx="5748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i="1" smtClean="0">
                <a:solidFill>
                  <a:srgbClr val="A50021"/>
                </a:solidFill>
              </a:rPr>
              <a:t>Pseudomonas  syringae </a:t>
            </a:r>
            <a:r>
              <a:rPr lang="it-IT" sz="2800" b="1" smtClean="0">
                <a:solidFill>
                  <a:srgbClr val="A50021"/>
                </a:solidFill>
              </a:rPr>
              <a:t>pv. </a:t>
            </a:r>
            <a:r>
              <a:rPr lang="it-IT" sz="2800" b="1" i="1" smtClean="0">
                <a:solidFill>
                  <a:srgbClr val="A50021"/>
                </a:solidFill>
              </a:rPr>
              <a:t>actinidiae</a:t>
            </a:r>
            <a:endParaRPr lang="it-IT" b="1" i="1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29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o 15"/>
          <p:cNvGrpSpPr/>
          <p:nvPr/>
        </p:nvGrpSpPr>
        <p:grpSpPr>
          <a:xfrm>
            <a:off x="3964" y="5717314"/>
            <a:ext cx="9086850" cy="1096063"/>
            <a:chOff x="3964" y="5717314"/>
            <a:chExt cx="9086850" cy="1096063"/>
          </a:xfrm>
        </p:grpSpPr>
        <p:grpSp>
          <p:nvGrpSpPr>
            <p:cNvPr id="17" name="Gruppo 16"/>
            <p:cNvGrpSpPr/>
            <p:nvPr/>
          </p:nvGrpSpPr>
          <p:grpSpPr>
            <a:xfrm>
              <a:off x="3964" y="5717314"/>
              <a:ext cx="9086850" cy="1024054"/>
              <a:chOff x="3964" y="5787376"/>
              <a:chExt cx="9086850" cy="1024054"/>
            </a:xfrm>
          </p:grpSpPr>
          <p:pic>
            <p:nvPicPr>
              <p:cNvPr id="19" name="Picture 2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4" y="5787376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6207016"/>
                <a:ext cx="856705" cy="487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938" y="6165304"/>
                <a:ext cx="780662" cy="574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0973" y="6084352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Rettangolo 22"/>
              <p:cNvSpPr/>
              <p:nvPr/>
            </p:nvSpPr>
            <p:spPr>
              <a:xfrm>
                <a:off x="2603074" y="6156593"/>
                <a:ext cx="390964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Accademia dei Georgofili</a:t>
                </a:r>
              </a:p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Firenze, 13 novembre 2015</a:t>
                </a:r>
                <a:endParaRPr lang="it-IT" sz="1600" b="1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18" name="Immagine 17" descr="http://aws.imagelinenetwork.com/agronotizie/materiali/ArticoliImg/accademia-georgofili-logo-colori.jp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014291"/>
              <a:ext cx="864096" cy="79908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Gruppo 2"/>
          <p:cNvGrpSpPr/>
          <p:nvPr/>
        </p:nvGrpSpPr>
        <p:grpSpPr>
          <a:xfrm>
            <a:off x="2267744" y="72796"/>
            <a:ext cx="4616132" cy="5732468"/>
            <a:chOff x="2263976" y="72796"/>
            <a:chExt cx="4616132" cy="5732468"/>
          </a:xfrm>
        </p:grpSpPr>
        <p:pic>
          <p:nvPicPr>
            <p:cNvPr id="31746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1304" y="1988840"/>
              <a:ext cx="4116866" cy="381642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747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3976" y="72796"/>
              <a:ext cx="4616132" cy="1772028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5" name="Connettore 1 4"/>
          <p:cNvCxnSpPr/>
          <p:nvPr/>
        </p:nvCxnSpPr>
        <p:spPr>
          <a:xfrm>
            <a:off x="2603074" y="3757976"/>
            <a:ext cx="247298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10" y="646330"/>
            <a:ext cx="8639625" cy="4540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616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o 15"/>
          <p:cNvGrpSpPr/>
          <p:nvPr/>
        </p:nvGrpSpPr>
        <p:grpSpPr>
          <a:xfrm>
            <a:off x="3964" y="5717314"/>
            <a:ext cx="9086850" cy="1096063"/>
            <a:chOff x="3964" y="5717314"/>
            <a:chExt cx="9086850" cy="1096063"/>
          </a:xfrm>
        </p:grpSpPr>
        <p:grpSp>
          <p:nvGrpSpPr>
            <p:cNvPr id="17" name="Gruppo 16"/>
            <p:cNvGrpSpPr/>
            <p:nvPr/>
          </p:nvGrpSpPr>
          <p:grpSpPr>
            <a:xfrm>
              <a:off x="3964" y="5717314"/>
              <a:ext cx="9086850" cy="1024054"/>
              <a:chOff x="3964" y="5787376"/>
              <a:chExt cx="9086850" cy="1024054"/>
            </a:xfrm>
          </p:grpSpPr>
          <p:pic>
            <p:nvPicPr>
              <p:cNvPr id="19" name="Picture 2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4" y="5787376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6207016"/>
                <a:ext cx="856705" cy="487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938" y="6165304"/>
                <a:ext cx="780662" cy="574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0973" y="6084352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Rettangolo 22"/>
              <p:cNvSpPr/>
              <p:nvPr/>
            </p:nvSpPr>
            <p:spPr>
              <a:xfrm>
                <a:off x="2603074" y="6156593"/>
                <a:ext cx="390964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Accademia dei Georgofili</a:t>
                </a:r>
              </a:p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Firenze, 13 novembre 2015</a:t>
                </a:r>
                <a:endParaRPr lang="it-IT" sz="1600" b="1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18" name="Immagine 17" descr="http://aws.imagelinenetwork.com/agronotizie/materiali/ArticoliImg/accademia-georgofili-logo-colori.jp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014291"/>
              <a:ext cx="864096" cy="7990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66108"/>
            <a:ext cx="7152837" cy="470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7" y="666108"/>
            <a:ext cx="8956485" cy="4913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213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o 15"/>
          <p:cNvGrpSpPr/>
          <p:nvPr/>
        </p:nvGrpSpPr>
        <p:grpSpPr>
          <a:xfrm>
            <a:off x="3964" y="5717314"/>
            <a:ext cx="9086850" cy="1096063"/>
            <a:chOff x="3964" y="5717314"/>
            <a:chExt cx="9086850" cy="1096063"/>
          </a:xfrm>
        </p:grpSpPr>
        <p:grpSp>
          <p:nvGrpSpPr>
            <p:cNvPr id="17" name="Gruppo 16"/>
            <p:cNvGrpSpPr/>
            <p:nvPr/>
          </p:nvGrpSpPr>
          <p:grpSpPr>
            <a:xfrm>
              <a:off x="3964" y="5717314"/>
              <a:ext cx="9086850" cy="1024054"/>
              <a:chOff x="3964" y="5787376"/>
              <a:chExt cx="9086850" cy="1024054"/>
            </a:xfrm>
          </p:grpSpPr>
          <p:pic>
            <p:nvPicPr>
              <p:cNvPr id="19" name="Picture 2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4" y="5787376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6207016"/>
                <a:ext cx="856705" cy="487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938" y="6165304"/>
                <a:ext cx="780662" cy="574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0973" y="6084352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Rettangolo 22"/>
              <p:cNvSpPr/>
              <p:nvPr/>
            </p:nvSpPr>
            <p:spPr>
              <a:xfrm>
                <a:off x="2603074" y="6156593"/>
                <a:ext cx="390964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Accademia dei Georgofili</a:t>
                </a:r>
              </a:p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Firenze, 13 novembre 2015</a:t>
                </a:r>
                <a:endParaRPr lang="it-IT" sz="1600" b="1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18" name="Immagine 17" descr="http://aws.imagelinenetwork.com/agronotizie/materiali/ArticoliImg/accademia-georgofili-logo-colori.jp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014291"/>
              <a:ext cx="864096" cy="7990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5842" name="Picture 2" descr="https://vialepsius.files.wordpress.com/2015/03/ulivi-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600" y="171224"/>
            <a:ext cx="6077935" cy="4552446"/>
          </a:xfrm>
          <a:prstGeom prst="rect">
            <a:avLst/>
          </a:prstGeom>
          <a:noFill/>
          <a:ln w="38100">
            <a:solidFill>
              <a:srgbClr val="A5002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191654" y="4830251"/>
            <a:ext cx="46984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smtClean="0">
                <a:solidFill>
                  <a:schemeClr val="accent1">
                    <a:lumMod val="50000"/>
                  </a:schemeClr>
                </a:solidFill>
              </a:rPr>
              <a:t>Fitopatogeni da quarantena?</a:t>
            </a:r>
          </a:p>
          <a:p>
            <a:pPr algn="ctr"/>
            <a:r>
              <a:rPr lang="it-IT" sz="2400" b="1" i="1" smtClean="0"/>
              <a:t>Xylella fastidiosa </a:t>
            </a:r>
            <a:r>
              <a:rPr lang="it-IT" sz="2400" b="1" smtClean="0"/>
              <a:t>in Puglia e Corsica</a:t>
            </a:r>
            <a:endParaRPr lang="it-IT" sz="2400" b="1"/>
          </a:p>
        </p:txBody>
      </p:sp>
    </p:spTree>
    <p:extLst>
      <p:ext uri="{BB962C8B-B14F-4D97-AF65-F5344CB8AC3E}">
        <p14:creationId xmlns:p14="http://schemas.microsoft.com/office/powerpoint/2010/main" val="66676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306" y="332656"/>
            <a:ext cx="6392046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uppo 1"/>
          <p:cNvGrpSpPr/>
          <p:nvPr/>
        </p:nvGrpSpPr>
        <p:grpSpPr>
          <a:xfrm>
            <a:off x="1390948" y="2420888"/>
            <a:ext cx="6336704" cy="3498379"/>
            <a:chOff x="1390948" y="2420888"/>
            <a:chExt cx="6336704" cy="3498379"/>
          </a:xfrm>
        </p:grpSpPr>
        <p:pic>
          <p:nvPicPr>
            <p:cNvPr id="15" name="Picture 22" descr="Logo ufficiale 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0948" y="3284984"/>
              <a:ext cx="6336704" cy="26342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10" name="CasellaDiTesto 9"/>
            <p:cNvSpPr txBox="1"/>
            <p:nvPr/>
          </p:nvSpPr>
          <p:spPr>
            <a:xfrm>
              <a:off x="1790984" y="2420888"/>
              <a:ext cx="55461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600" b="1" smtClean="0"/>
                <a:t>ed il suo fratello maggiore…</a:t>
              </a:r>
              <a:endParaRPr lang="it-IT" sz="3600" b="1"/>
            </a:p>
          </p:txBody>
        </p:sp>
      </p:grpSp>
      <p:grpSp>
        <p:nvGrpSpPr>
          <p:cNvPr id="22" name="Gruppo 21"/>
          <p:cNvGrpSpPr/>
          <p:nvPr/>
        </p:nvGrpSpPr>
        <p:grpSpPr>
          <a:xfrm>
            <a:off x="3964" y="5717314"/>
            <a:ext cx="9086850" cy="1096063"/>
            <a:chOff x="3964" y="5717314"/>
            <a:chExt cx="9086850" cy="1096063"/>
          </a:xfrm>
        </p:grpSpPr>
        <p:grpSp>
          <p:nvGrpSpPr>
            <p:cNvPr id="23" name="Gruppo 22"/>
            <p:cNvGrpSpPr/>
            <p:nvPr/>
          </p:nvGrpSpPr>
          <p:grpSpPr>
            <a:xfrm>
              <a:off x="3964" y="5717314"/>
              <a:ext cx="9086850" cy="1024054"/>
              <a:chOff x="3964" y="5787376"/>
              <a:chExt cx="9086850" cy="1024054"/>
            </a:xfrm>
          </p:grpSpPr>
          <p:pic>
            <p:nvPicPr>
              <p:cNvPr id="25" name="Picture 2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4" y="5787376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6207016"/>
                <a:ext cx="856705" cy="487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" name="Picture 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90938" y="6165304"/>
                <a:ext cx="780662" cy="574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0973" y="6084352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9" name="Rettangolo 28"/>
              <p:cNvSpPr/>
              <p:nvPr/>
            </p:nvSpPr>
            <p:spPr>
              <a:xfrm>
                <a:off x="2603074" y="6156593"/>
                <a:ext cx="390964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Accademia dei Georgofili</a:t>
                </a:r>
              </a:p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Firenze, 13 novembre 2015</a:t>
                </a:r>
                <a:endParaRPr lang="it-IT" sz="1600" b="1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24" name="Immagine 23" descr="http://aws.imagelinenetwork.com/agronotizie/materiali/ArticoliImg/accademia-georgofili-logo-colori.jpg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014291"/>
              <a:ext cx="864096" cy="79908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02370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2" descr="Logo ufficial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948" y="290661"/>
            <a:ext cx="6336704" cy="2634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 useBgFill="1">
        <p:nvSpPr>
          <p:cNvPr id="16" name="Rettangolo arrotondato 15"/>
          <p:cNvSpPr/>
          <p:nvPr/>
        </p:nvSpPr>
        <p:spPr>
          <a:xfrm>
            <a:off x="2833190" y="2492896"/>
            <a:ext cx="3477620" cy="1512168"/>
          </a:xfrm>
          <a:prstGeom prst="roundRect">
            <a:avLst/>
          </a:prstGeom>
          <a:effectLst>
            <a:glow rad="139700">
              <a:schemeClr val="tx2">
                <a:lumMod val="20000"/>
                <a:lumOff val="80000"/>
                <a:alpha val="40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3182640" y="2937138"/>
            <a:ext cx="27363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>
                <a:solidFill>
                  <a:srgbClr val="002060"/>
                </a:solidFill>
              </a:rPr>
              <a:t>Start: 01/01/2014</a:t>
            </a:r>
          </a:p>
          <a:p>
            <a:pPr algn="ctr"/>
            <a:r>
              <a:rPr lang="it-IT" sz="2000" b="1">
                <a:solidFill>
                  <a:srgbClr val="002060"/>
                </a:solidFill>
              </a:rPr>
              <a:t>End: 31/12/2015</a:t>
            </a:r>
            <a:endParaRPr lang="it-IT" sz="2000">
              <a:solidFill>
                <a:srgbClr val="002060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547664" y="4149080"/>
            <a:ext cx="63367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>
                <a:solidFill>
                  <a:srgbClr val="1F497D">
                    <a:lumMod val="60000"/>
                    <a:lumOff val="40000"/>
                  </a:srgbClr>
                </a:solidFill>
                <a:latin typeface="Comic Sans MS" pitchFamily="66" charset="0"/>
                <a:cs typeface="Arial" pitchFamily="34" charset="0"/>
              </a:rPr>
              <a:t>PROJECT </a:t>
            </a:r>
            <a:r>
              <a:rPr lang="it-IT" sz="2800" b="1" smtClean="0">
                <a:solidFill>
                  <a:srgbClr val="1F497D">
                    <a:lumMod val="60000"/>
                    <a:lumOff val="40000"/>
                  </a:srgbClr>
                </a:solidFill>
                <a:latin typeface="Comic Sans MS" pitchFamily="66" charset="0"/>
                <a:cs typeface="Arial" pitchFamily="34" charset="0"/>
              </a:rPr>
              <a:t>LIFE12 ENV/IT/000336</a:t>
            </a:r>
            <a:endParaRPr lang="it-IT" sz="2800" b="1">
              <a:solidFill>
                <a:srgbClr val="1F497D">
                  <a:lumMod val="60000"/>
                  <a:lumOff val="40000"/>
                </a:srgbClr>
              </a:solidFill>
              <a:latin typeface="Comic Sans MS" pitchFamily="66" charset="0"/>
              <a:cs typeface="Arial" pitchFamily="34" charset="0"/>
            </a:endParaRPr>
          </a:p>
          <a:p>
            <a:pPr algn="ctr"/>
            <a:endParaRPr lang="it-IT" sz="2800" b="1" smtClean="0"/>
          </a:p>
          <a:p>
            <a:pPr algn="ctr"/>
            <a:r>
              <a:rPr lang="it-IT" sz="2800" b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www.lifeaftercu.com</a:t>
            </a:r>
            <a:endParaRPr lang="it-IT" sz="2800" b="1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grpSp>
        <p:nvGrpSpPr>
          <p:cNvPr id="33" name="Gruppo 32"/>
          <p:cNvGrpSpPr/>
          <p:nvPr/>
        </p:nvGrpSpPr>
        <p:grpSpPr>
          <a:xfrm>
            <a:off x="3964" y="5717314"/>
            <a:ext cx="9086850" cy="1096063"/>
            <a:chOff x="3964" y="5717314"/>
            <a:chExt cx="9086850" cy="1096063"/>
          </a:xfrm>
        </p:grpSpPr>
        <p:grpSp>
          <p:nvGrpSpPr>
            <p:cNvPr id="34" name="Gruppo 33"/>
            <p:cNvGrpSpPr/>
            <p:nvPr/>
          </p:nvGrpSpPr>
          <p:grpSpPr>
            <a:xfrm>
              <a:off x="3964" y="5717314"/>
              <a:ext cx="9086850" cy="1024054"/>
              <a:chOff x="3964" y="5787376"/>
              <a:chExt cx="9086850" cy="1024054"/>
            </a:xfrm>
          </p:grpSpPr>
          <p:pic>
            <p:nvPicPr>
              <p:cNvPr id="36" name="Picture 2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4" y="5787376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6207016"/>
                <a:ext cx="856705" cy="487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8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90938" y="6165304"/>
                <a:ext cx="780662" cy="574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9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0973" y="6084352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Rettangolo 39"/>
              <p:cNvSpPr/>
              <p:nvPr/>
            </p:nvSpPr>
            <p:spPr>
              <a:xfrm>
                <a:off x="2603074" y="6156593"/>
                <a:ext cx="390964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Accademia dei Georgofili</a:t>
                </a:r>
              </a:p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Firenze, 13 novembre 2015</a:t>
                </a:r>
                <a:endParaRPr lang="it-IT" sz="1600" b="1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35" name="Immagine 34" descr="http://aws.imagelinenetwork.com/agronotizie/materiali/ArticoliImg/accademia-georgofili-logo-colori.jp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014291"/>
              <a:ext cx="864096" cy="79908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54495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duccionacci.it/images/rotation/chi-sono/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0" y="1593172"/>
            <a:ext cx="8978602" cy="3142511"/>
          </a:xfrm>
          <a:prstGeom prst="rect">
            <a:avLst/>
          </a:prstGeom>
          <a:noFill/>
          <a:ln w="38100">
            <a:solidFill>
              <a:srgbClr val="A5002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uhd-wallpapers.net/images/tuscany-landscape_428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8" y="478558"/>
            <a:ext cx="9087122" cy="5111506"/>
          </a:xfrm>
          <a:prstGeom prst="rect">
            <a:avLst/>
          </a:prstGeom>
          <a:noFill/>
          <a:ln w="38100">
            <a:solidFill>
              <a:srgbClr val="A5002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o 2"/>
          <p:cNvGrpSpPr/>
          <p:nvPr/>
        </p:nvGrpSpPr>
        <p:grpSpPr>
          <a:xfrm>
            <a:off x="3964" y="5661248"/>
            <a:ext cx="9086850" cy="1096063"/>
            <a:chOff x="3964" y="5717314"/>
            <a:chExt cx="9086850" cy="1096063"/>
          </a:xfrm>
        </p:grpSpPr>
        <p:grpSp>
          <p:nvGrpSpPr>
            <p:cNvPr id="18" name="Gruppo 17"/>
            <p:cNvGrpSpPr/>
            <p:nvPr/>
          </p:nvGrpSpPr>
          <p:grpSpPr>
            <a:xfrm>
              <a:off x="3964" y="5717314"/>
              <a:ext cx="9086850" cy="1024054"/>
              <a:chOff x="3964" y="5787376"/>
              <a:chExt cx="9086850" cy="1024054"/>
            </a:xfrm>
          </p:grpSpPr>
          <p:pic>
            <p:nvPicPr>
              <p:cNvPr id="19" name="Picture 2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4" y="5787376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6207016"/>
                <a:ext cx="856705" cy="487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90938" y="6165304"/>
                <a:ext cx="780662" cy="574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0973" y="6084352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Rettangolo 22"/>
              <p:cNvSpPr/>
              <p:nvPr/>
            </p:nvSpPr>
            <p:spPr>
              <a:xfrm>
                <a:off x="2603074" y="6156593"/>
                <a:ext cx="390964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Accademia dei Georgofili</a:t>
                </a:r>
              </a:p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Firenze, 13 novembre 2015</a:t>
                </a:r>
                <a:endParaRPr lang="it-IT" sz="1600" b="1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24" name="Immagine 23" descr="http://aws.imagelinenetwork.com/agronotizie/materiali/ArticoliImg/accademia-georgofili-logo-colori.jpg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014291"/>
              <a:ext cx="864096" cy="79908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0139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22832" y="188640"/>
            <a:ext cx="82809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pitchFamily="2" charset="2"/>
              <a:buChar char="ü"/>
              <a:defRPr/>
            </a:pPr>
            <a:endParaRPr lang="en-US" b="1" smtClean="0">
              <a:solidFill>
                <a:srgbClr val="C0504D">
                  <a:lumMod val="50000"/>
                </a:srgbClr>
              </a:solidFill>
              <a:latin typeface="Comic Sans MS" pitchFamily="66" charset="0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pitchFamily="2" charset="2"/>
              <a:buChar char="ü"/>
              <a:defRPr/>
            </a:pPr>
            <a:endParaRPr lang="en-US" b="1">
              <a:solidFill>
                <a:srgbClr val="C0504D">
                  <a:lumMod val="50000"/>
                </a:srgbClr>
              </a:solidFill>
              <a:latin typeface="Comic Sans MS" pitchFamily="66" charset="0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pitchFamily="2" charset="2"/>
              <a:buChar char="ü"/>
              <a:defRPr/>
            </a:pPr>
            <a:endParaRPr lang="en-US" b="1">
              <a:solidFill>
                <a:srgbClr val="C0504D">
                  <a:lumMod val="50000"/>
                </a:srgbClr>
              </a:solidFill>
              <a:latin typeface="Comic Sans MS" pitchFamily="66" charset="0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pitchFamily="2" charset="2"/>
              <a:buChar char="ü"/>
              <a:defRPr/>
            </a:pPr>
            <a:endParaRPr lang="en-US" b="1">
              <a:solidFill>
                <a:srgbClr val="C0504D">
                  <a:lumMod val="50000"/>
                </a:srgbClr>
              </a:solidFill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srgbClr val="C0504D">
                  <a:lumMod val="50000"/>
                </a:srgbClr>
              </a:solidFill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srgbClr val="C0504D">
                  <a:lumMod val="50000"/>
                </a:srgbClr>
              </a:solidFill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srgbClr val="C0504D">
                  <a:lumMod val="50000"/>
                </a:srgbClr>
              </a:solidFill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srgbClr val="C0504D">
                  <a:lumMod val="50000"/>
                </a:srgbClr>
              </a:solidFill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srgbClr val="C0504D">
                  <a:lumMod val="50000"/>
                </a:srgbClr>
              </a:solidFill>
              <a:latin typeface="Comic Sans MS" pitchFamily="66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420" y="260648"/>
            <a:ext cx="2028924" cy="2434350"/>
          </a:xfrm>
          <a:prstGeom prst="rect">
            <a:avLst/>
          </a:prstGeom>
          <a:noFill/>
          <a:ln w="38100">
            <a:solidFill>
              <a:srgbClr val="A5002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ttangolo 14"/>
          <p:cNvSpPr/>
          <p:nvPr/>
        </p:nvSpPr>
        <p:spPr>
          <a:xfrm>
            <a:off x="107504" y="2920876"/>
            <a:ext cx="88708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defRPr/>
            </a:pPr>
            <a:r>
              <a:rPr lang="it-IT" sz="3600" b="1">
                <a:solidFill>
                  <a:srgbClr val="A50021"/>
                </a:solidFill>
                <a:latin typeface="Comic Sans MS" pitchFamily="66" charset="0"/>
              </a:rPr>
              <a:t>Molecule </a:t>
            </a:r>
            <a:r>
              <a:rPr lang="it-IT" sz="3600" b="1" smtClean="0">
                <a:solidFill>
                  <a:srgbClr val="A50021"/>
                </a:solidFill>
                <a:latin typeface="Comic Sans MS" pitchFamily="66" charset="0"/>
              </a:rPr>
              <a:t>anti-infettive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defRPr/>
            </a:pPr>
            <a:r>
              <a:rPr lang="it-IT" sz="3600" b="1" smtClean="0">
                <a:solidFill>
                  <a:srgbClr val="A50021"/>
                </a:solidFill>
                <a:latin typeface="Comic Sans MS" pitchFamily="66" charset="0"/>
              </a:rPr>
              <a:t>ad attività non antibiotica…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defRPr/>
            </a:pPr>
            <a:r>
              <a:rPr lang="it-IT" sz="3600" b="1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diminuire la pressione selettiva derivante dall’uso ripetuto</a:t>
            </a:r>
            <a:endParaRPr lang="it-IT" sz="5400" b="1" smtClean="0">
              <a:solidFill>
                <a:srgbClr val="A50021"/>
              </a:solidFill>
              <a:latin typeface="Comic Sans MS" pitchFamily="66" charset="0"/>
            </a:endParaRPr>
          </a:p>
        </p:txBody>
      </p:sp>
      <p:grpSp>
        <p:nvGrpSpPr>
          <p:cNvPr id="27" name="Gruppo 26"/>
          <p:cNvGrpSpPr/>
          <p:nvPr/>
        </p:nvGrpSpPr>
        <p:grpSpPr>
          <a:xfrm>
            <a:off x="3964" y="5717314"/>
            <a:ext cx="9086850" cy="1096063"/>
            <a:chOff x="3964" y="5717314"/>
            <a:chExt cx="9086850" cy="1096063"/>
          </a:xfrm>
        </p:grpSpPr>
        <p:grpSp>
          <p:nvGrpSpPr>
            <p:cNvPr id="28" name="Gruppo 27"/>
            <p:cNvGrpSpPr/>
            <p:nvPr/>
          </p:nvGrpSpPr>
          <p:grpSpPr>
            <a:xfrm>
              <a:off x="3964" y="5717314"/>
              <a:ext cx="9086850" cy="1024054"/>
              <a:chOff x="3964" y="5787376"/>
              <a:chExt cx="9086850" cy="1024054"/>
            </a:xfrm>
          </p:grpSpPr>
          <p:pic>
            <p:nvPicPr>
              <p:cNvPr id="30" name="Picture 2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4" y="5787376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6207016"/>
                <a:ext cx="856705" cy="487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90938" y="6165304"/>
                <a:ext cx="780662" cy="574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0973" y="6084352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Rettangolo 33"/>
              <p:cNvSpPr/>
              <p:nvPr/>
            </p:nvSpPr>
            <p:spPr>
              <a:xfrm>
                <a:off x="2603074" y="6156593"/>
                <a:ext cx="390964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Accademia dei Georgofili</a:t>
                </a:r>
              </a:p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Firenze, 13 novembre 2015</a:t>
                </a:r>
                <a:endParaRPr lang="it-IT" sz="1600" b="1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29" name="Immagine 28" descr="http://aws.imagelinenetwork.com/agronotizie/materiali/ArticoliImg/accademia-georgofili-logo-colori.jp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014291"/>
              <a:ext cx="864096" cy="79908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5767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22832" y="188640"/>
            <a:ext cx="82809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pitchFamily="2" charset="2"/>
              <a:buChar char="ü"/>
              <a:defRPr/>
            </a:pPr>
            <a:endParaRPr lang="en-US" b="1" smtClean="0">
              <a:solidFill>
                <a:srgbClr val="C0504D">
                  <a:lumMod val="50000"/>
                </a:srgbClr>
              </a:solidFill>
              <a:latin typeface="Comic Sans MS" pitchFamily="66" charset="0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pitchFamily="2" charset="2"/>
              <a:buChar char="ü"/>
              <a:defRPr/>
            </a:pPr>
            <a:endParaRPr lang="en-US" b="1">
              <a:solidFill>
                <a:srgbClr val="C0504D">
                  <a:lumMod val="50000"/>
                </a:srgbClr>
              </a:solidFill>
              <a:latin typeface="Comic Sans MS" pitchFamily="66" charset="0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pitchFamily="2" charset="2"/>
              <a:buChar char="ü"/>
              <a:defRPr/>
            </a:pPr>
            <a:endParaRPr lang="en-US" b="1">
              <a:solidFill>
                <a:srgbClr val="C0504D">
                  <a:lumMod val="50000"/>
                </a:srgbClr>
              </a:solidFill>
              <a:latin typeface="Comic Sans MS" pitchFamily="66" charset="0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pitchFamily="2" charset="2"/>
              <a:buChar char="ü"/>
              <a:defRPr/>
            </a:pPr>
            <a:endParaRPr lang="en-US" b="1">
              <a:solidFill>
                <a:srgbClr val="C0504D">
                  <a:lumMod val="50000"/>
                </a:srgbClr>
              </a:solidFill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srgbClr val="C0504D">
                  <a:lumMod val="50000"/>
                </a:srgbClr>
              </a:solidFill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srgbClr val="C0504D">
                  <a:lumMod val="50000"/>
                </a:srgbClr>
              </a:solidFill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srgbClr val="C0504D">
                  <a:lumMod val="50000"/>
                </a:srgbClr>
              </a:solidFill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srgbClr val="C0504D">
                  <a:lumMod val="50000"/>
                </a:srgbClr>
              </a:solidFill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srgbClr val="C0504D">
                  <a:lumMod val="50000"/>
                </a:srgbClr>
              </a:solidFill>
              <a:latin typeface="Comic Sans MS" pitchFamily="66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6632"/>
            <a:ext cx="2520280" cy="3023890"/>
          </a:xfrm>
          <a:prstGeom prst="rect">
            <a:avLst/>
          </a:prstGeom>
          <a:noFill/>
          <a:ln w="38100">
            <a:solidFill>
              <a:srgbClr val="A5002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ttangolo 14"/>
          <p:cNvSpPr/>
          <p:nvPr/>
        </p:nvSpPr>
        <p:spPr>
          <a:xfrm>
            <a:off x="179512" y="3212976"/>
            <a:ext cx="8870826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 fontAlgn="auto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Font typeface="Arial" pitchFamily="34" charset="0"/>
              <a:buChar char="•"/>
              <a:defRPr/>
            </a:pPr>
            <a:r>
              <a:rPr lang="it-IT" sz="2000" b="1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rispettose dell’ambiente</a:t>
            </a:r>
            <a:endParaRPr lang="it-IT" sz="2000" b="1" smtClean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  <a:p>
            <a:pPr marL="285750" indent="-285750" algn="ctr" fontAlgn="auto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Font typeface="Arial" pitchFamily="34" charset="0"/>
              <a:buChar char="•"/>
              <a:defRPr/>
            </a:pPr>
            <a:r>
              <a:rPr lang="it-IT" sz="2000" b="1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biologicamente stabili</a:t>
            </a:r>
            <a:endParaRPr lang="it-IT" sz="2000" b="1" smtClean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  <a:p>
            <a:pPr marL="285750" indent="-285750" algn="ctr" fontAlgn="auto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Font typeface="Arial" pitchFamily="34" charset="0"/>
              <a:buChar char="•"/>
              <a:defRPr/>
            </a:pPr>
            <a:r>
              <a:rPr lang="it-IT" sz="2000" b="1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tossicità nulla su organismi/microrganismi non bersaglio</a:t>
            </a:r>
          </a:p>
          <a:p>
            <a:pPr marL="285750" indent="-285750" algn="ctr" fontAlgn="auto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Font typeface="Arial" pitchFamily="34" charset="0"/>
              <a:buChar char="•"/>
              <a:defRPr/>
            </a:pPr>
            <a:r>
              <a:rPr lang="it-IT" sz="2000" b="1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nullo o trascurabile rischio di sviluppo di resistenze</a:t>
            </a:r>
            <a:endParaRPr lang="it-IT" sz="2000" b="1" smtClean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  <a:p>
            <a:pPr marL="285750" indent="-285750" algn="ctr" fontAlgn="auto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Font typeface="Arial" pitchFamily="34" charset="0"/>
              <a:buChar char="•"/>
              <a:defRPr/>
            </a:pPr>
            <a:r>
              <a:rPr lang="it-IT" sz="2000" b="1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efficaci su ceppi batterici Rame- e antibiotico resistenti</a:t>
            </a:r>
            <a:endParaRPr lang="it-IT" sz="2000" b="1" smtClean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  <a:p>
            <a:pPr marL="285750" indent="-285750" algn="ctr" fontAlgn="auto">
              <a:lnSpc>
                <a:spcPts val="3300"/>
              </a:lnSpc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buFont typeface="Arial" pitchFamily="34" charset="0"/>
              <a:buChar char="•"/>
              <a:defRPr/>
            </a:pPr>
            <a:r>
              <a:rPr lang="en-US" sz="2000" b="1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economicamente e commercialmente attraenti</a:t>
            </a:r>
            <a:endParaRPr lang="en-US" b="1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grpSp>
        <p:nvGrpSpPr>
          <p:cNvPr id="28" name="Gruppo 27"/>
          <p:cNvGrpSpPr/>
          <p:nvPr/>
        </p:nvGrpSpPr>
        <p:grpSpPr>
          <a:xfrm>
            <a:off x="3964" y="5717314"/>
            <a:ext cx="9086850" cy="1096063"/>
            <a:chOff x="3964" y="5717314"/>
            <a:chExt cx="9086850" cy="1096063"/>
          </a:xfrm>
        </p:grpSpPr>
        <p:grpSp>
          <p:nvGrpSpPr>
            <p:cNvPr id="29" name="Gruppo 28"/>
            <p:cNvGrpSpPr/>
            <p:nvPr/>
          </p:nvGrpSpPr>
          <p:grpSpPr>
            <a:xfrm>
              <a:off x="3964" y="5717314"/>
              <a:ext cx="9086850" cy="1024054"/>
              <a:chOff x="3964" y="5787376"/>
              <a:chExt cx="9086850" cy="1024054"/>
            </a:xfrm>
          </p:grpSpPr>
          <p:pic>
            <p:nvPicPr>
              <p:cNvPr id="31" name="Picture 2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4" y="5787376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6207016"/>
                <a:ext cx="856705" cy="487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3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90938" y="6165304"/>
                <a:ext cx="780662" cy="574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4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0973" y="6084352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Rettangolo 34"/>
              <p:cNvSpPr/>
              <p:nvPr/>
            </p:nvSpPr>
            <p:spPr>
              <a:xfrm>
                <a:off x="2603074" y="6156593"/>
                <a:ext cx="390964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Accademia dei Georgofili</a:t>
                </a:r>
              </a:p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Firenze, 13 novembre 2015</a:t>
                </a:r>
                <a:endParaRPr lang="it-IT" sz="1600" b="1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30" name="Immagine 29" descr="http://aws.imagelinenetwork.com/agronotizie/materiali/ArticoliImg/accademia-georgofili-logo-colori.jp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014291"/>
              <a:ext cx="864096" cy="79908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2221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6" descr="C:\Users\Elena\Desktop\finale bianco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1D8F8"/>
              </a:clrFrom>
              <a:clrTo>
                <a:srgbClr val="C1D8F8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31750"/>
          </a:effectLst>
        </p:spPr>
      </p:pic>
      <p:sp>
        <p:nvSpPr>
          <p:cNvPr id="3" name="Rettangolo 2"/>
          <p:cNvSpPr/>
          <p:nvPr/>
        </p:nvSpPr>
        <p:spPr>
          <a:xfrm>
            <a:off x="179388" y="836613"/>
            <a:ext cx="8785225" cy="55451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>
                <a:solidFill>
                  <a:prstClr val="white"/>
                </a:solidFill>
              </a:rPr>
              <a:t>DI</a:t>
            </a:r>
            <a:endParaRPr lang="it-IT" dirty="0">
              <a:solidFill>
                <a:prstClr val="white"/>
              </a:solidFill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908050"/>
            <a:ext cx="47529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3794125" y="908050"/>
            <a:ext cx="1727200" cy="2305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  <p:pic>
        <p:nvPicPr>
          <p:cNvPr id="6" name="Picture 2" descr="E:\Pc Elena\università elena\Tesi Elena 2010\batteri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365625"/>
            <a:ext cx="14843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323850" y="908050"/>
            <a:ext cx="1727200" cy="2305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5" y="4149725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 descr="http://www.wd4-u.com/_images/gallery/clipArt/Mascots/thumbnails/Dynamit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3284538"/>
            <a:ext cx="7366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988" y="2924175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https://encrypted-tbn0.gstatic.com/images?q=tbn:ANd9GcS3j-GQjO-Zem1AqLMwO6HGaxa77iQJj4mgHrRK0BS4cZgLXjhhvQ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005263"/>
            <a:ext cx="719138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6" name="Gruppo 11"/>
          <p:cNvGrpSpPr>
            <a:grpSpLocks/>
          </p:cNvGrpSpPr>
          <p:nvPr/>
        </p:nvGrpSpPr>
        <p:grpSpPr bwMode="auto">
          <a:xfrm>
            <a:off x="-36512" y="-112713"/>
            <a:ext cx="9144000" cy="1016001"/>
            <a:chOff x="-36512" y="-113040"/>
            <a:chExt cx="9144000" cy="1015663"/>
          </a:xfrm>
        </p:grpSpPr>
        <p:sp>
          <p:nvSpPr>
            <p:cNvPr id="13" name="CasellaDiTesto 12"/>
            <p:cNvSpPr txBox="1"/>
            <p:nvPr/>
          </p:nvSpPr>
          <p:spPr>
            <a:xfrm>
              <a:off x="-36512" y="117071"/>
              <a:ext cx="9144000" cy="52211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it-IT" sz="2800">
                  <a:solidFill>
                    <a:prstClr val="black"/>
                  </a:solidFill>
                  <a:cs typeface="Arial" pitchFamily="34" charset="0"/>
                </a:rPr>
                <a:t>                              BACTERIA             PLANTS</a:t>
              </a:r>
              <a:endParaRPr lang="it-IT" sz="2800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3855688" y="-113040"/>
              <a:ext cx="1013675" cy="101566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t-IT" sz="6000" b="1" cap="all" spc="-300" dirty="0">
                  <a:ln w="9000" cmpd="sng">
                    <a:solidFill>
                      <a:srgbClr val="FF0000"/>
                    </a:solidFill>
                    <a:prstDash val="solid"/>
                  </a:ln>
                  <a:solidFill>
                    <a:srgbClr val="FF9900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Constantia" pitchFamily="18" charset="0"/>
                  <a:cs typeface="Aharoni" pitchFamily="2" charset="-79"/>
                </a:rPr>
                <a:t>VS</a:t>
              </a:r>
            </a:p>
          </p:txBody>
        </p:sp>
      </p:grp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708275"/>
            <a:ext cx="18478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8" name="CasellaDiTesto 15"/>
          <p:cNvSpPr txBox="1">
            <a:spLocks noChangeArrowheads="1"/>
          </p:cNvSpPr>
          <p:nvPr/>
        </p:nvSpPr>
        <p:spPr bwMode="auto">
          <a:xfrm>
            <a:off x="6624638" y="6013450"/>
            <a:ext cx="22780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400" b="1">
                <a:solidFill>
                  <a:prstClr val="black"/>
                </a:solidFill>
              </a:rPr>
              <a:t>Courtesy of E.Colombi, 2012</a:t>
            </a:r>
          </a:p>
        </p:txBody>
      </p:sp>
      <p:sp>
        <p:nvSpPr>
          <p:cNvPr id="17" name="CasellaDiTesto 16"/>
          <p:cNvSpPr txBox="1">
            <a:spLocks noChangeArrowheads="1"/>
          </p:cNvSpPr>
          <p:nvPr/>
        </p:nvSpPr>
        <p:spPr bwMode="auto">
          <a:xfrm>
            <a:off x="2987824" y="1857375"/>
            <a:ext cx="283122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5400" smtClean="0">
                <a:solidFill>
                  <a:srgbClr val="C00000"/>
                </a:solidFill>
                <a:latin typeface="Forte" pitchFamily="66" charset="0"/>
                <a:cs typeface="FrankRuehl" pitchFamily="34" charset="-79"/>
              </a:rPr>
              <a:t>malattia</a:t>
            </a:r>
            <a:endParaRPr lang="it-IT" sz="5400">
              <a:solidFill>
                <a:srgbClr val="C00000"/>
              </a:solidFill>
              <a:latin typeface="Forte" pitchFamily="66" charset="0"/>
              <a:cs typeface="FrankRuehl" pitchFamily="34" charset="-79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127570" y="62040"/>
            <a:ext cx="8870826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defRPr/>
            </a:pPr>
            <a:r>
              <a:rPr lang="it-IT" sz="3200" b="1" smtClean="0">
                <a:latin typeface="Comic Sans MS" pitchFamily="66" charset="0"/>
              </a:rPr>
              <a:t>Inibitori del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defRPr/>
            </a:pPr>
            <a:r>
              <a:rPr lang="it-IT" sz="3200" b="1" smtClean="0">
                <a:solidFill>
                  <a:srgbClr val="A50021"/>
                </a:solidFill>
                <a:latin typeface="Comic Sans MS" pitchFamily="66" charset="0"/>
              </a:rPr>
              <a:t>Sistema di Secrezione di Tipo III</a:t>
            </a:r>
            <a:endParaRPr lang="it-IT" sz="4800" b="1" smtClean="0">
              <a:solidFill>
                <a:srgbClr val="A5002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60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50289E-6 C 0.04132 -0.07584 0.08298 -0.15098 0.13264 -0.13087 C 0.18194 -0.11052 0.26927 0.08046 0.29687 0.12324 " pathEditMode="relative" rAng="0" ptsTypes="aaA">
                                      <p:cBhvr>
                                        <p:cTn id="1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00" y="-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6.53179E-6 C 0.07187 -0.19631 0.14392 -0.39238 0.21736 -0.38891 C 0.2908 -0.38544 0.36597 -0.1822 0.44115 0.02103 " pathEditMode="relative" ptsTypes="aaA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65 -3.78353E-6 L -0.01025 -3.78353E-6 " pathEditMode="relative" rAng="0" ptsTypes="AA">
                                      <p:cBhvr>
                                        <p:cTn id="36" dur="5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3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6" descr="C:\Users\Elena\Desktop\finale bianco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C1D8F8"/>
              </a:clrFrom>
              <a:clrTo>
                <a:srgbClr val="C1D8F8">
                  <a:alpha val="0"/>
                </a:srgbClr>
              </a:clrTo>
            </a:clrChange>
            <a:extLst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31750"/>
          </a:effectLst>
        </p:spPr>
      </p:pic>
      <p:sp>
        <p:nvSpPr>
          <p:cNvPr id="3" name="Rettangolo 2"/>
          <p:cNvSpPr/>
          <p:nvPr/>
        </p:nvSpPr>
        <p:spPr>
          <a:xfrm>
            <a:off x="179388" y="764183"/>
            <a:ext cx="8785225" cy="55451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/>
              <a:t>A</a:t>
            </a:r>
            <a:endParaRPr lang="it-IT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688" y="908050"/>
            <a:ext cx="475297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3794125" y="908050"/>
            <a:ext cx="1727200" cy="2305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6" name="Picture 2" descr="E:\Pc Elena\università elena\Tesi Elena 2010\batteri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365625"/>
            <a:ext cx="14843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323850" y="908050"/>
            <a:ext cx="1727200" cy="2305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pic>
        <p:nvPicPr>
          <p:cNvPr id="9" name="Picture 17" descr="http://www.wd4-u.com/_images/gallery/clipArt/Mascots/thumbnails/Dynamit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3284538"/>
            <a:ext cx="7366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https://encrypted-tbn0.gstatic.com/images?q=tbn:ANd9GcS3j-GQjO-Zem1AqLMwO6HGaxa77iQJj4mgHrRK0BS4cZgLXjhhvQ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005263"/>
            <a:ext cx="719138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sellaDiTesto 12"/>
          <p:cNvSpPr txBox="1"/>
          <p:nvPr/>
        </p:nvSpPr>
        <p:spPr>
          <a:xfrm>
            <a:off x="0" y="128532"/>
            <a:ext cx="9144000" cy="523220"/>
          </a:xfrm>
          <a:prstGeom prst="rect">
            <a:avLst/>
          </a:prstGeom>
          <a:noFill/>
          <a:ln w="19050">
            <a:gradFill>
              <a:gsLst>
                <a:gs pos="0">
                  <a:srgbClr val="00CC00"/>
                </a:gs>
                <a:gs pos="75000">
                  <a:schemeClr val="accent1">
                    <a:tint val="44500"/>
                    <a:satMod val="160000"/>
                    <a:lumMod val="57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A50021"/>
              </a:buClr>
              <a:defRPr/>
            </a:pPr>
            <a:r>
              <a:rPr lang="it-IT" sz="2800" b="1">
                <a:latin typeface="Comic Sans MS" pitchFamily="66" charset="0"/>
              </a:rPr>
              <a:t>“Inibitori del Sistema di Secrezione di Tipo </a:t>
            </a:r>
            <a:r>
              <a:rPr lang="it-IT" sz="2800" b="1">
                <a:latin typeface="Comic Sans MS" pitchFamily="66" charset="0"/>
              </a:rPr>
              <a:t>III</a:t>
            </a:r>
            <a:r>
              <a:rPr lang="it-IT" sz="2800" b="1" smtClean="0">
                <a:latin typeface="Comic Sans MS" pitchFamily="66" charset="0"/>
              </a:rPr>
              <a:t>”</a:t>
            </a:r>
            <a:endParaRPr lang="it-IT" sz="28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7174" name="Picture 6" descr="Stock vector of 'plant, signs, explanation'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508" y="955009"/>
            <a:ext cx="4103152" cy="5330783"/>
          </a:xfrm>
          <a:prstGeom prst="rect">
            <a:avLst/>
          </a:prstGeom>
          <a:noFill/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477" y="1129490"/>
            <a:ext cx="1099547" cy="52518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asellaDiTesto 19"/>
          <p:cNvSpPr txBox="1"/>
          <p:nvPr/>
        </p:nvSpPr>
        <p:spPr>
          <a:xfrm>
            <a:off x="2939344" y="3369186"/>
            <a:ext cx="2640768" cy="400110"/>
          </a:xfrm>
          <a:prstGeom prst="rect">
            <a:avLst/>
          </a:prstGeom>
          <a:noFill/>
          <a:ln w="19050">
            <a:solidFill>
              <a:schemeClr val="bg1"/>
            </a:solidFill>
          </a:ln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smtClean="0">
                <a:solidFill>
                  <a:schemeClr val="bg1"/>
                </a:solidFill>
                <a:latin typeface="Comic Sans MS" pitchFamily="66" charset="0"/>
                <a:cs typeface="+mn-cs"/>
              </a:rPr>
              <a:t>INIBITORI TTSS</a:t>
            </a:r>
            <a:endParaRPr lang="it-IT" sz="2000" b="1" dirty="0">
              <a:latin typeface="Comic Sans MS" pitchFamily="66" charset="0"/>
              <a:cs typeface="+mn-cs"/>
            </a:endParaRPr>
          </a:p>
        </p:txBody>
      </p:sp>
      <p:sp>
        <p:nvSpPr>
          <p:cNvPr id="12301" name="CasellaDiTesto 15"/>
          <p:cNvSpPr txBox="1">
            <a:spLocks noChangeArrowheads="1"/>
          </p:cNvSpPr>
          <p:nvPr/>
        </p:nvSpPr>
        <p:spPr bwMode="auto">
          <a:xfrm>
            <a:off x="6758434" y="5857329"/>
            <a:ext cx="22780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it-IT" sz="1400" b="1"/>
              <a:t>Courtesy of E.Colombi, 2012</a:t>
            </a:r>
          </a:p>
        </p:txBody>
      </p:sp>
    </p:spTree>
    <p:extLst>
      <p:ext uri="{BB962C8B-B14F-4D97-AF65-F5344CB8AC3E}">
        <p14:creationId xmlns:p14="http://schemas.microsoft.com/office/powerpoint/2010/main" val="1873852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361 0.03123 C 0.04982 0.01573 0.07639 0.00024 0.10798 0.00417 C 0.13923 0.00856 0.19496 0.04788 0.21285 0.0569 " pathEditMode="relative" rAng="0" ptsTypes="aaA">
                                      <p:cBhvr>
                                        <p:cTn id="1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62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2 -0.03724 C 0.03611 -0.06221 0.05938 -0.08673 0.08299 -0.0865 C 0.10643 -0.08603 0.13073 -0.06036 0.15504 -0.03446 " pathEditMode="relative" rAng="0" ptsTypes="aaA">
                                      <p:cBhvr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2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965 -3.78353E-6 L -0.01025 -3.78353E-6 " pathEditMode="relative" rAng="0" ptsTypes="AA">
                                      <p:cBhvr>
                                        <p:cTn id="30" dur="75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ttangolo arrotondato 10"/>
          <p:cNvSpPr/>
          <p:nvPr/>
        </p:nvSpPr>
        <p:spPr>
          <a:xfrm>
            <a:off x="809804" y="692696"/>
            <a:ext cx="7592268" cy="3240360"/>
          </a:xfrm>
          <a:prstGeom prst="roundRect">
            <a:avLst/>
          </a:prstGeom>
          <a:ln>
            <a:noFill/>
          </a:ln>
          <a:effectLst>
            <a:glow>
              <a:schemeClr val="tx2">
                <a:lumMod val="40000"/>
                <a:lumOff val="60000"/>
              </a:schemeClr>
            </a:glow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  <p:sp useBgFill="1">
        <p:nvSpPr>
          <p:cNvPr id="16" name="Rettangolo arrotondato 15"/>
          <p:cNvSpPr/>
          <p:nvPr/>
        </p:nvSpPr>
        <p:spPr>
          <a:xfrm>
            <a:off x="76440" y="188640"/>
            <a:ext cx="8888048" cy="5832648"/>
          </a:xfrm>
          <a:prstGeom prst="roundRect">
            <a:avLst/>
          </a:prstGeom>
          <a:effectLst>
            <a:glow rad="139700">
              <a:schemeClr val="tx2">
                <a:lumMod val="20000"/>
                <a:lumOff val="80000"/>
                <a:alpha val="40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600" b="1">
              <a:solidFill>
                <a:srgbClr val="C0504D">
                  <a:lumMod val="50000"/>
                </a:srgbClr>
              </a:solidFill>
              <a:latin typeface="Comic Sans MS" pitchFamily="66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1198312" y="188640"/>
            <a:ext cx="70166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3200" b="1">
                <a:solidFill>
                  <a:srgbClr val="A50021"/>
                </a:solidFill>
                <a:latin typeface="Comic Sans MS" pitchFamily="66" charset="0"/>
              </a:rPr>
              <a:t>Sistema di Secrezione di Tipo III</a:t>
            </a:r>
            <a:endParaRPr lang="it-IT" sz="28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endParaRPr>
          </a:p>
        </p:txBody>
      </p:sp>
      <p:grpSp>
        <p:nvGrpSpPr>
          <p:cNvPr id="18" name="Gruppo 17"/>
          <p:cNvGrpSpPr/>
          <p:nvPr/>
        </p:nvGrpSpPr>
        <p:grpSpPr>
          <a:xfrm>
            <a:off x="644305" y="790108"/>
            <a:ext cx="8004148" cy="3214956"/>
            <a:chOff x="461465" y="908719"/>
            <a:chExt cx="8004148" cy="3214956"/>
          </a:xfrm>
        </p:grpSpPr>
        <p:pic>
          <p:nvPicPr>
            <p:cNvPr id="19" name="Segnaposto contenuto 3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65" y="908720"/>
              <a:ext cx="7851066" cy="2963227"/>
            </a:xfrm>
            <a:prstGeom prst="rect">
              <a:avLst/>
            </a:prstGeom>
            <a:noFill/>
            <a:ln w="76200">
              <a:noFill/>
            </a:ln>
          </p:spPr>
        </p:pic>
        <p:sp>
          <p:nvSpPr>
            <p:cNvPr id="20" name="Rettangolo 19"/>
            <p:cNvSpPr/>
            <p:nvPr/>
          </p:nvSpPr>
          <p:spPr>
            <a:xfrm>
              <a:off x="5917223" y="3785121"/>
              <a:ext cx="254839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prstClr val="black"/>
                  </a:solidFill>
                  <a:latin typeface="Segoe UI Symbol" panose="020B0502040204020203" pitchFamily="34" charset="0"/>
                  <a:ea typeface="Segoe UI Symbol" panose="020B0502040204020203" pitchFamily="34" charset="0"/>
                  <a:cs typeface="Arial" pitchFamily="34" charset="0"/>
                </a:rPr>
                <a:t>Buttner &amp; Yang He (2009) </a:t>
              </a:r>
              <a:endParaRPr lang="it-IT" sz="1600" dirty="0">
                <a:solidFill>
                  <a:prstClr val="black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Arial" pitchFamily="34" charset="0"/>
              </a:endParaRPr>
            </a:p>
          </p:txBody>
        </p:sp>
        <p:pic>
          <p:nvPicPr>
            <p:cNvPr id="21" name="Segnaposto contenuto 3"/>
            <p:cNvPicPr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65" y="908719"/>
              <a:ext cx="7851066" cy="2963227"/>
            </a:xfrm>
            <a:prstGeom prst="rect">
              <a:avLst/>
            </a:prstGeom>
            <a:noFill/>
            <a:ln w="76200">
              <a:noFill/>
            </a:ln>
          </p:spPr>
        </p:pic>
      </p:grpSp>
      <p:grpSp>
        <p:nvGrpSpPr>
          <p:cNvPr id="22" name="Gruppo 21"/>
          <p:cNvGrpSpPr/>
          <p:nvPr/>
        </p:nvGrpSpPr>
        <p:grpSpPr>
          <a:xfrm>
            <a:off x="3723799" y="1148923"/>
            <a:ext cx="2376264" cy="369332"/>
            <a:chOff x="3885787" y="4613401"/>
            <a:chExt cx="2376264" cy="369332"/>
          </a:xfrm>
        </p:grpSpPr>
        <p:cxnSp>
          <p:nvCxnSpPr>
            <p:cNvPr id="23" name="Connettore 1 22"/>
            <p:cNvCxnSpPr/>
            <p:nvPr/>
          </p:nvCxnSpPr>
          <p:spPr>
            <a:xfrm>
              <a:off x="3885787" y="4941168"/>
              <a:ext cx="2376264" cy="0"/>
            </a:xfrm>
            <a:prstGeom prst="line">
              <a:avLst/>
            </a:prstGeom>
            <a:ln w="57150">
              <a:solidFill>
                <a:srgbClr val="FF0000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sellaDiTesto 23"/>
            <p:cNvSpPr txBox="1"/>
            <p:nvPr/>
          </p:nvSpPr>
          <p:spPr>
            <a:xfrm>
              <a:off x="4051162" y="4613401"/>
              <a:ext cx="16385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ymbol" panose="020B0502040204020203" pitchFamily="34" charset="0"/>
                  <a:ea typeface="Segoe UI Symbol" panose="020B0502040204020203" pitchFamily="34" charset="0"/>
                  <a:cs typeface="Arial" pitchFamily="34" charset="0"/>
                </a:rPr>
                <a:t>HrpA subunits</a:t>
              </a: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2627784" y="3840324"/>
            <a:ext cx="3685034" cy="2036948"/>
            <a:chOff x="1704306" y="4140137"/>
            <a:chExt cx="5184576" cy="2693963"/>
          </a:xfrm>
        </p:grpSpPr>
        <p:grpSp>
          <p:nvGrpSpPr>
            <p:cNvPr id="25" name="Gruppo 24"/>
            <p:cNvGrpSpPr/>
            <p:nvPr/>
          </p:nvGrpSpPr>
          <p:grpSpPr>
            <a:xfrm>
              <a:off x="1704306" y="4140137"/>
              <a:ext cx="5184576" cy="2693963"/>
              <a:chOff x="396455" y="244903"/>
              <a:chExt cx="5184576" cy="2808312"/>
            </a:xfrm>
          </p:grpSpPr>
          <p:sp>
            <p:nvSpPr>
              <p:cNvPr id="26" name="Rettangolo arrotondato 25"/>
              <p:cNvSpPr/>
              <p:nvPr/>
            </p:nvSpPr>
            <p:spPr>
              <a:xfrm>
                <a:off x="396455" y="244903"/>
                <a:ext cx="5184576" cy="2808312"/>
              </a:xfrm>
              <a:prstGeom prst="round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27" name="Gruppo 26"/>
              <p:cNvGrpSpPr/>
              <p:nvPr/>
            </p:nvGrpSpPr>
            <p:grpSpPr>
              <a:xfrm>
                <a:off x="788305" y="543735"/>
                <a:ext cx="4399037" cy="2339523"/>
                <a:chOff x="467544" y="4273351"/>
                <a:chExt cx="4399037" cy="1990936"/>
              </a:xfrm>
            </p:grpSpPr>
            <p:pic>
              <p:nvPicPr>
                <p:cNvPr id="28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67544" y="4273351"/>
                  <a:ext cx="4399037" cy="1695042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  <a:scene3d>
                  <a:camera prst="orthographicFront">
                    <a:rot lat="0" lon="0" rev="0"/>
                  </a:camera>
                  <a:lightRig rig="threePt" dir="t"/>
                </a:scene3d>
              </p:spPr>
            </p:pic>
            <p:sp>
              <p:nvSpPr>
                <p:cNvPr id="29" name="Rettangolo 28"/>
                <p:cNvSpPr/>
                <p:nvPr/>
              </p:nvSpPr>
              <p:spPr>
                <a:xfrm>
                  <a:off x="722846" y="6018555"/>
                  <a:ext cx="3888432" cy="2457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it-IT" sz="1200" i="1" dirty="0">
                      <a:solidFill>
                        <a:prstClr val="white"/>
                      </a:solidFill>
                      <a:latin typeface="Segoe UI Symbol" panose="020B0502040204020203" pitchFamily="34" charset="0"/>
                      <a:ea typeface="Segoe UI Symbol" panose="020B0502040204020203" pitchFamily="34" charset="0"/>
                      <a:cs typeface="Arial" pitchFamily="34" charset="0"/>
                    </a:rPr>
                    <a:t>The EMBO Journal </a:t>
                  </a:r>
                  <a:r>
                    <a:rPr lang="it-IT" sz="1200" dirty="0">
                      <a:solidFill>
                        <a:prstClr val="white"/>
                      </a:solidFill>
                      <a:latin typeface="Segoe UI Symbol" panose="020B0502040204020203" pitchFamily="34" charset="0"/>
                      <a:ea typeface="Segoe UI Symbol" panose="020B0502040204020203" pitchFamily="34" charset="0"/>
                      <a:cs typeface="Arial" pitchFamily="34" charset="0"/>
                    </a:rPr>
                    <a:t>(2002) Vol.21 N.8</a:t>
                  </a:r>
                </a:p>
              </p:txBody>
            </p:sp>
          </p:grpSp>
        </p:grpSp>
        <p:sp>
          <p:nvSpPr>
            <p:cNvPr id="30" name="Freccia in giù 29"/>
            <p:cNvSpPr/>
            <p:nvPr/>
          </p:nvSpPr>
          <p:spPr>
            <a:xfrm rot="1230364" flipH="1">
              <a:off x="4383192" y="4418097"/>
              <a:ext cx="236852" cy="537252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it-IT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Gruppo 35"/>
          <p:cNvGrpSpPr/>
          <p:nvPr/>
        </p:nvGrpSpPr>
        <p:grpSpPr>
          <a:xfrm>
            <a:off x="3964" y="5826498"/>
            <a:ext cx="9086850" cy="1096063"/>
            <a:chOff x="3964" y="5717314"/>
            <a:chExt cx="9086850" cy="1096063"/>
          </a:xfrm>
        </p:grpSpPr>
        <p:grpSp>
          <p:nvGrpSpPr>
            <p:cNvPr id="37" name="Gruppo 36"/>
            <p:cNvGrpSpPr/>
            <p:nvPr/>
          </p:nvGrpSpPr>
          <p:grpSpPr>
            <a:xfrm>
              <a:off x="3964" y="5717314"/>
              <a:ext cx="9086850" cy="1024054"/>
              <a:chOff x="3964" y="5787376"/>
              <a:chExt cx="9086850" cy="1024054"/>
            </a:xfrm>
          </p:grpSpPr>
          <p:pic>
            <p:nvPicPr>
              <p:cNvPr id="39" name="Picture 2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4" y="5787376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6207016"/>
                <a:ext cx="856705" cy="487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" name="Picture 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90938" y="6165304"/>
                <a:ext cx="780662" cy="574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7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0973" y="6084352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" name="Rettangolo 47"/>
              <p:cNvSpPr/>
              <p:nvPr/>
            </p:nvSpPr>
            <p:spPr>
              <a:xfrm>
                <a:off x="2603074" y="6156593"/>
                <a:ext cx="390964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Accademia dei Georgofili</a:t>
                </a:r>
              </a:p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Firenze, 13 novembre 2015</a:t>
                </a:r>
                <a:endParaRPr lang="it-IT" sz="1600" b="1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38" name="Immagine 37" descr="http://aws.imagelinenetwork.com/agronotizie/materiali/ArticoliImg/accademia-georgofili-logo-colori.jpg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014291"/>
              <a:ext cx="864096" cy="79908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7546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441788" y="4391657"/>
            <a:ext cx="9694308" cy="294761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4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Picture 2" descr="C:\Users\Admin\Dropbox\Simone\Senza titolo-3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788" y="4178400"/>
            <a:ext cx="3325108" cy="177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Dropbox\Simone\Senza titolo-3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18" y="4178400"/>
            <a:ext cx="3325108" cy="177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nello 167"/>
          <p:cNvSpPr/>
          <p:nvPr/>
        </p:nvSpPr>
        <p:spPr>
          <a:xfrm>
            <a:off x="3544700" y="5410738"/>
            <a:ext cx="1605818" cy="803973"/>
          </a:xfrm>
          <a:custGeom>
            <a:avLst/>
            <a:gdLst>
              <a:gd name="connsiteX0" fmla="*/ 0 w 2551223"/>
              <a:gd name="connsiteY0" fmla="*/ 395288 h 790575"/>
              <a:gd name="connsiteX1" fmla="*/ 1275612 w 2551223"/>
              <a:gd name="connsiteY1" fmla="*/ 0 h 790575"/>
              <a:gd name="connsiteX2" fmla="*/ 2551224 w 2551223"/>
              <a:gd name="connsiteY2" fmla="*/ 395288 h 790575"/>
              <a:gd name="connsiteX3" fmla="*/ 1275612 w 2551223"/>
              <a:gd name="connsiteY3" fmla="*/ 790576 h 790575"/>
              <a:gd name="connsiteX4" fmla="*/ 0 w 2551223"/>
              <a:gd name="connsiteY4" fmla="*/ 395288 h 790575"/>
              <a:gd name="connsiteX5" fmla="*/ 289145 w 2551223"/>
              <a:gd name="connsiteY5" fmla="*/ 395288 h 790575"/>
              <a:gd name="connsiteX6" fmla="*/ 1275612 w 2551223"/>
              <a:gd name="connsiteY6" fmla="*/ 501431 h 790575"/>
              <a:gd name="connsiteX7" fmla="*/ 2262079 w 2551223"/>
              <a:gd name="connsiteY7" fmla="*/ 395288 h 790575"/>
              <a:gd name="connsiteX8" fmla="*/ 1275612 w 2551223"/>
              <a:gd name="connsiteY8" fmla="*/ 289145 h 790575"/>
              <a:gd name="connsiteX9" fmla="*/ 289145 w 2551223"/>
              <a:gd name="connsiteY9" fmla="*/ 395288 h 790575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689195 w 2551224"/>
              <a:gd name="connsiteY5" fmla="*/ 395288 h 790576"/>
              <a:gd name="connsiteX6" fmla="*/ 1275612 w 2551224"/>
              <a:gd name="connsiteY6" fmla="*/ 501431 h 790576"/>
              <a:gd name="connsiteX7" fmla="*/ 2262079 w 2551224"/>
              <a:gd name="connsiteY7" fmla="*/ 395288 h 790576"/>
              <a:gd name="connsiteX8" fmla="*/ 1275612 w 2551224"/>
              <a:gd name="connsiteY8" fmla="*/ 289145 h 790576"/>
              <a:gd name="connsiteX9" fmla="*/ 689195 w 2551224"/>
              <a:gd name="connsiteY9" fmla="*/ 395288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689195 w 2551224"/>
              <a:gd name="connsiteY5" fmla="*/ 395288 h 790576"/>
              <a:gd name="connsiteX6" fmla="*/ 1275612 w 2551224"/>
              <a:gd name="connsiteY6" fmla="*/ 501431 h 790576"/>
              <a:gd name="connsiteX7" fmla="*/ 1862029 w 2551224"/>
              <a:gd name="connsiteY7" fmla="*/ 404813 h 790576"/>
              <a:gd name="connsiteX8" fmla="*/ 1275612 w 2551224"/>
              <a:gd name="connsiteY8" fmla="*/ 289145 h 790576"/>
              <a:gd name="connsiteX9" fmla="*/ 689195 w 2551224"/>
              <a:gd name="connsiteY9" fmla="*/ 395288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755870 w 2551224"/>
              <a:gd name="connsiteY5" fmla="*/ 385763 h 790576"/>
              <a:gd name="connsiteX6" fmla="*/ 1275612 w 2551224"/>
              <a:gd name="connsiteY6" fmla="*/ 501431 h 790576"/>
              <a:gd name="connsiteX7" fmla="*/ 1862029 w 2551224"/>
              <a:gd name="connsiteY7" fmla="*/ 404813 h 790576"/>
              <a:gd name="connsiteX8" fmla="*/ 1275612 w 2551224"/>
              <a:gd name="connsiteY8" fmla="*/ 289145 h 790576"/>
              <a:gd name="connsiteX9" fmla="*/ 755870 w 2551224"/>
              <a:gd name="connsiteY9" fmla="*/ 385763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755870 w 2551224"/>
              <a:gd name="connsiteY5" fmla="*/ 385763 h 790576"/>
              <a:gd name="connsiteX6" fmla="*/ 1275612 w 2551224"/>
              <a:gd name="connsiteY6" fmla="*/ 501431 h 790576"/>
              <a:gd name="connsiteX7" fmla="*/ 1738204 w 2551224"/>
              <a:gd name="connsiteY7" fmla="*/ 404813 h 790576"/>
              <a:gd name="connsiteX8" fmla="*/ 1275612 w 2551224"/>
              <a:gd name="connsiteY8" fmla="*/ 289145 h 790576"/>
              <a:gd name="connsiteX9" fmla="*/ 755870 w 2551224"/>
              <a:gd name="connsiteY9" fmla="*/ 385763 h 79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51224" h="790576">
                <a:moveTo>
                  <a:pt x="0" y="395288"/>
                </a:moveTo>
                <a:cubicBezTo>
                  <a:pt x="0" y="176976"/>
                  <a:pt x="571111" y="0"/>
                  <a:pt x="1275612" y="0"/>
                </a:cubicBezTo>
                <a:cubicBezTo>
                  <a:pt x="1980113" y="0"/>
                  <a:pt x="2551224" y="176976"/>
                  <a:pt x="2551224" y="395288"/>
                </a:cubicBezTo>
                <a:cubicBezTo>
                  <a:pt x="2551224" y="613600"/>
                  <a:pt x="1980113" y="790576"/>
                  <a:pt x="1275612" y="790576"/>
                </a:cubicBezTo>
                <a:cubicBezTo>
                  <a:pt x="571111" y="790576"/>
                  <a:pt x="0" y="613600"/>
                  <a:pt x="0" y="395288"/>
                </a:cubicBezTo>
                <a:close/>
                <a:moveTo>
                  <a:pt x="755870" y="385763"/>
                </a:moveTo>
                <a:cubicBezTo>
                  <a:pt x="755870" y="444384"/>
                  <a:pt x="1111890" y="498256"/>
                  <a:pt x="1275612" y="501431"/>
                </a:cubicBezTo>
                <a:cubicBezTo>
                  <a:pt x="1439334" y="504606"/>
                  <a:pt x="1738204" y="463434"/>
                  <a:pt x="1738204" y="404813"/>
                </a:cubicBezTo>
                <a:cubicBezTo>
                  <a:pt x="1738204" y="346192"/>
                  <a:pt x="1439334" y="292320"/>
                  <a:pt x="1275612" y="289145"/>
                </a:cubicBezTo>
                <a:cubicBezTo>
                  <a:pt x="1111890" y="285970"/>
                  <a:pt x="755870" y="327142"/>
                  <a:pt x="755870" y="385763"/>
                </a:cubicBezTo>
                <a:close/>
              </a:path>
            </a:pathLst>
          </a:custGeom>
          <a:ln>
            <a:solidFill>
              <a:schemeClr val="accent1"/>
            </a:solidFill>
          </a:ln>
          <a:effectLst/>
          <a:scene3d>
            <a:camera prst="perspectiveRelaxedModerately"/>
            <a:lightRig rig="threePt" dir="t"/>
          </a:scene3d>
          <a:sp3d prstMaterial="matte">
            <a:bevelT w="0" h="20320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Anello 167"/>
          <p:cNvSpPr/>
          <p:nvPr/>
        </p:nvSpPr>
        <p:spPr>
          <a:xfrm>
            <a:off x="2678346" y="4958420"/>
            <a:ext cx="3400787" cy="1114916"/>
          </a:xfrm>
          <a:custGeom>
            <a:avLst/>
            <a:gdLst>
              <a:gd name="connsiteX0" fmla="*/ 0 w 2551223"/>
              <a:gd name="connsiteY0" fmla="*/ 395288 h 790575"/>
              <a:gd name="connsiteX1" fmla="*/ 1275612 w 2551223"/>
              <a:gd name="connsiteY1" fmla="*/ 0 h 790575"/>
              <a:gd name="connsiteX2" fmla="*/ 2551224 w 2551223"/>
              <a:gd name="connsiteY2" fmla="*/ 395288 h 790575"/>
              <a:gd name="connsiteX3" fmla="*/ 1275612 w 2551223"/>
              <a:gd name="connsiteY3" fmla="*/ 790576 h 790575"/>
              <a:gd name="connsiteX4" fmla="*/ 0 w 2551223"/>
              <a:gd name="connsiteY4" fmla="*/ 395288 h 790575"/>
              <a:gd name="connsiteX5" fmla="*/ 289145 w 2551223"/>
              <a:gd name="connsiteY5" fmla="*/ 395288 h 790575"/>
              <a:gd name="connsiteX6" fmla="*/ 1275612 w 2551223"/>
              <a:gd name="connsiteY6" fmla="*/ 501431 h 790575"/>
              <a:gd name="connsiteX7" fmla="*/ 2262079 w 2551223"/>
              <a:gd name="connsiteY7" fmla="*/ 395288 h 790575"/>
              <a:gd name="connsiteX8" fmla="*/ 1275612 w 2551223"/>
              <a:gd name="connsiteY8" fmla="*/ 289145 h 790575"/>
              <a:gd name="connsiteX9" fmla="*/ 289145 w 2551223"/>
              <a:gd name="connsiteY9" fmla="*/ 395288 h 790575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689195 w 2551224"/>
              <a:gd name="connsiteY5" fmla="*/ 395288 h 790576"/>
              <a:gd name="connsiteX6" fmla="*/ 1275612 w 2551224"/>
              <a:gd name="connsiteY6" fmla="*/ 501431 h 790576"/>
              <a:gd name="connsiteX7" fmla="*/ 2262079 w 2551224"/>
              <a:gd name="connsiteY7" fmla="*/ 395288 h 790576"/>
              <a:gd name="connsiteX8" fmla="*/ 1275612 w 2551224"/>
              <a:gd name="connsiteY8" fmla="*/ 289145 h 790576"/>
              <a:gd name="connsiteX9" fmla="*/ 689195 w 2551224"/>
              <a:gd name="connsiteY9" fmla="*/ 395288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689195 w 2551224"/>
              <a:gd name="connsiteY5" fmla="*/ 395288 h 790576"/>
              <a:gd name="connsiteX6" fmla="*/ 1275612 w 2551224"/>
              <a:gd name="connsiteY6" fmla="*/ 501431 h 790576"/>
              <a:gd name="connsiteX7" fmla="*/ 1862029 w 2551224"/>
              <a:gd name="connsiteY7" fmla="*/ 404813 h 790576"/>
              <a:gd name="connsiteX8" fmla="*/ 1275612 w 2551224"/>
              <a:gd name="connsiteY8" fmla="*/ 289145 h 790576"/>
              <a:gd name="connsiteX9" fmla="*/ 689195 w 2551224"/>
              <a:gd name="connsiteY9" fmla="*/ 395288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755870 w 2551224"/>
              <a:gd name="connsiteY5" fmla="*/ 385763 h 790576"/>
              <a:gd name="connsiteX6" fmla="*/ 1275612 w 2551224"/>
              <a:gd name="connsiteY6" fmla="*/ 501431 h 790576"/>
              <a:gd name="connsiteX7" fmla="*/ 1862029 w 2551224"/>
              <a:gd name="connsiteY7" fmla="*/ 404813 h 790576"/>
              <a:gd name="connsiteX8" fmla="*/ 1275612 w 2551224"/>
              <a:gd name="connsiteY8" fmla="*/ 289145 h 790576"/>
              <a:gd name="connsiteX9" fmla="*/ 755870 w 2551224"/>
              <a:gd name="connsiteY9" fmla="*/ 385763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755870 w 2551224"/>
              <a:gd name="connsiteY5" fmla="*/ 385763 h 790576"/>
              <a:gd name="connsiteX6" fmla="*/ 1275612 w 2551224"/>
              <a:gd name="connsiteY6" fmla="*/ 501431 h 790576"/>
              <a:gd name="connsiteX7" fmla="*/ 1738204 w 2551224"/>
              <a:gd name="connsiteY7" fmla="*/ 404813 h 790576"/>
              <a:gd name="connsiteX8" fmla="*/ 1275612 w 2551224"/>
              <a:gd name="connsiteY8" fmla="*/ 289145 h 790576"/>
              <a:gd name="connsiteX9" fmla="*/ 755870 w 2551224"/>
              <a:gd name="connsiteY9" fmla="*/ 385763 h 79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51224" h="790576">
                <a:moveTo>
                  <a:pt x="0" y="395288"/>
                </a:moveTo>
                <a:cubicBezTo>
                  <a:pt x="0" y="176976"/>
                  <a:pt x="571111" y="0"/>
                  <a:pt x="1275612" y="0"/>
                </a:cubicBezTo>
                <a:cubicBezTo>
                  <a:pt x="1980113" y="0"/>
                  <a:pt x="2551224" y="176976"/>
                  <a:pt x="2551224" y="395288"/>
                </a:cubicBezTo>
                <a:cubicBezTo>
                  <a:pt x="2551224" y="613600"/>
                  <a:pt x="1980113" y="790576"/>
                  <a:pt x="1275612" y="790576"/>
                </a:cubicBezTo>
                <a:cubicBezTo>
                  <a:pt x="571111" y="790576"/>
                  <a:pt x="0" y="613600"/>
                  <a:pt x="0" y="395288"/>
                </a:cubicBezTo>
                <a:close/>
                <a:moveTo>
                  <a:pt x="755870" y="385763"/>
                </a:moveTo>
                <a:cubicBezTo>
                  <a:pt x="755870" y="444384"/>
                  <a:pt x="1111890" y="498256"/>
                  <a:pt x="1275612" y="501431"/>
                </a:cubicBezTo>
                <a:cubicBezTo>
                  <a:pt x="1439334" y="504606"/>
                  <a:pt x="1738204" y="463434"/>
                  <a:pt x="1738204" y="404813"/>
                </a:cubicBezTo>
                <a:cubicBezTo>
                  <a:pt x="1738204" y="346192"/>
                  <a:pt x="1439334" y="292320"/>
                  <a:pt x="1275612" y="289145"/>
                </a:cubicBezTo>
                <a:cubicBezTo>
                  <a:pt x="1111890" y="285970"/>
                  <a:pt x="755870" y="327142"/>
                  <a:pt x="755870" y="385763"/>
                </a:cubicBezTo>
                <a:close/>
              </a:path>
            </a:pathLst>
          </a:custGeom>
          <a:ln>
            <a:solidFill>
              <a:schemeClr val="accent1"/>
            </a:solidFill>
          </a:ln>
          <a:effectLst/>
          <a:scene3d>
            <a:camera prst="perspectiveRelaxedModerately"/>
            <a:lightRig rig="threePt" dir="t"/>
          </a:scene3d>
          <a:sp3d prstMaterial="matte">
            <a:bevelT w="0" h="5080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Anello 167"/>
          <p:cNvSpPr/>
          <p:nvPr/>
        </p:nvSpPr>
        <p:spPr>
          <a:xfrm>
            <a:off x="3195605" y="3848906"/>
            <a:ext cx="2366264" cy="964222"/>
          </a:xfrm>
          <a:custGeom>
            <a:avLst/>
            <a:gdLst>
              <a:gd name="connsiteX0" fmla="*/ 0 w 2551223"/>
              <a:gd name="connsiteY0" fmla="*/ 395288 h 790575"/>
              <a:gd name="connsiteX1" fmla="*/ 1275612 w 2551223"/>
              <a:gd name="connsiteY1" fmla="*/ 0 h 790575"/>
              <a:gd name="connsiteX2" fmla="*/ 2551224 w 2551223"/>
              <a:gd name="connsiteY2" fmla="*/ 395288 h 790575"/>
              <a:gd name="connsiteX3" fmla="*/ 1275612 w 2551223"/>
              <a:gd name="connsiteY3" fmla="*/ 790576 h 790575"/>
              <a:gd name="connsiteX4" fmla="*/ 0 w 2551223"/>
              <a:gd name="connsiteY4" fmla="*/ 395288 h 790575"/>
              <a:gd name="connsiteX5" fmla="*/ 289145 w 2551223"/>
              <a:gd name="connsiteY5" fmla="*/ 395288 h 790575"/>
              <a:gd name="connsiteX6" fmla="*/ 1275612 w 2551223"/>
              <a:gd name="connsiteY6" fmla="*/ 501431 h 790575"/>
              <a:gd name="connsiteX7" fmla="*/ 2262079 w 2551223"/>
              <a:gd name="connsiteY7" fmla="*/ 395288 h 790575"/>
              <a:gd name="connsiteX8" fmla="*/ 1275612 w 2551223"/>
              <a:gd name="connsiteY8" fmla="*/ 289145 h 790575"/>
              <a:gd name="connsiteX9" fmla="*/ 289145 w 2551223"/>
              <a:gd name="connsiteY9" fmla="*/ 395288 h 790575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689195 w 2551224"/>
              <a:gd name="connsiteY5" fmla="*/ 395288 h 790576"/>
              <a:gd name="connsiteX6" fmla="*/ 1275612 w 2551224"/>
              <a:gd name="connsiteY6" fmla="*/ 501431 h 790576"/>
              <a:gd name="connsiteX7" fmla="*/ 2262079 w 2551224"/>
              <a:gd name="connsiteY7" fmla="*/ 395288 h 790576"/>
              <a:gd name="connsiteX8" fmla="*/ 1275612 w 2551224"/>
              <a:gd name="connsiteY8" fmla="*/ 289145 h 790576"/>
              <a:gd name="connsiteX9" fmla="*/ 689195 w 2551224"/>
              <a:gd name="connsiteY9" fmla="*/ 395288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689195 w 2551224"/>
              <a:gd name="connsiteY5" fmla="*/ 395288 h 790576"/>
              <a:gd name="connsiteX6" fmla="*/ 1275612 w 2551224"/>
              <a:gd name="connsiteY6" fmla="*/ 501431 h 790576"/>
              <a:gd name="connsiteX7" fmla="*/ 1862029 w 2551224"/>
              <a:gd name="connsiteY7" fmla="*/ 404813 h 790576"/>
              <a:gd name="connsiteX8" fmla="*/ 1275612 w 2551224"/>
              <a:gd name="connsiteY8" fmla="*/ 289145 h 790576"/>
              <a:gd name="connsiteX9" fmla="*/ 689195 w 2551224"/>
              <a:gd name="connsiteY9" fmla="*/ 395288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755870 w 2551224"/>
              <a:gd name="connsiteY5" fmla="*/ 385763 h 790576"/>
              <a:gd name="connsiteX6" fmla="*/ 1275612 w 2551224"/>
              <a:gd name="connsiteY6" fmla="*/ 501431 h 790576"/>
              <a:gd name="connsiteX7" fmla="*/ 1862029 w 2551224"/>
              <a:gd name="connsiteY7" fmla="*/ 404813 h 790576"/>
              <a:gd name="connsiteX8" fmla="*/ 1275612 w 2551224"/>
              <a:gd name="connsiteY8" fmla="*/ 289145 h 790576"/>
              <a:gd name="connsiteX9" fmla="*/ 755870 w 2551224"/>
              <a:gd name="connsiteY9" fmla="*/ 385763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755870 w 2551224"/>
              <a:gd name="connsiteY5" fmla="*/ 385763 h 790576"/>
              <a:gd name="connsiteX6" fmla="*/ 1275612 w 2551224"/>
              <a:gd name="connsiteY6" fmla="*/ 501431 h 790576"/>
              <a:gd name="connsiteX7" fmla="*/ 1738204 w 2551224"/>
              <a:gd name="connsiteY7" fmla="*/ 404813 h 790576"/>
              <a:gd name="connsiteX8" fmla="*/ 1275612 w 2551224"/>
              <a:gd name="connsiteY8" fmla="*/ 289145 h 790576"/>
              <a:gd name="connsiteX9" fmla="*/ 755870 w 2551224"/>
              <a:gd name="connsiteY9" fmla="*/ 385763 h 79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51224" h="790576">
                <a:moveTo>
                  <a:pt x="0" y="395288"/>
                </a:moveTo>
                <a:cubicBezTo>
                  <a:pt x="0" y="176976"/>
                  <a:pt x="571111" y="0"/>
                  <a:pt x="1275612" y="0"/>
                </a:cubicBezTo>
                <a:cubicBezTo>
                  <a:pt x="1980113" y="0"/>
                  <a:pt x="2551224" y="176976"/>
                  <a:pt x="2551224" y="395288"/>
                </a:cubicBezTo>
                <a:cubicBezTo>
                  <a:pt x="2551224" y="613600"/>
                  <a:pt x="1980113" y="790576"/>
                  <a:pt x="1275612" y="790576"/>
                </a:cubicBezTo>
                <a:cubicBezTo>
                  <a:pt x="571111" y="790576"/>
                  <a:pt x="0" y="613600"/>
                  <a:pt x="0" y="395288"/>
                </a:cubicBezTo>
                <a:close/>
                <a:moveTo>
                  <a:pt x="755870" y="385763"/>
                </a:moveTo>
                <a:cubicBezTo>
                  <a:pt x="755870" y="444384"/>
                  <a:pt x="1111890" y="498256"/>
                  <a:pt x="1275612" y="501431"/>
                </a:cubicBezTo>
                <a:cubicBezTo>
                  <a:pt x="1439334" y="504606"/>
                  <a:pt x="1738204" y="463434"/>
                  <a:pt x="1738204" y="404813"/>
                </a:cubicBezTo>
                <a:cubicBezTo>
                  <a:pt x="1738204" y="346192"/>
                  <a:pt x="1439334" y="292320"/>
                  <a:pt x="1275612" y="289145"/>
                </a:cubicBezTo>
                <a:cubicBezTo>
                  <a:pt x="1111890" y="285970"/>
                  <a:pt x="755870" y="327142"/>
                  <a:pt x="755870" y="385763"/>
                </a:cubicBezTo>
                <a:close/>
              </a:path>
            </a:pathLst>
          </a:custGeom>
          <a:ln>
            <a:solidFill>
              <a:schemeClr val="accent1"/>
            </a:solidFill>
          </a:ln>
          <a:effectLst/>
          <a:scene3d>
            <a:camera prst="perspectiveRelaxedModerately"/>
            <a:lightRig rig="threePt" dir="t"/>
          </a:scene3d>
          <a:sp3d prstMaterial="matte">
            <a:bevelT w="0" h="20320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Anello 167"/>
          <p:cNvSpPr/>
          <p:nvPr/>
        </p:nvSpPr>
        <p:spPr>
          <a:xfrm>
            <a:off x="2678346" y="3583862"/>
            <a:ext cx="3400787" cy="1114916"/>
          </a:xfrm>
          <a:custGeom>
            <a:avLst/>
            <a:gdLst>
              <a:gd name="connsiteX0" fmla="*/ 0 w 2551223"/>
              <a:gd name="connsiteY0" fmla="*/ 395288 h 790575"/>
              <a:gd name="connsiteX1" fmla="*/ 1275612 w 2551223"/>
              <a:gd name="connsiteY1" fmla="*/ 0 h 790575"/>
              <a:gd name="connsiteX2" fmla="*/ 2551224 w 2551223"/>
              <a:gd name="connsiteY2" fmla="*/ 395288 h 790575"/>
              <a:gd name="connsiteX3" fmla="*/ 1275612 w 2551223"/>
              <a:gd name="connsiteY3" fmla="*/ 790576 h 790575"/>
              <a:gd name="connsiteX4" fmla="*/ 0 w 2551223"/>
              <a:gd name="connsiteY4" fmla="*/ 395288 h 790575"/>
              <a:gd name="connsiteX5" fmla="*/ 289145 w 2551223"/>
              <a:gd name="connsiteY5" fmla="*/ 395288 h 790575"/>
              <a:gd name="connsiteX6" fmla="*/ 1275612 w 2551223"/>
              <a:gd name="connsiteY6" fmla="*/ 501431 h 790575"/>
              <a:gd name="connsiteX7" fmla="*/ 2262079 w 2551223"/>
              <a:gd name="connsiteY7" fmla="*/ 395288 h 790575"/>
              <a:gd name="connsiteX8" fmla="*/ 1275612 w 2551223"/>
              <a:gd name="connsiteY8" fmla="*/ 289145 h 790575"/>
              <a:gd name="connsiteX9" fmla="*/ 289145 w 2551223"/>
              <a:gd name="connsiteY9" fmla="*/ 395288 h 790575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689195 w 2551224"/>
              <a:gd name="connsiteY5" fmla="*/ 395288 h 790576"/>
              <a:gd name="connsiteX6" fmla="*/ 1275612 w 2551224"/>
              <a:gd name="connsiteY6" fmla="*/ 501431 h 790576"/>
              <a:gd name="connsiteX7" fmla="*/ 2262079 w 2551224"/>
              <a:gd name="connsiteY7" fmla="*/ 395288 h 790576"/>
              <a:gd name="connsiteX8" fmla="*/ 1275612 w 2551224"/>
              <a:gd name="connsiteY8" fmla="*/ 289145 h 790576"/>
              <a:gd name="connsiteX9" fmla="*/ 689195 w 2551224"/>
              <a:gd name="connsiteY9" fmla="*/ 395288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689195 w 2551224"/>
              <a:gd name="connsiteY5" fmla="*/ 395288 h 790576"/>
              <a:gd name="connsiteX6" fmla="*/ 1275612 w 2551224"/>
              <a:gd name="connsiteY6" fmla="*/ 501431 h 790576"/>
              <a:gd name="connsiteX7" fmla="*/ 1862029 w 2551224"/>
              <a:gd name="connsiteY7" fmla="*/ 404813 h 790576"/>
              <a:gd name="connsiteX8" fmla="*/ 1275612 w 2551224"/>
              <a:gd name="connsiteY8" fmla="*/ 289145 h 790576"/>
              <a:gd name="connsiteX9" fmla="*/ 689195 w 2551224"/>
              <a:gd name="connsiteY9" fmla="*/ 395288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755870 w 2551224"/>
              <a:gd name="connsiteY5" fmla="*/ 385763 h 790576"/>
              <a:gd name="connsiteX6" fmla="*/ 1275612 w 2551224"/>
              <a:gd name="connsiteY6" fmla="*/ 501431 h 790576"/>
              <a:gd name="connsiteX7" fmla="*/ 1862029 w 2551224"/>
              <a:gd name="connsiteY7" fmla="*/ 404813 h 790576"/>
              <a:gd name="connsiteX8" fmla="*/ 1275612 w 2551224"/>
              <a:gd name="connsiteY8" fmla="*/ 289145 h 790576"/>
              <a:gd name="connsiteX9" fmla="*/ 755870 w 2551224"/>
              <a:gd name="connsiteY9" fmla="*/ 385763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755870 w 2551224"/>
              <a:gd name="connsiteY5" fmla="*/ 385763 h 790576"/>
              <a:gd name="connsiteX6" fmla="*/ 1275612 w 2551224"/>
              <a:gd name="connsiteY6" fmla="*/ 501431 h 790576"/>
              <a:gd name="connsiteX7" fmla="*/ 1738204 w 2551224"/>
              <a:gd name="connsiteY7" fmla="*/ 404813 h 790576"/>
              <a:gd name="connsiteX8" fmla="*/ 1275612 w 2551224"/>
              <a:gd name="connsiteY8" fmla="*/ 289145 h 790576"/>
              <a:gd name="connsiteX9" fmla="*/ 755870 w 2551224"/>
              <a:gd name="connsiteY9" fmla="*/ 385763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934155 w 2551224"/>
              <a:gd name="connsiteY5" fmla="*/ 385763 h 790576"/>
              <a:gd name="connsiteX6" fmla="*/ 1275612 w 2551224"/>
              <a:gd name="connsiteY6" fmla="*/ 501431 h 790576"/>
              <a:gd name="connsiteX7" fmla="*/ 1738204 w 2551224"/>
              <a:gd name="connsiteY7" fmla="*/ 404813 h 790576"/>
              <a:gd name="connsiteX8" fmla="*/ 1275612 w 2551224"/>
              <a:gd name="connsiteY8" fmla="*/ 289145 h 790576"/>
              <a:gd name="connsiteX9" fmla="*/ 934155 w 2551224"/>
              <a:gd name="connsiteY9" fmla="*/ 385763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934155 w 2551224"/>
              <a:gd name="connsiteY5" fmla="*/ 385763 h 790576"/>
              <a:gd name="connsiteX6" fmla="*/ 1275612 w 2551224"/>
              <a:gd name="connsiteY6" fmla="*/ 501431 h 790576"/>
              <a:gd name="connsiteX7" fmla="*/ 1656703 w 2551224"/>
              <a:gd name="connsiteY7" fmla="*/ 391974 h 790576"/>
              <a:gd name="connsiteX8" fmla="*/ 1275612 w 2551224"/>
              <a:gd name="connsiteY8" fmla="*/ 289145 h 790576"/>
              <a:gd name="connsiteX9" fmla="*/ 934155 w 2551224"/>
              <a:gd name="connsiteY9" fmla="*/ 385763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934155 w 2551224"/>
              <a:gd name="connsiteY5" fmla="*/ 385763 h 790576"/>
              <a:gd name="connsiteX6" fmla="*/ 1275612 w 2551224"/>
              <a:gd name="connsiteY6" fmla="*/ 501431 h 790576"/>
              <a:gd name="connsiteX7" fmla="*/ 1615952 w 2551224"/>
              <a:gd name="connsiteY7" fmla="*/ 385554 h 790576"/>
              <a:gd name="connsiteX8" fmla="*/ 1275612 w 2551224"/>
              <a:gd name="connsiteY8" fmla="*/ 289145 h 790576"/>
              <a:gd name="connsiteX9" fmla="*/ 934155 w 2551224"/>
              <a:gd name="connsiteY9" fmla="*/ 385763 h 79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51224" h="790576">
                <a:moveTo>
                  <a:pt x="0" y="395288"/>
                </a:moveTo>
                <a:cubicBezTo>
                  <a:pt x="0" y="176976"/>
                  <a:pt x="571111" y="0"/>
                  <a:pt x="1275612" y="0"/>
                </a:cubicBezTo>
                <a:cubicBezTo>
                  <a:pt x="1980113" y="0"/>
                  <a:pt x="2551224" y="176976"/>
                  <a:pt x="2551224" y="395288"/>
                </a:cubicBezTo>
                <a:cubicBezTo>
                  <a:pt x="2551224" y="613600"/>
                  <a:pt x="1980113" y="790576"/>
                  <a:pt x="1275612" y="790576"/>
                </a:cubicBezTo>
                <a:cubicBezTo>
                  <a:pt x="571111" y="790576"/>
                  <a:pt x="0" y="613600"/>
                  <a:pt x="0" y="395288"/>
                </a:cubicBezTo>
                <a:close/>
                <a:moveTo>
                  <a:pt x="934155" y="385763"/>
                </a:moveTo>
                <a:cubicBezTo>
                  <a:pt x="934155" y="444384"/>
                  <a:pt x="1161979" y="501466"/>
                  <a:pt x="1275612" y="501431"/>
                </a:cubicBezTo>
                <a:cubicBezTo>
                  <a:pt x="1389245" y="501396"/>
                  <a:pt x="1615952" y="444175"/>
                  <a:pt x="1615952" y="385554"/>
                </a:cubicBezTo>
                <a:cubicBezTo>
                  <a:pt x="1615952" y="326933"/>
                  <a:pt x="1389245" y="289110"/>
                  <a:pt x="1275612" y="289145"/>
                </a:cubicBezTo>
                <a:cubicBezTo>
                  <a:pt x="1161979" y="289180"/>
                  <a:pt x="934155" y="327142"/>
                  <a:pt x="934155" y="385763"/>
                </a:cubicBezTo>
                <a:close/>
              </a:path>
            </a:pathLst>
          </a:custGeom>
          <a:ln>
            <a:solidFill>
              <a:schemeClr val="accent1"/>
            </a:solidFill>
          </a:ln>
          <a:effectLst/>
          <a:scene3d>
            <a:camera prst="perspectiveRelaxedModerately"/>
            <a:lightRig rig="threePt" dir="t"/>
          </a:scene3d>
          <a:sp3d prstMaterial="matte">
            <a:bevelT w="0" h="5080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Ovale 8"/>
          <p:cNvSpPr/>
          <p:nvPr/>
        </p:nvSpPr>
        <p:spPr>
          <a:xfrm rot="16200000">
            <a:off x="3115112" y="8402514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" name="Ovale 9"/>
          <p:cNvSpPr/>
          <p:nvPr/>
        </p:nvSpPr>
        <p:spPr>
          <a:xfrm rot="16200000">
            <a:off x="3491819" y="8157815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" name="Ovale 10"/>
          <p:cNvSpPr/>
          <p:nvPr/>
        </p:nvSpPr>
        <p:spPr>
          <a:xfrm rot="16200000">
            <a:off x="3443408" y="7627366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2" name="Ovale 11"/>
          <p:cNvSpPr/>
          <p:nvPr/>
        </p:nvSpPr>
        <p:spPr>
          <a:xfrm rot="16200000">
            <a:off x="3001278" y="7872064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3" name="Ovale 12"/>
          <p:cNvSpPr/>
          <p:nvPr/>
        </p:nvSpPr>
        <p:spPr>
          <a:xfrm rot="16200000">
            <a:off x="3566340" y="8533639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4" name="Ovale 13"/>
          <p:cNvSpPr/>
          <p:nvPr/>
        </p:nvSpPr>
        <p:spPr>
          <a:xfrm rot="16200000">
            <a:off x="3189632" y="8371472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5" name="Ovale 14"/>
          <p:cNvSpPr/>
          <p:nvPr/>
        </p:nvSpPr>
        <p:spPr>
          <a:xfrm rot="16200000">
            <a:off x="3040592" y="8340429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6" name="Ovale 15"/>
          <p:cNvSpPr/>
          <p:nvPr/>
        </p:nvSpPr>
        <p:spPr>
          <a:xfrm rot="16200000">
            <a:off x="4974298" y="8606159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7" name="Ovale 16"/>
          <p:cNvSpPr/>
          <p:nvPr/>
        </p:nvSpPr>
        <p:spPr>
          <a:xfrm rot="16200000">
            <a:off x="4896238" y="8402513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Ovale 17"/>
          <p:cNvSpPr/>
          <p:nvPr/>
        </p:nvSpPr>
        <p:spPr>
          <a:xfrm rot="16200000">
            <a:off x="4833994" y="7535067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9" name="Ovale 18"/>
          <p:cNvSpPr/>
          <p:nvPr/>
        </p:nvSpPr>
        <p:spPr>
          <a:xfrm rot="16200000">
            <a:off x="4785944" y="7992579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0" name="Ovale 19"/>
          <p:cNvSpPr/>
          <p:nvPr/>
        </p:nvSpPr>
        <p:spPr>
          <a:xfrm rot="16200000">
            <a:off x="5351258" y="8361461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1" name="Ovale 20"/>
          <p:cNvSpPr/>
          <p:nvPr/>
        </p:nvSpPr>
        <p:spPr>
          <a:xfrm rot="16200000">
            <a:off x="4896489" y="8269162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2" name="Ovale 21"/>
          <p:cNvSpPr/>
          <p:nvPr/>
        </p:nvSpPr>
        <p:spPr>
          <a:xfrm rot="16200000">
            <a:off x="4817927" y="8269163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3" name="Ovale 22"/>
          <p:cNvSpPr/>
          <p:nvPr/>
        </p:nvSpPr>
        <p:spPr>
          <a:xfrm rot="16200000">
            <a:off x="6080430" y="8574274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4" name="Ovale 23"/>
          <p:cNvSpPr/>
          <p:nvPr/>
        </p:nvSpPr>
        <p:spPr>
          <a:xfrm rot="16200000">
            <a:off x="6002370" y="8370628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5" name="Ovale 24"/>
          <p:cNvSpPr/>
          <p:nvPr/>
        </p:nvSpPr>
        <p:spPr>
          <a:xfrm rot="16200000">
            <a:off x="5940126" y="7503182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6" name="Ovale 25"/>
          <p:cNvSpPr/>
          <p:nvPr/>
        </p:nvSpPr>
        <p:spPr>
          <a:xfrm rot="16200000">
            <a:off x="5892075" y="7960694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7" name="Ovale 26"/>
          <p:cNvSpPr/>
          <p:nvPr/>
        </p:nvSpPr>
        <p:spPr>
          <a:xfrm rot="16200000">
            <a:off x="6457389" y="8329576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8" name="Ovale 27"/>
          <p:cNvSpPr/>
          <p:nvPr/>
        </p:nvSpPr>
        <p:spPr>
          <a:xfrm rot="16200000">
            <a:off x="6002621" y="8237277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9" name="Ovale 28"/>
          <p:cNvSpPr/>
          <p:nvPr/>
        </p:nvSpPr>
        <p:spPr>
          <a:xfrm rot="16200000">
            <a:off x="5924058" y="8237278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0" name="Ovale 29"/>
          <p:cNvSpPr/>
          <p:nvPr/>
        </p:nvSpPr>
        <p:spPr>
          <a:xfrm rot="16200000">
            <a:off x="1874735" y="8513860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1" name="Ovale 30"/>
          <p:cNvSpPr/>
          <p:nvPr/>
        </p:nvSpPr>
        <p:spPr>
          <a:xfrm rot="16200000">
            <a:off x="1796675" y="8310214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2" name="Ovale 31"/>
          <p:cNvSpPr/>
          <p:nvPr/>
        </p:nvSpPr>
        <p:spPr>
          <a:xfrm rot="16200000">
            <a:off x="1734431" y="7442768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3" name="Ovale 32"/>
          <p:cNvSpPr/>
          <p:nvPr/>
        </p:nvSpPr>
        <p:spPr>
          <a:xfrm rot="16200000">
            <a:off x="1686381" y="7900280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4" name="Ovale 33"/>
          <p:cNvSpPr/>
          <p:nvPr/>
        </p:nvSpPr>
        <p:spPr>
          <a:xfrm rot="16200000">
            <a:off x="2251695" y="8269162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5" name="Ovale 34"/>
          <p:cNvSpPr/>
          <p:nvPr/>
        </p:nvSpPr>
        <p:spPr>
          <a:xfrm rot="16200000">
            <a:off x="1796926" y="8176863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6" name="Ovale 35"/>
          <p:cNvSpPr/>
          <p:nvPr/>
        </p:nvSpPr>
        <p:spPr>
          <a:xfrm rot="16200000">
            <a:off x="1718364" y="8176864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7" name="Ovale 36"/>
          <p:cNvSpPr/>
          <p:nvPr/>
        </p:nvSpPr>
        <p:spPr>
          <a:xfrm rot="16200000">
            <a:off x="7248805" y="8606158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8" name="Ovale 37"/>
          <p:cNvSpPr/>
          <p:nvPr/>
        </p:nvSpPr>
        <p:spPr>
          <a:xfrm rot="16200000">
            <a:off x="7170745" y="8402512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9" name="Ovale 38"/>
          <p:cNvSpPr/>
          <p:nvPr/>
        </p:nvSpPr>
        <p:spPr>
          <a:xfrm rot="16200000">
            <a:off x="7108501" y="7535066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0" name="Ovale 39"/>
          <p:cNvSpPr/>
          <p:nvPr/>
        </p:nvSpPr>
        <p:spPr>
          <a:xfrm rot="16200000">
            <a:off x="7060451" y="7992578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1" name="Ovale 40"/>
          <p:cNvSpPr/>
          <p:nvPr/>
        </p:nvSpPr>
        <p:spPr>
          <a:xfrm rot="16200000">
            <a:off x="7625765" y="8361460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2" name="Ovale 41"/>
          <p:cNvSpPr/>
          <p:nvPr/>
        </p:nvSpPr>
        <p:spPr>
          <a:xfrm rot="16200000">
            <a:off x="7170996" y="8269161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3" name="Ovale 42"/>
          <p:cNvSpPr/>
          <p:nvPr/>
        </p:nvSpPr>
        <p:spPr>
          <a:xfrm rot="16200000">
            <a:off x="7092434" y="8269162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4" name="Ovale 43"/>
          <p:cNvSpPr/>
          <p:nvPr/>
        </p:nvSpPr>
        <p:spPr>
          <a:xfrm rot="16200000">
            <a:off x="8337147" y="8606158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5" name="Ovale 44"/>
          <p:cNvSpPr/>
          <p:nvPr/>
        </p:nvSpPr>
        <p:spPr>
          <a:xfrm rot="16200000">
            <a:off x="8259087" y="8402512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6" name="Ovale 45"/>
          <p:cNvSpPr/>
          <p:nvPr/>
        </p:nvSpPr>
        <p:spPr>
          <a:xfrm rot="16200000">
            <a:off x="8196843" y="7535066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7" name="Ovale 46"/>
          <p:cNvSpPr/>
          <p:nvPr/>
        </p:nvSpPr>
        <p:spPr>
          <a:xfrm rot="16200000">
            <a:off x="8148793" y="7992578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8" name="Ovale 47"/>
          <p:cNvSpPr/>
          <p:nvPr/>
        </p:nvSpPr>
        <p:spPr>
          <a:xfrm rot="16200000">
            <a:off x="8714107" y="8361460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9" name="Ovale 48"/>
          <p:cNvSpPr/>
          <p:nvPr/>
        </p:nvSpPr>
        <p:spPr>
          <a:xfrm rot="16200000">
            <a:off x="8259339" y="8269161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0" name="Ovale 49"/>
          <p:cNvSpPr/>
          <p:nvPr/>
        </p:nvSpPr>
        <p:spPr>
          <a:xfrm rot="16200000">
            <a:off x="8180776" y="8269162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1" name="Ovale 50"/>
          <p:cNvSpPr/>
          <p:nvPr/>
        </p:nvSpPr>
        <p:spPr>
          <a:xfrm rot="16200000">
            <a:off x="8971923" y="9471996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2" name="Ovale 51"/>
          <p:cNvSpPr/>
          <p:nvPr/>
        </p:nvSpPr>
        <p:spPr>
          <a:xfrm rot="16200000">
            <a:off x="8893863" y="9268350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3" name="Ovale 52"/>
          <p:cNvSpPr/>
          <p:nvPr/>
        </p:nvSpPr>
        <p:spPr>
          <a:xfrm rot="16200000">
            <a:off x="8831619" y="8400904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4" name="Ovale 53"/>
          <p:cNvSpPr/>
          <p:nvPr/>
        </p:nvSpPr>
        <p:spPr>
          <a:xfrm rot="16200000">
            <a:off x="8783569" y="8858416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5" name="Ovale 54"/>
          <p:cNvSpPr/>
          <p:nvPr/>
        </p:nvSpPr>
        <p:spPr>
          <a:xfrm rot="16200000">
            <a:off x="9348883" y="9227298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6" name="Ovale 55"/>
          <p:cNvSpPr/>
          <p:nvPr/>
        </p:nvSpPr>
        <p:spPr>
          <a:xfrm rot="16200000">
            <a:off x="8894115" y="9134999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7" name="Ovale 56"/>
          <p:cNvSpPr/>
          <p:nvPr/>
        </p:nvSpPr>
        <p:spPr>
          <a:xfrm rot="16200000">
            <a:off x="8815552" y="9135000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8" name="Ovale 57"/>
          <p:cNvSpPr/>
          <p:nvPr/>
        </p:nvSpPr>
        <p:spPr>
          <a:xfrm rot="16200000">
            <a:off x="9495204" y="8612571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9" name="Ovale 58"/>
          <p:cNvSpPr/>
          <p:nvPr/>
        </p:nvSpPr>
        <p:spPr>
          <a:xfrm rot="16200000">
            <a:off x="9417143" y="8408925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0" name="Ovale 59"/>
          <p:cNvSpPr/>
          <p:nvPr/>
        </p:nvSpPr>
        <p:spPr>
          <a:xfrm rot="16200000">
            <a:off x="9354900" y="7541479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1" name="Ovale 60"/>
          <p:cNvSpPr/>
          <p:nvPr/>
        </p:nvSpPr>
        <p:spPr>
          <a:xfrm rot="16200000">
            <a:off x="9306849" y="7998991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2" name="Ovale 61"/>
          <p:cNvSpPr/>
          <p:nvPr/>
        </p:nvSpPr>
        <p:spPr>
          <a:xfrm rot="16200000">
            <a:off x="9872163" y="8367873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3" name="Ovale 62"/>
          <p:cNvSpPr/>
          <p:nvPr/>
        </p:nvSpPr>
        <p:spPr>
          <a:xfrm rot="16200000">
            <a:off x="9417395" y="8275574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4" name="Ovale 63"/>
          <p:cNvSpPr/>
          <p:nvPr/>
        </p:nvSpPr>
        <p:spPr>
          <a:xfrm rot="16200000">
            <a:off x="9338832" y="8275575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5" name="Ovale 64"/>
          <p:cNvSpPr/>
          <p:nvPr/>
        </p:nvSpPr>
        <p:spPr>
          <a:xfrm rot="16200000">
            <a:off x="9823861" y="6535390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6" name="Ovale 65"/>
          <p:cNvSpPr/>
          <p:nvPr/>
        </p:nvSpPr>
        <p:spPr>
          <a:xfrm rot="16200000">
            <a:off x="9745801" y="6331744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7" name="Ovale 66"/>
          <p:cNvSpPr/>
          <p:nvPr/>
        </p:nvSpPr>
        <p:spPr>
          <a:xfrm rot="16200000">
            <a:off x="9683557" y="5464298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8" name="Ovale 67"/>
          <p:cNvSpPr/>
          <p:nvPr/>
        </p:nvSpPr>
        <p:spPr>
          <a:xfrm rot="16200000">
            <a:off x="9635507" y="5921810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9" name="Ovale 68"/>
          <p:cNvSpPr/>
          <p:nvPr/>
        </p:nvSpPr>
        <p:spPr>
          <a:xfrm rot="16200000">
            <a:off x="10200821" y="6290692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0" name="Ovale 69"/>
          <p:cNvSpPr/>
          <p:nvPr/>
        </p:nvSpPr>
        <p:spPr>
          <a:xfrm rot="16200000">
            <a:off x="9746052" y="6198393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1" name="Ovale 70"/>
          <p:cNvSpPr/>
          <p:nvPr/>
        </p:nvSpPr>
        <p:spPr>
          <a:xfrm rot="16200000">
            <a:off x="9667490" y="6198394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2" name="Ovale 71"/>
          <p:cNvSpPr/>
          <p:nvPr/>
        </p:nvSpPr>
        <p:spPr>
          <a:xfrm rot="16200000">
            <a:off x="9819133" y="4698316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3" name="Ovale 72"/>
          <p:cNvSpPr/>
          <p:nvPr/>
        </p:nvSpPr>
        <p:spPr>
          <a:xfrm rot="16200000">
            <a:off x="9741073" y="4494670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4" name="Ovale 73"/>
          <p:cNvSpPr/>
          <p:nvPr/>
        </p:nvSpPr>
        <p:spPr>
          <a:xfrm rot="16200000">
            <a:off x="9678829" y="3627224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5" name="Ovale 74"/>
          <p:cNvSpPr/>
          <p:nvPr/>
        </p:nvSpPr>
        <p:spPr>
          <a:xfrm rot="16200000">
            <a:off x="9630779" y="4084736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6" name="Ovale 75"/>
          <p:cNvSpPr/>
          <p:nvPr/>
        </p:nvSpPr>
        <p:spPr>
          <a:xfrm rot="16200000">
            <a:off x="10196093" y="4453618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7" name="Ovale 76"/>
          <p:cNvSpPr/>
          <p:nvPr/>
        </p:nvSpPr>
        <p:spPr>
          <a:xfrm rot="16200000">
            <a:off x="9741324" y="4361319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8" name="Ovale 77"/>
          <p:cNvSpPr/>
          <p:nvPr/>
        </p:nvSpPr>
        <p:spPr>
          <a:xfrm rot="16200000">
            <a:off x="9662762" y="4361320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9" name="Ovale 78"/>
          <p:cNvSpPr/>
          <p:nvPr/>
        </p:nvSpPr>
        <p:spPr>
          <a:xfrm rot="16200000">
            <a:off x="9929427" y="3122816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0" name="Ovale 79"/>
          <p:cNvSpPr/>
          <p:nvPr/>
        </p:nvSpPr>
        <p:spPr>
          <a:xfrm rot="16200000">
            <a:off x="9851367" y="2919170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1" name="Ovale 80"/>
          <p:cNvSpPr/>
          <p:nvPr/>
        </p:nvSpPr>
        <p:spPr>
          <a:xfrm rot="16200000">
            <a:off x="9789123" y="2051724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2" name="Ovale 81"/>
          <p:cNvSpPr/>
          <p:nvPr/>
        </p:nvSpPr>
        <p:spPr>
          <a:xfrm rot="16200000">
            <a:off x="9741073" y="2509236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3" name="Ovale 82"/>
          <p:cNvSpPr/>
          <p:nvPr/>
        </p:nvSpPr>
        <p:spPr>
          <a:xfrm rot="16200000">
            <a:off x="10306387" y="2878118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4" name="Ovale 83"/>
          <p:cNvSpPr/>
          <p:nvPr/>
        </p:nvSpPr>
        <p:spPr>
          <a:xfrm rot="16200000">
            <a:off x="9851619" y="2785819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5" name="Ovale 84"/>
          <p:cNvSpPr/>
          <p:nvPr/>
        </p:nvSpPr>
        <p:spPr>
          <a:xfrm rot="16200000">
            <a:off x="9773056" y="2785820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8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94" y="277418"/>
            <a:ext cx="420688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7" name="Rettangolo 86"/>
          <p:cNvSpPr/>
          <p:nvPr/>
        </p:nvSpPr>
        <p:spPr>
          <a:xfrm>
            <a:off x="721979" y="332656"/>
            <a:ext cx="1945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latin typeface="Segoe UI Light" panose="020B0502040204020203" pitchFamily="34" charset="0"/>
              </a:rPr>
              <a:t>= </a:t>
            </a:r>
            <a:r>
              <a:rPr lang="en-US" sz="2000" b="1" dirty="0" err="1">
                <a:latin typeface="Segoe UI Light" panose="020B0502040204020203" pitchFamily="34" charset="0"/>
              </a:rPr>
              <a:t>H</a:t>
            </a:r>
            <a:r>
              <a:rPr lang="en-US" sz="2000" b="1" dirty="0" err="1" smtClean="0">
                <a:latin typeface="Segoe UI Light" panose="020B0502040204020203" pitchFamily="34" charset="0"/>
              </a:rPr>
              <a:t>rpA</a:t>
            </a:r>
            <a:endParaRPr lang="en-US" sz="2000" b="1" dirty="0" smtClean="0">
              <a:latin typeface="Segoe UI Light" panose="020B0502040204020203" pitchFamily="34" charset="0"/>
            </a:endParaRPr>
          </a:p>
        </p:txBody>
      </p:sp>
      <p:sp>
        <p:nvSpPr>
          <p:cNvPr id="88" name="Rettangolo 87"/>
          <p:cNvSpPr/>
          <p:nvPr/>
        </p:nvSpPr>
        <p:spPr>
          <a:xfrm>
            <a:off x="5784312" y="6373151"/>
            <a:ext cx="31658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latin typeface="Segoe UI Light" panose="020B0502040204020203" pitchFamily="34" charset="0"/>
              </a:rPr>
              <a:t>© 2014 Simone </a:t>
            </a:r>
            <a:r>
              <a:rPr lang="en-US" sz="1600" dirty="0" err="1" smtClean="0">
                <a:latin typeface="Segoe UI Light" panose="020B0502040204020203" pitchFamily="34" charset="0"/>
              </a:rPr>
              <a:t>Giuntini</a:t>
            </a:r>
            <a:endParaRPr lang="en-US" sz="1600" dirty="0" smtClean="0">
              <a:latin typeface="Segoe UI Light" panose="020B0502040204020203" pitchFamily="34" charset="0"/>
            </a:endParaRPr>
          </a:p>
        </p:txBody>
      </p:sp>
      <p:pic>
        <p:nvPicPr>
          <p:cNvPr id="89" name="Picture 2" descr="C:\Users\Admin\Dropbox\Simone\Senza titolo-3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896" y="4178400"/>
            <a:ext cx="3325108" cy="177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50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61 -0.68382 C 0.02591 -0.76692 0.02356 -0.70372 0.0276 -0.74331 C 0.03502 -0.77525 0.047 -0.75905 0.04961 -0.74909 C 0.05234 -0.73891 0.05573 -0.73683 0.05455 -0.71437 C 0.05364 -0.67826 0.05377 -0.68058 0.05312 -0.59493 " pathEditMode="fixed" rAng="0" ptsTypes="AAAAA">
                                      <p:cBhvr>
                                        <p:cTn id="6" dur="2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07 -0.63752 C 0.11211 -0.71437 0.1112 -0.694 0.11237 -0.73035 C 0.11446 -0.75998 0.11498 -0.73173 0.11589 -0.72248 C 0.11654 -0.71322 0.11654 -0.68312 0.11615 -0.66229 C 0.11602 -0.62896 0.11641 -0.6366 0.11615 -0.5572 " pathEditMode="fixed" rAng="0" ptsTypes="AAAAA">
                                      <p:cBhvr>
                                        <p:cTn id="9" dur="2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682 -0.64423 C 0.12787 -0.72132 0.12956 -0.70882 0.12552 -0.73567 C 0.11979 -0.75072 0.10977 -0.74933 0.10781 -0.73798 C 0.10534 -0.72711 0.10326 -0.68961 0.10287 -0.669 C 0.10274 -0.63544 0.10195 -0.64956 0.10195 -0.56831 " pathEditMode="fixed" rAng="0" ptsTypes="AAAAA">
                                      <p:cBhvr>
                                        <p:cTn id="12" dur="2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78 -0.59724 C 0.17331 -0.63312 0.17304 -0.62386 0.16901 -0.65071 C 0.16328 -0.66576 0.15599 -0.66807 0.15299 -0.66344 C 0.14778 -0.65928 0.13528 -0.61344 0.13502 -0.59284 C 0.13476 -0.55928 0.1345 -0.57386 0.1345 -0.49099 " pathEditMode="fixed" rAng="0" ptsTypes="AAAAA">
                                      <p:cBhvr>
                                        <p:cTn id="15" dur="2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85 -0.59492 C 0.10664 -0.6396 0.10846 -0.60488 0.10507 -0.63867 C 0.10013 -0.65765 0.08554 -0.65326 0.0832 -0.64747 C 0.07877 -0.64238 0.07395 -0.61506 0.07369 -0.58914 C 0.07356 -0.54724 0.07356 -0.56552 0.07356 -0.46113 " pathEditMode="fixed" rAng="0" ptsTypes="AAAAA">
                                      <p:cBhvr>
                                        <p:cTn id="18" dur="2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497 -0.72479 C 0.11445 -0.73174 0.11575 -0.71461 0.11302 -0.74609 C 0.11198 -0.75373 0.11068 -0.76299 0.10859 -0.75766 C 0.10495 -0.7528 0.10573 -0.71276 0.10547 -0.68868 C 0.10547 -0.64956 0.10703 -0.67502 0.10703 -0.57664 " pathEditMode="fixed" rAng="0" ptsTypes="AAAAA">
                                      <p:cBhvr>
                                        <p:cTn id="21" dur="25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68 -0.53752 C 0.0681 -0.57224 0.07631 -0.71345 0.06016 -0.72062 C 0.05651 -0.72571 0.0444 -0.69446 0.04454 -0.68196 " pathEditMode="fixed" rAng="0" ptsTypes="A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292 -0.71021 C -0.16862 -0.79331 -0.17096 -0.73011 -0.16693 -0.7697 C -0.15951 -0.80164 -0.14753 -0.78544 -0.14492 -0.77549 C -0.14219 -0.7653 -0.1388 -0.76322 -0.13997 -0.74076 C -0.14089 -0.70465 -0.14076 -0.70697 -0.14141 -0.62132 " pathEditMode="fixed" rAng="0" ptsTypes="AAAAA">
                                      <p:cBhvr>
                                        <p:cTn id="27" dur="2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269 -0.67872 C -0.08164 -0.75557 -0.08256 -0.7352 -0.08138 -0.77155 C -0.0793 -0.80118 -0.07878 -0.77293 -0.07787 -0.76368 C -0.07722 -0.75442 -0.07722 -0.72432 -0.07761 -0.70349 C -0.07774 -0.67016 -0.07735 -0.6778 -0.07761 -0.5984 " pathEditMode="fixed" rAng="0" ptsTypes="AAAAA">
                                      <p:cBhvr>
                                        <p:cTn id="30" dur="25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25 -0.68081 C -0.0582 -0.75789 -0.05651 -0.74539 -0.06055 -0.77224 C -0.06628 -0.78729 -0.0763 -0.7859 -0.07826 -0.77456 C -0.08073 -0.76368 -0.08281 -0.72618 -0.0832 -0.70557 C -0.08333 -0.67201 -0.08411 -0.68613 -0.08411 -0.60488 " pathEditMode="fixed" rAng="0" ptsTypes="AAAAA">
                                      <p:cBhvr>
                                        <p:cTn id="33" dur="25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-0.66646 C -0.02122 -0.70234 -0.02148 -0.69308 -0.02552 -0.71993 C -0.03125 -0.73498 -0.03854 -0.73729 -0.04154 -0.73266 C -0.04674 -0.7285 -0.05924 -0.68266 -0.0595 -0.66206 C -0.05977 -0.6285 -0.06003 -0.64308 -0.06003 -0.56021 " pathEditMode="fixed" rAng="0" ptsTypes="AAAAA">
                                      <p:cBhvr>
                                        <p:cTn id="36" dur="2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58 -0.63428 C -0.04479 -0.67896 -0.04297 -0.64424 -0.04636 -0.67803 C -0.0513 -0.69701 -0.06589 -0.69262 -0.06823 -0.68683 C -0.07266 -0.68174 -0.07748 -0.65442 -0.07774 -0.62849 C -0.07787 -0.5866 -0.07787 -0.60488 -0.07787 -0.50049 " pathEditMode="fixed" rAng="0" ptsTypes="AAAAA">
                                      <p:cBhvr>
                                        <p:cTn id="39" dur="25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63 -0.80604 C -0.08815 -0.81299 -0.08685 -0.79586 -0.08958 -0.82734 C -0.09062 -0.83498 -0.09192 -0.84424 -0.09401 -0.83891 C -0.09765 -0.83405 -0.09687 -0.79401 -0.09713 -0.76993 C -0.09713 -0.73081 -0.09557 -0.75627 -0.09557 -0.65789 " pathEditMode="fixed" rAng="0" ptsTypes="AAAAA">
                                      <p:cBhvr>
                                        <p:cTn id="42" dur="2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50"/>
                            </p:stCondLst>
                            <p:childTnLst>
                              <p:par>
                                <p:cTn id="44" presetID="5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2 -0.62456 C -0.0849 -0.65928 -0.07669 -0.80049 -0.09284 -0.80766 C -0.09648 -0.81276 -0.10859 -0.78151 -0.10846 -0.76901 " pathEditMode="fixed" rAng="0" ptsTypes="AAA">
                                      <p:cBhvr>
                                        <p:cTn id="45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450"/>
                            </p:stCondLst>
                            <p:childTnLst>
                              <p:par>
                                <p:cTn id="47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336 -0.76414 C -0.28906 -0.84724 -0.2914 -0.78405 -0.28737 -0.82363 C -0.27995 -0.85558 -0.26797 -0.83937 -0.26536 -0.82942 C -0.26263 -0.81923 -0.25924 -0.81715 -0.26041 -0.7947 C -0.26133 -0.75859 -0.2612 -0.7609 -0.26185 -0.67525 " pathEditMode="fixed" rAng="0" ptsTypes="AAAAA">
                                      <p:cBhvr>
                                        <p:cTn id="48" dur="2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50"/>
                            </p:stCondLst>
                            <p:childTnLst>
                              <p:par>
                                <p:cTn id="50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13 -0.73266 C -0.20208 -0.80951 -0.203 -0.78914 -0.20182 -0.82548 C -0.19974 -0.85511 -0.19922 -0.82687 -0.19831 -0.81761 C -0.19766 -0.80835 -0.19766 -0.77826 -0.19805 -0.75743 C -0.19818 -0.72409 -0.19779 -0.73173 -0.19805 -0.65233 " pathEditMode="fixed" rAng="0" ptsTypes="AAAAA">
                                      <p:cBhvr>
                                        <p:cTn id="51" dur="2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850"/>
                            </p:stCondLst>
                            <p:childTnLst>
                              <p:par>
                                <p:cTn id="53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968 -0.73474 C -0.17864 -0.81182 -0.17695 -0.79932 -0.18099 -0.82618 C -0.18672 -0.84122 -0.19674 -0.83983 -0.19869 -0.82849 C -0.20117 -0.81761 -0.20325 -0.78011 -0.20364 -0.75951 C -0.20377 -0.72594 -0.20455 -0.74006 -0.20455 -0.65881 " pathEditMode="fixed" rAng="0" ptsTypes="AAAAA">
                                      <p:cBhvr>
                                        <p:cTn id="54" dur="2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50"/>
                            </p:stCondLst>
                            <p:childTnLst>
                              <p:par>
                                <p:cTn id="56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919 -0.72015 C -0.14166 -0.75603 -0.14192 -0.74677 -0.14596 -0.77363 C -0.15169 -0.78867 -0.15898 -0.79099 -0.16198 -0.78636 C -0.16718 -0.78219 -0.17968 -0.73636 -0.17994 -0.71576 C -0.1802 -0.68219 -0.18046 -0.69677 -0.18046 -0.6139 " pathEditMode="fixed" rAng="0" ptsTypes="AAAAA">
                                      <p:cBhvr>
                                        <p:cTn id="57" dur="200" spd="-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302 -0.68822 C -0.16523 -0.73289 -0.16341 -0.69817 -0.16679 -0.73197 C -0.17174 -0.75095 -0.18633 -0.74655 -0.18867 -0.74076 C -0.1931 -0.73567 -0.19791 -0.70836 -0.19817 -0.68243 C -0.19831 -0.64053 -0.19831 -0.65882 -0.19831 -0.55442 " pathEditMode="fixed" rAng="0" ptsTypes="AAAAA">
                                      <p:cBhvr>
                                        <p:cTn id="60" dur="2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450"/>
                            </p:stCondLst>
                            <p:childTnLst>
                              <p:par>
                                <p:cTn id="62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808 -0.85998 C -0.2086 -0.86692 -0.20729 -0.84979 -0.21003 -0.88127 C -0.21107 -0.88891 -0.21237 -0.89817 -0.21446 -0.89285 C -0.2181 -0.88799 -0.21732 -0.84794 -0.21758 -0.82387 C -0.21758 -0.78475 -0.21602 -0.81021 -0.21602 -0.71183 " pathEditMode="fixed" rAng="0" ptsTypes="AAAAA">
                                      <p:cBhvr>
                                        <p:cTn id="63" dur="2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650"/>
                            </p:stCondLst>
                            <p:childTnLst>
                              <p:par>
                                <p:cTn id="65" presetID="5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664 -0.6785 C -0.20534 -0.71322 -0.19713 -0.85442 -0.21328 -0.8616 C -0.21692 -0.86669 -0.22903 -0.83544 -0.2289 -0.82294 " pathEditMode="fixed" rAng="0" ptsTypes="AAA">
                                      <p:cBhvr>
                                        <p:cTn id="66" dur="2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850"/>
                            </p:stCondLst>
                            <p:childTnLst>
                              <p:par>
                                <p:cTn id="68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731 -0.8146 C 0.17161 -0.8977 0.16927 -0.83451 0.1733 -0.87409 C 0.18073 -0.90604 0.19271 -0.88983 0.19531 -0.87988 C 0.19804 -0.86969 0.20143 -0.86761 0.20026 -0.84516 C 0.19935 -0.80905 0.19948 -0.81136 0.19883 -0.72571 " pathEditMode="fixed" rAng="0" ptsTypes="AAAAA">
                                      <p:cBhvr>
                                        <p:cTn id="69" dur="100" spd="-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950"/>
                            </p:stCondLst>
                            <p:childTnLst>
                              <p:par>
                                <p:cTn id="71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56 -0.78336 C 0.2586 -0.86021 0.25769 -0.83984 0.25886 -0.87618 C 0.26094 -0.90581 0.26146 -0.87757 0.26237 -0.86831 C 0.26302 -0.85905 0.26302 -0.82896 0.26263 -0.80812 C 0.2625 -0.77479 0.26289 -0.78243 0.26263 -0.70303 " pathEditMode="fixed" rAng="0" ptsTypes="AAAAA">
                                      <p:cBhvr>
                                        <p:cTn id="72" dur="1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50"/>
                            </p:stCondLst>
                            <p:childTnLst>
                              <p:par>
                                <p:cTn id="74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099 -0.78544 C 0.28203 -0.86252 0.28372 -0.85002 0.27968 -0.87687 C 0.27396 -0.89192 0.26393 -0.89053 0.26198 -0.87919 C 0.2595 -0.86831 0.25742 -0.83081 0.25703 -0.81021 C 0.2569 -0.77664 0.25612 -0.79076 0.25612 -0.70951 " pathEditMode="fixed" rAng="0" ptsTypes="AAAAA">
                                      <p:cBhvr>
                                        <p:cTn id="75" dur="10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150"/>
                            </p:stCondLst>
                            <p:childTnLst>
                              <p:par>
                                <p:cTn id="77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148 -0.77062 C 0.31901 -0.8065 0.31875 -0.79724 0.31471 -0.8241 C 0.30898 -0.83914 0.30169 -0.84146 0.2987 -0.83683 C 0.29349 -0.83266 0.28099 -0.78683 0.28073 -0.76623 C 0.28047 -0.73266 0.28021 -0.74724 0.28021 -0.66437 " pathEditMode="fixed" rAng="0" ptsTypes="AAAAA">
                                      <p:cBhvr>
                                        <p:cTn id="78" dur="1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250"/>
                            </p:stCondLst>
                            <p:childTnLst>
                              <p:par>
                                <p:cTn id="80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65 -0.73868 C 0.29544 -0.78335 0.29726 -0.74863 0.29388 -0.78243 C 0.28893 -0.80141 0.27435 -0.79701 0.272 -0.79122 C 0.26757 -0.78613 0.26276 -0.75881 0.2625 -0.73289 C 0.26237 -0.69099 0.26237 -0.70928 0.26237 -0.60488 " pathEditMode="fixed" rAng="0" ptsTypes="AAAAA">
                                      <p:cBhvr>
                                        <p:cTn id="81" dur="100" spd="-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350"/>
                            </p:stCondLst>
                            <p:childTnLst>
                              <p:par>
                                <p:cTn id="83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261 -0.91044 C 0.25208 -0.91738 0.25339 -0.90025 0.25065 -0.93173 C 0.24961 -0.93937 0.24831 -0.94863 0.24622 -0.94331 C 0.24258 -0.93845 0.24336 -0.8984 0.2431 -0.87433 C 0.2431 -0.83521 0.24466 -0.86067 0.24466 -0.76229 " pathEditMode="fixed" rAng="0" ptsTypes="AAAAA">
                                      <p:cBhvr>
                                        <p:cTn id="84" dur="10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450"/>
                            </p:stCondLst>
                            <p:childTnLst>
                              <p:par>
                                <p:cTn id="86" presetID="5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16 -0.72918 C 0.25547 -0.76391 0.26367 -0.90511 0.24752 -0.91229 C 0.24388 -0.91738 0.23177 -0.88613 0.2319 -0.87363 " pathEditMode="fixed" rAng="0" ptsTypes="AAA">
                                      <p:cBhvr>
                                        <p:cTn id="87" dur="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50"/>
                            </p:stCondLst>
                            <p:childTnLst>
                              <p:par>
                                <p:cTn id="89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979 -0.88289 C -0.4155 -0.96599 -0.41784 -0.9028 -0.4138 -0.94238 C -0.40638 -0.97433 -0.3944 -0.95812 -0.3918 -0.94817 C -0.38907 -0.93799 -0.38568 -0.9359 -0.38685 -0.91345 C -0.38776 -0.87734 -0.38763 -0.87965 -0.38828 -0.794 " pathEditMode="fixed" rAng="0" ptsTypes="AAAAA">
                                      <p:cBhvr>
                                        <p:cTn id="90" dur="1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650"/>
                            </p:stCondLst>
                            <p:childTnLst>
                              <p:par>
                                <p:cTn id="92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955 -0.85141 C -0.32851 -0.92826 -0.32942 -0.90789 -0.32825 -0.94423 C -0.32617 -0.97386 -0.32565 -0.94562 -0.32474 -0.93636 C -0.32408 -0.9271 -0.32408 -0.89701 -0.32448 -0.87618 C -0.32461 -0.84284 -0.32421 -0.85048 -0.32448 -0.77108 " pathEditMode="fixed" rAng="0" ptsTypes="AAAAA">
                                      <p:cBhvr>
                                        <p:cTn id="93" dur="1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750"/>
                            </p:stCondLst>
                            <p:childTnLst>
                              <p:par>
                                <p:cTn id="95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612 -0.85349 C -0.30508 -0.93057 -0.30339 -0.91807 -0.30742 -0.94493 C -0.31315 -0.95997 -0.32318 -0.95858 -0.32513 -0.94724 C -0.32761 -0.93636 -0.32969 -0.89886 -0.33008 -0.87826 C -0.33021 -0.84469 -0.33099 -0.85881 -0.33099 -0.77756 " pathEditMode="fixed" rAng="0" ptsTypes="AAAAA">
                                      <p:cBhvr>
                                        <p:cTn id="96" dur="1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850"/>
                            </p:stCondLst>
                            <p:childTnLst>
                              <p:par>
                                <p:cTn id="98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563 -0.83914 C -0.2681 -0.87502 -0.26836 -0.86577 -0.2724 -0.89262 C -0.27813 -0.90766 -0.28542 -0.90998 -0.28841 -0.90535 C -0.29362 -0.90118 -0.30612 -0.85535 -0.30638 -0.83475 C -0.30664 -0.80118 -0.3069 -0.81577 -0.3069 -0.73289 " pathEditMode="fixed" rAng="0" ptsTypes="AAAAA">
                                      <p:cBhvr>
                                        <p:cTn id="99" dur="1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950"/>
                            </p:stCondLst>
                            <p:childTnLst>
                              <p:par>
                                <p:cTn id="101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959 -0.80697 C -0.2918 -0.85164 -0.28998 -0.81692 -0.29336 -0.85072 C -0.29831 -0.8697 -0.31289 -0.8653 -0.31524 -0.85951 C -0.31966 -0.85442 -0.32448 -0.82711 -0.32474 -0.80118 C -0.32487 -0.75928 -0.32487 -0.77757 -0.32487 -0.67317 " pathEditMode="fixed" rAng="0" ptsTypes="AAAAA">
                                      <p:cBhvr>
                                        <p:cTn id="102" dur="1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050"/>
                            </p:stCondLst>
                            <p:childTnLst>
                              <p:par>
                                <p:cTn id="104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463 -0.97873 C -0.33515 -0.98567 -0.33385 -0.96854 -0.33659 -1.00002 C -0.33763 -1.00766 -0.33893 -1.01692 -0.34101 -1.0116 C -0.34466 -1.00674 -0.34388 -0.96669 -0.34414 -0.94262 C -0.34414 -0.9035 -0.34258 -0.92896 -0.34258 -0.83058 " pathEditMode="fixed" rAng="0" ptsTypes="AAAAA">
                                      <p:cBhvr>
                                        <p:cTn id="105" dur="1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150"/>
                            </p:stCondLst>
                            <p:childTnLst>
                              <p:par>
                                <p:cTn id="107" presetID="5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08 -0.79725 C -0.33177 -0.83197 -0.32357 -0.97317 -0.33972 -0.98035 C -0.34336 -0.98544 -0.35547 -0.95419 -0.35534 -0.94169 " pathEditMode="fixed" rAng="0" ptsTypes="AAA">
                                      <p:cBhvr>
                                        <p:cTn id="108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250"/>
                            </p:stCondLst>
                            <p:childTnLst>
                              <p:par>
                                <p:cTn id="110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893 -0.94192 C -0.53464 -1.02502 -0.53698 -0.96183 -0.53295 -1.00141 C -0.52552 -1.03336 -0.51354 -1.01715 -0.51094 -1.0072 C -0.50821 -0.99701 -0.50482 -0.99493 -0.50599 -0.97248 C -0.5069 -0.93636 -0.50677 -0.93868 -0.50742 -0.85303 " pathEditMode="fixed" rAng="0" ptsTypes="AAAAA">
                                      <p:cBhvr>
                                        <p:cTn id="111" dur="1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350"/>
                            </p:stCondLst>
                            <p:childTnLst>
                              <p:par>
                                <p:cTn id="113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869 -0.91043 C -0.44765 -0.98729 -0.44856 -0.96692 -0.44739 -1.00326 C -0.44531 -1.03289 -0.44479 -1.00465 -0.44388 -0.99539 C -0.44322 -0.98613 -0.44322 -0.95604 -0.44362 -0.9352 C -0.44375 -0.90187 -0.44336 -0.90951 -0.44362 -0.83011 " pathEditMode="fixed" rAng="0" ptsTypes="AAAAA">
                                      <p:cBhvr>
                                        <p:cTn id="114" dur="100" spd="-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6450"/>
                            </p:stCondLst>
                            <p:childTnLst>
                              <p:par>
                                <p:cTn id="116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2526 -0.91252 C -0.42422 -0.9896 -0.42253 -0.9771 -0.42656 -1.00395 C -0.43229 -1.019 -0.44232 -1.01761 -0.44427 -1.00627 C -0.44675 -0.99539 -0.44883 -0.95789 -0.44922 -0.93729 C -0.44935 -0.90372 -0.45013 -0.91784 -0.45013 -0.83659 " pathEditMode="fixed" rAng="0" ptsTypes="AAAAA">
                                      <p:cBhvr>
                                        <p:cTn id="117" dur="100" spd="-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550"/>
                            </p:stCondLst>
                            <p:childTnLst>
                              <p:par>
                                <p:cTn id="119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49 -0.89817 C -0.38737 -0.93405 -0.38763 -0.92479 -0.39167 -0.95164 C -0.3974 -0.96669 -0.40469 -0.96901 -0.40768 -0.96438 C -0.41289 -0.96021 -0.42539 -0.91438 -0.42565 -0.89377 C -0.42591 -0.86021 -0.42617 -0.87479 -0.42617 -0.79192 " pathEditMode="fixed" rAng="0" ptsTypes="AAAAA">
                                      <p:cBhvr>
                                        <p:cTn id="120" dur="1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650"/>
                            </p:stCondLst>
                            <p:childTnLst>
                              <p:par>
                                <p:cTn id="122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873 -0.86599 C -0.41094 -0.91067 -0.40912 -0.87595 -0.4125 -0.90974 C -0.41745 -0.92873 -0.43203 -0.92433 -0.43438 -0.91854 C -0.4388 -0.91345 -0.44362 -0.88613 -0.44388 -0.86021 C -0.44401 -0.81831 -0.44401 -0.8366 -0.44401 -0.7322 " pathEditMode="fixed" rAng="0" ptsTypes="AAAAA">
                                      <p:cBhvr>
                                        <p:cTn id="123" dur="1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6750"/>
                            </p:stCondLst>
                            <p:childTnLst>
                              <p:par>
                                <p:cTn id="125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377 -1.03776 C -0.4543 -1.0447 -0.45299 -1.02757 -0.45573 -1.05905 C -0.45677 -1.06669 -0.45807 -1.07595 -0.46015 -1.07063 C -0.4638 -1.06576 -0.46302 -1.02572 -0.46328 -1.00164 C -0.46328 -0.96252 -0.46172 -0.98799 -0.46172 -0.88961 " pathEditMode="fixed" rAng="0" ptsTypes="AAAAA">
                                      <p:cBhvr>
                                        <p:cTn id="126" dur="1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6850"/>
                            </p:stCondLst>
                            <p:childTnLst>
                              <p:par>
                                <p:cTn id="128" presetID="5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222 -0.85627 C -0.45091 -0.891 -0.44271 -1.0322 -0.45886 -1.03938 C -0.4625 -1.04447 -0.47461 -1.01322 -0.47448 -1.00072 " pathEditMode="fixed" rAng="0" ptsTypes="AAA">
                                      <p:cBhvr>
                                        <p:cTn id="129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6950"/>
                            </p:stCondLst>
                            <p:childTnLst>
                              <p:par>
                                <p:cTn id="131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833 -1.12292 C -0.60404 -1.20602 -0.60638 -1.14283 -0.60235 -1.18241 C -0.59492 -1.21436 -0.58294 -1.19815 -0.58034 -1.1882 C -0.57761 -1.17801 -0.57422 -1.17593 -0.57539 -1.15348 C -0.5763 -1.11736 -0.57617 -1.11968 -0.57682 -1.03403 " pathEditMode="fixed" rAng="0" ptsTypes="AAAAA">
                                      <p:cBhvr>
                                        <p:cTn id="132" dur="1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7050"/>
                            </p:stCondLst>
                            <p:childTnLst>
                              <p:par>
                                <p:cTn id="134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823 -1.09143 C -0.51719 -1.16829 -0.5181 -1.14792 -0.51693 -1.18426 C -0.51485 -1.21389 -0.51433 -1.18565 -0.51342 -1.17639 C -0.51276 -1.16713 -0.51276 -1.13704 -0.51316 -1.1162 C -0.51329 -1.08287 -0.5129 -1.09051 -0.51316 -1.01111 " pathEditMode="fixed" rAng="0" ptsTypes="AAAAA">
                                      <p:cBhvr>
                                        <p:cTn id="135" dur="100" spd="-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7150"/>
                            </p:stCondLst>
                            <p:childTnLst>
                              <p:par>
                                <p:cTn id="137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479 -1.09352 C -0.49375 -1.1706 -0.49206 -1.1581 -0.49609 -1.18495 C -0.50182 -1.2 -0.51185 -1.19861 -0.5138 -1.18727 C -0.51628 -1.17639 -0.51836 -1.13889 -0.51875 -1.11829 C -0.51888 -1.08472 -0.51966 -1.09884 -0.51966 -1.01759 " pathEditMode="fixed" rAng="0" ptsTypes="AAAAA">
                                      <p:cBhvr>
                                        <p:cTn id="138" dur="100" spd="-100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7250"/>
                            </p:stCondLst>
                            <p:childTnLst>
                              <p:par>
                                <p:cTn id="140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43 -1.07893 C -0.45677 -1.11481 -0.45703 -1.10555 -0.46107 -1.1324 C -0.4668 -1.14745 -0.47409 -1.14977 -0.47708 -1.14514 C -0.48229 -1.14097 -0.49479 -1.09514 -0.49505 -1.07453 C -0.49531 -1.04097 -0.49557 -1.05555 -0.49557 -0.97268 " pathEditMode="fixed" rAng="0" ptsTypes="AAAAA">
                                      <p:cBhvr>
                                        <p:cTn id="141" dur="1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350"/>
                            </p:stCondLst>
                            <p:childTnLst>
                              <p:par>
                                <p:cTn id="143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813 -1.04675 C -0.48034 -1.09143 -0.47852 -1.05671 -0.4819 -1.0905 C -0.48685 -1.10949 -0.50143 -1.10509 -0.50378 -1.0993 C -0.5082 -1.09421 -0.51302 -1.06689 -0.51328 -1.04097 C -0.51341 -0.99907 -0.51341 -1.01736 -0.51341 -0.91296 " pathEditMode="fixed" rAng="0" ptsTypes="AAAAA">
                                      <p:cBhvr>
                                        <p:cTn id="144" dur="100" spd="-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7450"/>
                            </p:stCondLst>
                            <p:childTnLst>
                              <p:par>
                                <p:cTn id="146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317 -1.21875 C -0.5237 -1.22569 -0.52239 -1.20856 -0.52513 -1.24004 C -0.52617 -1.24768 -0.52747 -1.25694 -0.52955 -1.25162 C -0.5332 -1.24675 -0.53242 -1.20671 -0.53268 -1.18263 C -0.53268 -1.14351 -0.53112 -1.16898 -0.53112 -1.0706 " pathEditMode="fixed" rAng="0" ptsTypes="AAAAA">
                                      <p:cBhvr>
                                        <p:cTn id="147" dur="100" spd="-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550"/>
                            </p:stCondLst>
                            <p:childTnLst>
                              <p:par>
                                <p:cTn id="149" presetID="5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162 -1.03727 C -0.52031 -1.072 -0.51211 -1.2132 -0.52826 -1.22038 C -0.5319 -1.22547 -0.54401 -1.19422 -0.54388 -1.18172 " pathEditMode="fixed" rAng="0" ptsTypes="AAA">
                                      <p:cBhvr>
                                        <p:cTn id="150" dur="1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7650"/>
                            </p:stCondLst>
                            <p:childTnLst>
                              <p:par>
                                <p:cTn id="152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6641 -1.05512 C -0.66211 -1.13822 -0.66445 -1.07503 -0.66042 -1.11461 C -0.65299 -1.14655 -0.64102 -1.13035 -0.63841 -1.1204 C -0.63568 -1.11021 -0.63229 -1.10813 -0.63346 -1.08567 C -0.63437 -1.04956 -0.63424 -1.05188 -0.6349 -0.96623 " pathEditMode="fixed" rAng="0" ptsTypes="AAAAA">
                                      <p:cBhvr>
                                        <p:cTn id="153" dur="100" spd="-100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7750"/>
                            </p:stCondLst>
                            <p:childTnLst>
                              <p:par>
                                <p:cTn id="155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7617 -1.02363 C -0.57513 -1.10049 -0.57604 -1.08011 -0.57487 -1.11646 C -0.57279 -1.14609 -0.57227 -1.11785 -0.57136 -1.10859 C -0.57071 -1.09933 -0.57071 -1.06924 -0.5711 -1.0484 C -0.57123 -1.01507 -0.57084 -1.02271 -0.5711 -0.94331 " pathEditMode="fixed" rAng="0" ptsTypes="AAAAA">
                                      <p:cBhvr>
                                        <p:cTn id="156" dur="1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7850"/>
                            </p:stCondLst>
                            <p:childTnLst>
                              <p:par>
                                <p:cTn id="158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273 -1.02572 C -0.55169 -1.1028 -0.55 -1.0903 -0.55404 -1.11715 C -0.55976 -1.1322 -0.56979 -1.13081 -0.57174 -1.11947 C -0.57422 -1.10859 -0.5763 -1.07109 -0.57669 -1.05049 C -0.57682 -1.01692 -0.5776 -1.03104 -0.5776 -0.94979 " pathEditMode="fixed" rAng="0" ptsTypes="AAAAA">
                                      <p:cBhvr>
                                        <p:cTn id="159" dur="100" spd="-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7950"/>
                            </p:stCondLst>
                            <p:childTnLst>
                              <p:par>
                                <p:cTn id="161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224 -1.01136 C -0.51471 -1.04724 -0.51497 -1.03798 -0.51901 -1.06483 C -0.52474 -1.07988 -0.53203 -1.08219 -0.53502 -1.07756 C -0.54023 -1.0734 -0.55273 -1.02756 -0.55299 -1.00696 C -0.55325 -0.9734 -0.55351 -0.98798 -0.55351 -0.90511 " pathEditMode="fixed" rAng="0" ptsTypes="AAAAA">
                                      <p:cBhvr>
                                        <p:cTn id="162" dur="100" spd="-10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8050"/>
                            </p:stCondLst>
                            <p:childTnLst>
                              <p:par>
                                <p:cTn id="164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62 -0.97918 C -0.53841 -1.02386 -0.53659 -0.98914 -0.53997 -1.02293 C -0.54492 -1.04191 -0.55951 -1.03752 -0.56185 -1.03173 C -0.56628 -1.02664 -0.57109 -0.99932 -0.57135 -0.9734 C -0.57148 -0.9315 -0.57148 -0.94979 -0.57148 -0.84539 " pathEditMode="fixed" rAng="0" ptsTypes="AAAAA">
                                      <p:cBhvr>
                                        <p:cTn id="165" dur="100" spd="-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8150"/>
                            </p:stCondLst>
                            <p:childTnLst>
                              <p:par>
                                <p:cTn id="167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112 -1.15117 C -0.58164 -1.15812 -0.58033 -1.14099 -0.58307 -1.17247 C -0.58411 -1.18011 -0.58541 -1.18937 -0.5875 -1.18404 C -0.59114 -1.17918 -0.59036 -1.13914 -0.59062 -1.11506 C -0.59062 -1.07594 -0.58906 -1.10141 -0.58906 -1.00303 " pathEditMode="fixed" rAng="0" ptsTypes="AAAAA">
                                      <p:cBhvr>
                                        <p:cTn id="168" dur="100" spd="-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8250"/>
                            </p:stCondLst>
                            <p:childTnLst>
                              <p:par>
                                <p:cTn id="170" presetID="5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7969 -0.96946 C -0.57838 -1.00418 -0.57018 -1.14539 -0.58633 -1.15256 C -0.58997 -1.15766 -0.60208 -1.12641 -0.60195 -1.11391 " pathEditMode="fixed" rAng="0" ptsTypes="AAA">
                                      <p:cBhvr>
                                        <p:cTn id="171" dur="1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8350"/>
                            </p:stCondLst>
                            <p:childTnLst>
                              <p:par>
                                <p:cTn id="173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0156 -0.81482 C -0.69727 -0.89792 -0.69961 -0.83473 -0.69558 -0.87431 C -0.68815 -0.90625 -0.67617 -0.89005 -0.67357 -0.8801 C -0.67084 -0.86991 -0.66745 -0.86783 -0.66862 -0.84537 C -0.66953 -0.80926 -0.6694 -0.81158 -0.67005 -0.72593 " pathEditMode="fixed" rAng="0" ptsTypes="AAAAA">
                                      <p:cBhvr>
                                        <p:cTn id="174" dur="1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8450"/>
                            </p:stCondLst>
                            <p:childTnLst>
                              <p:par>
                                <p:cTn id="176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132 -0.78333 C -0.61028 -0.86019 -0.61119 -0.83981 -0.61002 -0.87616 C -0.60794 -0.90579 -0.60742 -0.87755 -0.60651 -0.86829 C -0.60585 -0.85903 -0.60585 -0.82894 -0.60625 -0.8081 C -0.60638 -0.77477 -0.60599 -0.78241 -0.60625 -0.70301 " pathEditMode="fixed" rAng="0" ptsTypes="AAAAA">
                                      <p:cBhvr>
                                        <p:cTn id="177" dur="10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8550"/>
                            </p:stCondLst>
                            <p:childTnLst>
                              <p:par>
                                <p:cTn id="179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789 -0.78542 C -0.58685 -0.8625 -0.58516 -0.85 -0.58919 -0.87685 C -0.59492 -0.8919 -0.60495 -0.89051 -0.6069 -0.87917 C -0.60938 -0.86829 -0.61146 -0.83079 -0.61185 -0.81019 C -0.61198 -0.77662 -0.61276 -0.79074 -0.61276 -0.70949 " pathEditMode="fixed" rAng="0" ptsTypes="AAAAA">
                                      <p:cBhvr>
                                        <p:cTn id="180" dur="100" spd="-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8650"/>
                            </p:stCondLst>
                            <p:childTnLst>
                              <p:par>
                                <p:cTn id="182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74 -0.77083 C -0.54987 -0.80671 -0.55013 -0.79745 -0.55417 -0.8243 C -0.5599 -0.83935 -0.56719 -0.84166 -0.57018 -0.83703 C -0.57539 -0.83287 -0.58789 -0.78703 -0.58815 -0.76643 C -0.58841 -0.73287 -0.58867 -0.74745 -0.58867 -0.66458 " pathEditMode="fixed" rAng="0" ptsTypes="AAAAA">
                                      <p:cBhvr>
                                        <p:cTn id="183" dur="100" spd="-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8750"/>
                            </p:stCondLst>
                            <p:childTnLst>
                              <p:par>
                                <p:cTn id="185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7136 -0.73889 C -0.57357 -0.78357 -0.57175 -0.74885 -0.57513 -0.78264 C -0.58008 -0.80162 -0.59466 -0.79723 -0.59701 -0.79144 C -0.60143 -0.78635 -0.60625 -0.75903 -0.60651 -0.73311 C -0.60664 -0.69121 -0.60664 -0.7095 -0.60664 -0.6051 " pathEditMode="fixed" rAng="0" ptsTypes="AAAAA">
                                      <p:cBhvr>
                                        <p:cTn id="186" dur="100" spd="-100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8850"/>
                            </p:stCondLst>
                            <p:childTnLst>
                              <p:par>
                                <p:cTn id="188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627 -0.91064 C -0.6168 -0.91759 -0.61549 -0.90046 -0.61823 -0.93194 C -0.61927 -0.93958 -0.62057 -0.94884 -0.62265 -0.94351 C -0.6263 -0.93865 -0.62552 -0.89861 -0.62578 -0.87453 C -0.62578 -0.83541 -0.62422 -0.86088 -0.62422 -0.76296 " pathEditMode="fixed" rAng="0" ptsTypes="AAAAA">
                                      <p:cBhvr>
                                        <p:cTn id="189" dur="100" spd="-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8950"/>
                            </p:stCondLst>
                            <p:childTnLst>
                              <p:par>
                                <p:cTn id="191" presetID="5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485 -0.72916 C -0.61354 -0.76388 -0.60534 -0.90509 -0.62149 -0.91226 C -0.62513 -0.91736 -0.63724 -0.88611 -0.63711 -0.87361 " pathEditMode="fixed" rAng="0" ptsTypes="AAA">
                                      <p:cBhvr>
                                        <p:cTn id="192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9050"/>
                            </p:stCondLst>
                            <p:childTnLst>
                              <p:par>
                                <p:cTn id="194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0157 -0.60532 C -0.69727 -0.68842 -0.69961 -0.62523 -0.69558 -0.66481 C -0.68815 -0.69676 -0.67617 -0.68032 -0.67357 -0.67129 C -0.67084 -0.66041 -0.66745 -0.65833 -0.66862 -0.63588 C -0.66953 -0.59977 -0.6694 -0.60208 -0.67006 -0.51643 " pathEditMode="fixed" rAng="0" ptsTypes="AAAAA">
                                      <p:cBhvr>
                                        <p:cTn id="195" dur="100" spd="-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9150"/>
                            </p:stCondLst>
                            <p:childTnLst>
                              <p:par>
                                <p:cTn id="197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132 -0.57385 C -0.61028 -0.65093 -0.61119 -0.63033 -0.61002 -0.66667 C -0.60794 -0.6963 -0.60742 -0.66806 -0.60651 -0.6588 C -0.60586 -0.64954 -0.60586 -0.61945 -0.60625 -0.59862 C -0.60638 -0.56528 -0.60599 -0.57292 -0.60625 -0.49352 " pathEditMode="fixed" rAng="0" ptsTypes="AAAAA">
                                      <p:cBhvr>
                                        <p:cTn id="198" dur="100" spd="-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50"/>
                            </p:stCondLst>
                            <p:childTnLst>
                              <p:par>
                                <p:cTn id="200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789 -0.57639 C -0.58685 -0.65301 -0.58516 -0.64051 -0.5892 -0.66737 C -0.59492 -0.68241 -0.60495 -0.68102 -0.6069 -0.66968 C -0.60938 -0.6588 -0.61146 -0.62199 -0.61185 -0.6007 C -0.61198 -0.56713 -0.61276 -0.58218 -0.61276 -0.5 " pathEditMode="fixed" rAng="0" ptsTypes="AAAAA">
                                      <p:cBhvr>
                                        <p:cTn id="201" dur="100" spd="-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-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9350"/>
                            </p:stCondLst>
                            <p:childTnLst>
                              <p:par>
                                <p:cTn id="203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74 -0.56134 C -0.54987 -0.59769 -0.55013 -0.58796 -0.55417 -0.61551 C -0.5599 -0.62986 -0.56719 -0.63195 -0.57018 -0.62778 C -0.57539 -0.62384 -0.58789 -0.57847 -0.58815 -0.55695 C -0.58841 -0.52384 -0.58867 -0.5382 -0.58867 -0.45556 " pathEditMode="fixed" rAng="0" ptsTypes="AAAAA">
                                      <p:cBhvr>
                                        <p:cTn id="204" dur="100" spd="-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9450"/>
                            </p:stCondLst>
                            <p:childTnLst>
                              <p:par>
                                <p:cTn id="206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7136 -0.52917 C -0.57357 -0.57384 -0.57175 -0.53958 -0.57513 -0.57315 C -0.58008 -0.5919 -0.59466 -0.5875 -0.59701 -0.58171 C -0.60144 -0.57662 -0.60625 -0.54954 -0.60651 -0.52338 C -0.60664 -0.48148 -0.60664 -0.49977 -0.60664 -0.39537 " pathEditMode="fixed" rAng="0" ptsTypes="AAAAA">
                                      <p:cBhvr>
                                        <p:cTn id="207" dur="100" spd="-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9550"/>
                            </p:stCondLst>
                            <p:childTnLst>
                              <p:par>
                                <p:cTn id="209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628 -0.70116 C -0.6168 -0.7081 -0.61549 -0.69097 -0.61823 -0.72245 C -0.61927 -0.73009 -0.62057 -0.73935 -0.62266 -0.73403 C -0.6263 -0.72917 -0.62552 -0.68912 -0.62578 -0.66505 C -0.62578 -0.62593 -0.62422 -0.65139 -0.62422 -0.55347 " pathEditMode="fixed" rAng="0" ptsTypes="AAAAA">
                                      <p:cBhvr>
                                        <p:cTn id="210" dur="10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9650"/>
                            </p:stCondLst>
                            <p:childTnLst>
                              <p:par>
                                <p:cTn id="212" presetID="5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485 -0.51968 C -0.61354 -0.5544 -0.60534 -0.6956 -0.62149 -0.70278 C -0.62513 -0.70787 -0.63724 -0.67662 -0.63711 -0.66412 " pathEditMode="fixed" rAng="0" ptsTypes="AAA">
                                      <p:cBhvr>
                                        <p:cTn id="213" dur="1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9750"/>
                            </p:stCondLst>
                            <p:childTnLst>
                              <p:par>
                                <p:cTn id="215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1368 -0.43194 C -0.70938 -0.51505 -0.71172 -0.45185 -0.70769 -0.49143 C -0.70026 -0.52338 -0.68828 -0.50694 -0.68568 -0.49768 C -0.68295 -0.48704 -0.67956 -0.48495 -0.68073 -0.4625 C -0.68164 -0.42639 -0.68151 -0.4287 -0.68217 -0.34305 " pathEditMode="fixed" rAng="0" ptsTypes="AAAAA">
                                      <p:cBhvr>
                                        <p:cTn id="216" dur="100" spd="-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4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9850"/>
                            </p:stCondLst>
                            <p:childTnLst>
                              <p:par>
                                <p:cTn id="218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343 -0.40046 C -0.62239 -0.47754 -0.6233 -0.45694 -0.62213 -0.49328 C -0.62005 -0.52291 -0.61953 -0.49467 -0.61862 -0.48541 C -0.61797 -0.47615 -0.61797 -0.44606 -0.61836 -0.42523 C -0.61849 -0.39189 -0.6181 -0.39953 -0.61836 -0.32013 " pathEditMode="fixed" rAng="0" ptsTypes="AAAAA">
                                      <p:cBhvr>
                                        <p:cTn id="219" dur="100" spd="-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-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9950"/>
                            </p:stCondLst>
                            <p:childTnLst>
                              <p:par>
                                <p:cTn id="221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 -0.403 C -0.59896 -0.47962 -0.59727 -0.46712 -0.60131 -0.49398 C -0.60703 -0.50902 -0.61706 -0.50763 -0.61901 -0.49629 C -0.62149 -0.48541 -0.62357 -0.44861 -0.62396 -0.42731 C -0.62409 -0.39375 -0.62487 -0.40879 -0.62487 -0.32662 " pathEditMode="fixed" rAng="0" ptsTypes="AAAAA">
                                      <p:cBhvr>
                                        <p:cTn id="222" dur="100" spd="-100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-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0050"/>
                            </p:stCondLst>
                            <p:childTnLst>
                              <p:par>
                                <p:cTn id="224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5951 -0.38797 C -0.56198 -0.42454 -0.56224 -0.41459 -0.56628 -0.4419 C -0.57201 -0.45648 -0.5793 -0.45857 -0.58229 -0.4544 C -0.5875 -0.45 -0.6 -0.4051 -0.60026 -0.3838 C -0.60052 -0.35047 -0.60078 -0.36505 -0.60078 -0.28241 " pathEditMode="fixed" rAng="0" ptsTypes="AAAAA">
                                      <p:cBhvr>
                                        <p:cTn id="225" dur="100" spd="-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0150"/>
                            </p:stCondLst>
                            <p:childTnLst>
                              <p:par>
                                <p:cTn id="227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334 -0.35556 C -0.58555 -0.40069 -0.58373 -0.36643 -0.58711 -0.4 C -0.59206 -0.41875 -0.60664 -0.41435 -0.60899 -0.40856 C -0.61342 -0.40347 -0.61823 -0.37616 -0.61849 -0.35023 C -0.61862 -0.30833 -0.61862 -0.32662 -0.61862 -0.22222 " pathEditMode="fixed" rAng="0" ptsTypes="AAAAA">
                                      <p:cBhvr>
                                        <p:cTn id="228" dur="100" spd="-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0250"/>
                            </p:stCondLst>
                            <p:childTnLst>
                              <p:par>
                                <p:cTn id="230" presetID="4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839 -0.52801 C -0.62891 -0.53449 -0.6276 -0.51736 -0.63034 -0.54931 C -0.63138 -0.55694 -0.63268 -0.5662 -0.63477 -0.56065 C -0.63841 -0.55602 -0.63763 -0.51597 -0.63789 -0.4919 C -0.63789 -0.45278 -0.63633 -0.47824 -0.63633 -0.38032 " pathEditMode="fixed" rAng="0" ptsTypes="AAAAA">
                                      <p:cBhvr>
                                        <p:cTn id="231" dur="100" spd="-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0350"/>
                            </p:stCondLst>
                            <p:childTnLst>
                              <p:par>
                                <p:cTn id="233" presetID="5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683 -0.3463 C -0.62552 -0.38102 -0.61732 -0.52222 -0.63347 -0.5294 C -0.63711 -0.53449 -0.64922 -0.50301 -0.64909 -0.49074 " pathEditMode="fixed" rAng="0" ptsTypes="AAA">
                                      <p:cBhvr>
                                        <p:cTn id="234" dur="1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-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367393" y="4397273"/>
            <a:ext cx="9694308" cy="294761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40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Picture 2" descr="C:\Users\Admin\Dropbox\Simone\Senza titolo-3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788" y="4178400"/>
            <a:ext cx="3325108" cy="177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\Dropbox\Simone\Senza titolo-3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18" y="4178400"/>
            <a:ext cx="3325108" cy="177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ropbox\Simone\Senza titolo-3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896" y="4178400"/>
            <a:ext cx="3325108" cy="177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nello 167"/>
          <p:cNvSpPr/>
          <p:nvPr/>
        </p:nvSpPr>
        <p:spPr>
          <a:xfrm>
            <a:off x="3544700" y="5410738"/>
            <a:ext cx="1605818" cy="803973"/>
          </a:xfrm>
          <a:custGeom>
            <a:avLst/>
            <a:gdLst>
              <a:gd name="connsiteX0" fmla="*/ 0 w 2551223"/>
              <a:gd name="connsiteY0" fmla="*/ 395288 h 790575"/>
              <a:gd name="connsiteX1" fmla="*/ 1275612 w 2551223"/>
              <a:gd name="connsiteY1" fmla="*/ 0 h 790575"/>
              <a:gd name="connsiteX2" fmla="*/ 2551224 w 2551223"/>
              <a:gd name="connsiteY2" fmla="*/ 395288 h 790575"/>
              <a:gd name="connsiteX3" fmla="*/ 1275612 w 2551223"/>
              <a:gd name="connsiteY3" fmla="*/ 790576 h 790575"/>
              <a:gd name="connsiteX4" fmla="*/ 0 w 2551223"/>
              <a:gd name="connsiteY4" fmla="*/ 395288 h 790575"/>
              <a:gd name="connsiteX5" fmla="*/ 289145 w 2551223"/>
              <a:gd name="connsiteY5" fmla="*/ 395288 h 790575"/>
              <a:gd name="connsiteX6" fmla="*/ 1275612 w 2551223"/>
              <a:gd name="connsiteY6" fmla="*/ 501431 h 790575"/>
              <a:gd name="connsiteX7" fmla="*/ 2262079 w 2551223"/>
              <a:gd name="connsiteY7" fmla="*/ 395288 h 790575"/>
              <a:gd name="connsiteX8" fmla="*/ 1275612 w 2551223"/>
              <a:gd name="connsiteY8" fmla="*/ 289145 h 790575"/>
              <a:gd name="connsiteX9" fmla="*/ 289145 w 2551223"/>
              <a:gd name="connsiteY9" fmla="*/ 395288 h 790575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689195 w 2551224"/>
              <a:gd name="connsiteY5" fmla="*/ 395288 h 790576"/>
              <a:gd name="connsiteX6" fmla="*/ 1275612 w 2551224"/>
              <a:gd name="connsiteY6" fmla="*/ 501431 h 790576"/>
              <a:gd name="connsiteX7" fmla="*/ 2262079 w 2551224"/>
              <a:gd name="connsiteY7" fmla="*/ 395288 h 790576"/>
              <a:gd name="connsiteX8" fmla="*/ 1275612 w 2551224"/>
              <a:gd name="connsiteY8" fmla="*/ 289145 h 790576"/>
              <a:gd name="connsiteX9" fmla="*/ 689195 w 2551224"/>
              <a:gd name="connsiteY9" fmla="*/ 395288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689195 w 2551224"/>
              <a:gd name="connsiteY5" fmla="*/ 395288 h 790576"/>
              <a:gd name="connsiteX6" fmla="*/ 1275612 w 2551224"/>
              <a:gd name="connsiteY6" fmla="*/ 501431 h 790576"/>
              <a:gd name="connsiteX7" fmla="*/ 1862029 w 2551224"/>
              <a:gd name="connsiteY7" fmla="*/ 404813 h 790576"/>
              <a:gd name="connsiteX8" fmla="*/ 1275612 w 2551224"/>
              <a:gd name="connsiteY8" fmla="*/ 289145 h 790576"/>
              <a:gd name="connsiteX9" fmla="*/ 689195 w 2551224"/>
              <a:gd name="connsiteY9" fmla="*/ 395288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755870 w 2551224"/>
              <a:gd name="connsiteY5" fmla="*/ 385763 h 790576"/>
              <a:gd name="connsiteX6" fmla="*/ 1275612 w 2551224"/>
              <a:gd name="connsiteY6" fmla="*/ 501431 h 790576"/>
              <a:gd name="connsiteX7" fmla="*/ 1862029 w 2551224"/>
              <a:gd name="connsiteY7" fmla="*/ 404813 h 790576"/>
              <a:gd name="connsiteX8" fmla="*/ 1275612 w 2551224"/>
              <a:gd name="connsiteY8" fmla="*/ 289145 h 790576"/>
              <a:gd name="connsiteX9" fmla="*/ 755870 w 2551224"/>
              <a:gd name="connsiteY9" fmla="*/ 385763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755870 w 2551224"/>
              <a:gd name="connsiteY5" fmla="*/ 385763 h 790576"/>
              <a:gd name="connsiteX6" fmla="*/ 1275612 w 2551224"/>
              <a:gd name="connsiteY6" fmla="*/ 501431 h 790576"/>
              <a:gd name="connsiteX7" fmla="*/ 1738204 w 2551224"/>
              <a:gd name="connsiteY7" fmla="*/ 404813 h 790576"/>
              <a:gd name="connsiteX8" fmla="*/ 1275612 w 2551224"/>
              <a:gd name="connsiteY8" fmla="*/ 289145 h 790576"/>
              <a:gd name="connsiteX9" fmla="*/ 755870 w 2551224"/>
              <a:gd name="connsiteY9" fmla="*/ 385763 h 79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51224" h="790576">
                <a:moveTo>
                  <a:pt x="0" y="395288"/>
                </a:moveTo>
                <a:cubicBezTo>
                  <a:pt x="0" y="176976"/>
                  <a:pt x="571111" y="0"/>
                  <a:pt x="1275612" y="0"/>
                </a:cubicBezTo>
                <a:cubicBezTo>
                  <a:pt x="1980113" y="0"/>
                  <a:pt x="2551224" y="176976"/>
                  <a:pt x="2551224" y="395288"/>
                </a:cubicBezTo>
                <a:cubicBezTo>
                  <a:pt x="2551224" y="613600"/>
                  <a:pt x="1980113" y="790576"/>
                  <a:pt x="1275612" y="790576"/>
                </a:cubicBezTo>
                <a:cubicBezTo>
                  <a:pt x="571111" y="790576"/>
                  <a:pt x="0" y="613600"/>
                  <a:pt x="0" y="395288"/>
                </a:cubicBezTo>
                <a:close/>
                <a:moveTo>
                  <a:pt x="755870" y="385763"/>
                </a:moveTo>
                <a:cubicBezTo>
                  <a:pt x="755870" y="444384"/>
                  <a:pt x="1111890" y="498256"/>
                  <a:pt x="1275612" y="501431"/>
                </a:cubicBezTo>
                <a:cubicBezTo>
                  <a:pt x="1439334" y="504606"/>
                  <a:pt x="1738204" y="463434"/>
                  <a:pt x="1738204" y="404813"/>
                </a:cubicBezTo>
                <a:cubicBezTo>
                  <a:pt x="1738204" y="346192"/>
                  <a:pt x="1439334" y="292320"/>
                  <a:pt x="1275612" y="289145"/>
                </a:cubicBezTo>
                <a:cubicBezTo>
                  <a:pt x="1111890" y="285970"/>
                  <a:pt x="755870" y="327142"/>
                  <a:pt x="755870" y="385763"/>
                </a:cubicBezTo>
                <a:close/>
              </a:path>
            </a:pathLst>
          </a:custGeom>
          <a:ln>
            <a:solidFill>
              <a:schemeClr val="accent1"/>
            </a:solidFill>
          </a:ln>
          <a:effectLst/>
          <a:scene3d>
            <a:camera prst="perspectiveRelaxedModerately"/>
            <a:lightRig rig="threePt" dir="t"/>
          </a:scene3d>
          <a:sp3d prstMaterial="matte">
            <a:bevelT w="0" h="20320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7" name="Anello 167"/>
          <p:cNvSpPr/>
          <p:nvPr/>
        </p:nvSpPr>
        <p:spPr>
          <a:xfrm>
            <a:off x="2678346" y="4958420"/>
            <a:ext cx="3400787" cy="1114916"/>
          </a:xfrm>
          <a:custGeom>
            <a:avLst/>
            <a:gdLst>
              <a:gd name="connsiteX0" fmla="*/ 0 w 2551223"/>
              <a:gd name="connsiteY0" fmla="*/ 395288 h 790575"/>
              <a:gd name="connsiteX1" fmla="*/ 1275612 w 2551223"/>
              <a:gd name="connsiteY1" fmla="*/ 0 h 790575"/>
              <a:gd name="connsiteX2" fmla="*/ 2551224 w 2551223"/>
              <a:gd name="connsiteY2" fmla="*/ 395288 h 790575"/>
              <a:gd name="connsiteX3" fmla="*/ 1275612 w 2551223"/>
              <a:gd name="connsiteY3" fmla="*/ 790576 h 790575"/>
              <a:gd name="connsiteX4" fmla="*/ 0 w 2551223"/>
              <a:gd name="connsiteY4" fmla="*/ 395288 h 790575"/>
              <a:gd name="connsiteX5" fmla="*/ 289145 w 2551223"/>
              <a:gd name="connsiteY5" fmla="*/ 395288 h 790575"/>
              <a:gd name="connsiteX6" fmla="*/ 1275612 w 2551223"/>
              <a:gd name="connsiteY6" fmla="*/ 501431 h 790575"/>
              <a:gd name="connsiteX7" fmla="*/ 2262079 w 2551223"/>
              <a:gd name="connsiteY7" fmla="*/ 395288 h 790575"/>
              <a:gd name="connsiteX8" fmla="*/ 1275612 w 2551223"/>
              <a:gd name="connsiteY8" fmla="*/ 289145 h 790575"/>
              <a:gd name="connsiteX9" fmla="*/ 289145 w 2551223"/>
              <a:gd name="connsiteY9" fmla="*/ 395288 h 790575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689195 w 2551224"/>
              <a:gd name="connsiteY5" fmla="*/ 395288 h 790576"/>
              <a:gd name="connsiteX6" fmla="*/ 1275612 w 2551224"/>
              <a:gd name="connsiteY6" fmla="*/ 501431 h 790576"/>
              <a:gd name="connsiteX7" fmla="*/ 2262079 w 2551224"/>
              <a:gd name="connsiteY7" fmla="*/ 395288 h 790576"/>
              <a:gd name="connsiteX8" fmla="*/ 1275612 w 2551224"/>
              <a:gd name="connsiteY8" fmla="*/ 289145 h 790576"/>
              <a:gd name="connsiteX9" fmla="*/ 689195 w 2551224"/>
              <a:gd name="connsiteY9" fmla="*/ 395288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689195 w 2551224"/>
              <a:gd name="connsiteY5" fmla="*/ 395288 h 790576"/>
              <a:gd name="connsiteX6" fmla="*/ 1275612 w 2551224"/>
              <a:gd name="connsiteY6" fmla="*/ 501431 h 790576"/>
              <a:gd name="connsiteX7" fmla="*/ 1862029 w 2551224"/>
              <a:gd name="connsiteY7" fmla="*/ 404813 h 790576"/>
              <a:gd name="connsiteX8" fmla="*/ 1275612 w 2551224"/>
              <a:gd name="connsiteY8" fmla="*/ 289145 h 790576"/>
              <a:gd name="connsiteX9" fmla="*/ 689195 w 2551224"/>
              <a:gd name="connsiteY9" fmla="*/ 395288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755870 w 2551224"/>
              <a:gd name="connsiteY5" fmla="*/ 385763 h 790576"/>
              <a:gd name="connsiteX6" fmla="*/ 1275612 w 2551224"/>
              <a:gd name="connsiteY6" fmla="*/ 501431 h 790576"/>
              <a:gd name="connsiteX7" fmla="*/ 1862029 w 2551224"/>
              <a:gd name="connsiteY7" fmla="*/ 404813 h 790576"/>
              <a:gd name="connsiteX8" fmla="*/ 1275612 w 2551224"/>
              <a:gd name="connsiteY8" fmla="*/ 289145 h 790576"/>
              <a:gd name="connsiteX9" fmla="*/ 755870 w 2551224"/>
              <a:gd name="connsiteY9" fmla="*/ 385763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755870 w 2551224"/>
              <a:gd name="connsiteY5" fmla="*/ 385763 h 790576"/>
              <a:gd name="connsiteX6" fmla="*/ 1275612 w 2551224"/>
              <a:gd name="connsiteY6" fmla="*/ 501431 h 790576"/>
              <a:gd name="connsiteX7" fmla="*/ 1738204 w 2551224"/>
              <a:gd name="connsiteY7" fmla="*/ 404813 h 790576"/>
              <a:gd name="connsiteX8" fmla="*/ 1275612 w 2551224"/>
              <a:gd name="connsiteY8" fmla="*/ 289145 h 790576"/>
              <a:gd name="connsiteX9" fmla="*/ 755870 w 2551224"/>
              <a:gd name="connsiteY9" fmla="*/ 385763 h 79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51224" h="790576">
                <a:moveTo>
                  <a:pt x="0" y="395288"/>
                </a:moveTo>
                <a:cubicBezTo>
                  <a:pt x="0" y="176976"/>
                  <a:pt x="571111" y="0"/>
                  <a:pt x="1275612" y="0"/>
                </a:cubicBezTo>
                <a:cubicBezTo>
                  <a:pt x="1980113" y="0"/>
                  <a:pt x="2551224" y="176976"/>
                  <a:pt x="2551224" y="395288"/>
                </a:cubicBezTo>
                <a:cubicBezTo>
                  <a:pt x="2551224" y="613600"/>
                  <a:pt x="1980113" y="790576"/>
                  <a:pt x="1275612" y="790576"/>
                </a:cubicBezTo>
                <a:cubicBezTo>
                  <a:pt x="571111" y="790576"/>
                  <a:pt x="0" y="613600"/>
                  <a:pt x="0" y="395288"/>
                </a:cubicBezTo>
                <a:close/>
                <a:moveTo>
                  <a:pt x="755870" y="385763"/>
                </a:moveTo>
                <a:cubicBezTo>
                  <a:pt x="755870" y="444384"/>
                  <a:pt x="1111890" y="498256"/>
                  <a:pt x="1275612" y="501431"/>
                </a:cubicBezTo>
                <a:cubicBezTo>
                  <a:pt x="1439334" y="504606"/>
                  <a:pt x="1738204" y="463434"/>
                  <a:pt x="1738204" y="404813"/>
                </a:cubicBezTo>
                <a:cubicBezTo>
                  <a:pt x="1738204" y="346192"/>
                  <a:pt x="1439334" y="292320"/>
                  <a:pt x="1275612" y="289145"/>
                </a:cubicBezTo>
                <a:cubicBezTo>
                  <a:pt x="1111890" y="285970"/>
                  <a:pt x="755870" y="327142"/>
                  <a:pt x="755870" y="385763"/>
                </a:cubicBezTo>
                <a:close/>
              </a:path>
            </a:pathLst>
          </a:custGeom>
          <a:ln>
            <a:solidFill>
              <a:schemeClr val="accent1"/>
            </a:solidFill>
          </a:ln>
          <a:effectLst/>
          <a:scene3d>
            <a:camera prst="perspectiveRelaxedModerately"/>
            <a:lightRig rig="threePt" dir="t"/>
          </a:scene3d>
          <a:sp3d prstMaterial="matte">
            <a:bevelT w="0" h="5080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Anello 167"/>
          <p:cNvSpPr/>
          <p:nvPr/>
        </p:nvSpPr>
        <p:spPr>
          <a:xfrm>
            <a:off x="3195605" y="3848906"/>
            <a:ext cx="2366264" cy="964222"/>
          </a:xfrm>
          <a:custGeom>
            <a:avLst/>
            <a:gdLst>
              <a:gd name="connsiteX0" fmla="*/ 0 w 2551223"/>
              <a:gd name="connsiteY0" fmla="*/ 395288 h 790575"/>
              <a:gd name="connsiteX1" fmla="*/ 1275612 w 2551223"/>
              <a:gd name="connsiteY1" fmla="*/ 0 h 790575"/>
              <a:gd name="connsiteX2" fmla="*/ 2551224 w 2551223"/>
              <a:gd name="connsiteY2" fmla="*/ 395288 h 790575"/>
              <a:gd name="connsiteX3" fmla="*/ 1275612 w 2551223"/>
              <a:gd name="connsiteY3" fmla="*/ 790576 h 790575"/>
              <a:gd name="connsiteX4" fmla="*/ 0 w 2551223"/>
              <a:gd name="connsiteY4" fmla="*/ 395288 h 790575"/>
              <a:gd name="connsiteX5" fmla="*/ 289145 w 2551223"/>
              <a:gd name="connsiteY5" fmla="*/ 395288 h 790575"/>
              <a:gd name="connsiteX6" fmla="*/ 1275612 w 2551223"/>
              <a:gd name="connsiteY6" fmla="*/ 501431 h 790575"/>
              <a:gd name="connsiteX7" fmla="*/ 2262079 w 2551223"/>
              <a:gd name="connsiteY7" fmla="*/ 395288 h 790575"/>
              <a:gd name="connsiteX8" fmla="*/ 1275612 w 2551223"/>
              <a:gd name="connsiteY8" fmla="*/ 289145 h 790575"/>
              <a:gd name="connsiteX9" fmla="*/ 289145 w 2551223"/>
              <a:gd name="connsiteY9" fmla="*/ 395288 h 790575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689195 w 2551224"/>
              <a:gd name="connsiteY5" fmla="*/ 395288 h 790576"/>
              <a:gd name="connsiteX6" fmla="*/ 1275612 w 2551224"/>
              <a:gd name="connsiteY6" fmla="*/ 501431 h 790576"/>
              <a:gd name="connsiteX7" fmla="*/ 2262079 w 2551224"/>
              <a:gd name="connsiteY7" fmla="*/ 395288 h 790576"/>
              <a:gd name="connsiteX8" fmla="*/ 1275612 w 2551224"/>
              <a:gd name="connsiteY8" fmla="*/ 289145 h 790576"/>
              <a:gd name="connsiteX9" fmla="*/ 689195 w 2551224"/>
              <a:gd name="connsiteY9" fmla="*/ 395288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689195 w 2551224"/>
              <a:gd name="connsiteY5" fmla="*/ 395288 h 790576"/>
              <a:gd name="connsiteX6" fmla="*/ 1275612 w 2551224"/>
              <a:gd name="connsiteY6" fmla="*/ 501431 h 790576"/>
              <a:gd name="connsiteX7" fmla="*/ 1862029 w 2551224"/>
              <a:gd name="connsiteY7" fmla="*/ 404813 h 790576"/>
              <a:gd name="connsiteX8" fmla="*/ 1275612 w 2551224"/>
              <a:gd name="connsiteY8" fmla="*/ 289145 h 790576"/>
              <a:gd name="connsiteX9" fmla="*/ 689195 w 2551224"/>
              <a:gd name="connsiteY9" fmla="*/ 395288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755870 w 2551224"/>
              <a:gd name="connsiteY5" fmla="*/ 385763 h 790576"/>
              <a:gd name="connsiteX6" fmla="*/ 1275612 w 2551224"/>
              <a:gd name="connsiteY6" fmla="*/ 501431 h 790576"/>
              <a:gd name="connsiteX7" fmla="*/ 1862029 w 2551224"/>
              <a:gd name="connsiteY7" fmla="*/ 404813 h 790576"/>
              <a:gd name="connsiteX8" fmla="*/ 1275612 w 2551224"/>
              <a:gd name="connsiteY8" fmla="*/ 289145 h 790576"/>
              <a:gd name="connsiteX9" fmla="*/ 755870 w 2551224"/>
              <a:gd name="connsiteY9" fmla="*/ 385763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755870 w 2551224"/>
              <a:gd name="connsiteY5" fmla="*/ 385763 h 790576"/>
              <a:gd name="connsiteX6" fmla="*/ 1275612 w 2551224"/>
              <a:gd name="connsiteY6" fmla="*/ 501431 h 790576"/>
              <a:gd name="connsiteX7" fmla="*/ 1738204 w 2551224"/>
              <a:gd name="connsiteY7" fmla="*/ 404813 h 790576"/>
              <a:gd name="connsiteX8" fmla="*/ 1275612 w 2551224"/>
              <a:gd name="connsiteY8" fmla="*/ 289145 h 790576"/>
              <a:gd name="connsiteX9" fmla="*/ 755870 w 2551224"/>
              <a:gd name="connsiteY9" fmla="*/ 385763 h 79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51224" h="790576">
                <a:moveTo>
                  <a:pt x="0" y="395288"/>
                </a:moveTo>
                <a:cubicBezTo>
                  <a:pt x="0" y="176976"/>
                  <a:pt x="571111" y="0"/>
                  <a:pt x="1275612" y="0"/>
                </a:cubicBezTo>
                <a:cubicBezTo>
                  <a:pt x="1980113" y="0"/>
                  <a:pt x="2551224" y="176976"/>
                  <a:pt x="2551224" y="395288"/>
                </a:cubicBezTo>
                <a:cubicBezTo>
                  <a:pt x="2551224" y="613600"/>
                  <a:pt x="1980113" y="790576"/>
                  <a:pt x="1275612" y="790576"/>
                </a:cubicBezTo>
                <a:cubicBezTo>
                  <a:pt x="571111" y="790576"/>
                  <a:pt x="0" y="613600"/>
                  <a:pt x="0" y="395288"/>
                </a:cubicBezTo>
                <a:close/>
                <a:moveTo>
                  <a:pt x="755870" y="385763"/>
                </a:moveTo>
                <a:cubicBezTo>
                  <a:pt x="755870" y="444384"/>
                  <a:pt x="1111890" y="498256"/>
                  <a:pt x="1275612" y="501431"/>
                </a:cubicBezTo>
                <a:cubicBezTo>
                  <a:pt x="1439334" y="504606"/>
                  <a:pt x="1738204" y="463434"/>
                  <a:pt x="1738204" y="404813"/>
                </a:cubicBezTo>
                <a:cubicBezTo>
                  <a:pt x="1738204" y="346192"/>
                  <a:pt x="1439334" y="292320"/>
                  <a:pt x="1275612" y="289145"/>
                </a:cubicBezTo>
                <a:cubicBezTo>
                  <a:pt x="1111890" y="285970"/>
                  <a:pt x="755870" y="327142"/>
                  <a:pt x="755870" y="385763"/>
                </a:cubicBezTo>
                <a:close/>
              </a:path>
            </a:pathLst>
          </a:custGeom>
          <a:ln>
            <a:solidFill>
              <a:schemeClr val="accent1"/>
            </a:solidFill>
          </a:ln>
          <a:effectLst/>
          <a:scene3d>
            <a:camera prst="perspectiveRelaxedModerately"/>
            <a:lightRig rig="threePt" dir="t"/>
          </a:scene3d>
          <a:sp3d prstMaterial="matte">
            <a:bevelT w="0" h="20320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Anello 167"/>
          <p:cNvSpPr/>
          <p:nvPr/>
        </p:nvSpPr>
        <p:spPr>
          <a:xfrm>
            <a:off x="2678346" y="3583862"/>
            <a:ext cx="3400787" cy="1114916"/>
          </a:xfrm>
          <a:custGeom>
            <a:avLst/>
            <a:gdLst>
              <a:gd name="connsiteX0" fmla="*/ 0 w 2551223"/>
              <a:gd name="connsiteY0" fmla="*/ 395288 h 790575"/>
              <a:gd name="connsiteX1" fmla="*/ 1275612 w 2551223"/>
              <a:gd name="connsiteY1" fmla="*/ 0 h 790575"/>
              <a:gd name="connsiteX2" fmla="*/ 2551224 w 2551223"/>
              <a:gd name="connsiteY2" fmla="*/ 395288 h 790575"/>
              <a:gd name="connsiteX3" fmla="*/ 1275612 w 2551223"/>
              <a:gd name="connsiteY3" fmla="*/ 790576 h 790575"/>
              <a:gd name="connsiteX4" fmla="*/ 0 w 2551223"/>
              <a:gd name="connsiteY4" fmla="*/ 395288 h 790575"/>
              <a:gd name="connsiteX5" fmla="*/ 289145 w 2551223"/>
              <a:gd name="connsiteY5" fmla="*/ 395288 h 790575"/>
              <a:gd name="connsiteX6" fmla="*/ 1275612 w 2551223"/>
              <a:gd name="connsiteY6" fmla="*/ 501431 h 790575"/>
              <a:gd name="connsiteX7" fmla="*/ 2262079 w 2551223"/>
              <a:gd name="connsiteY7" fmla="*/ 395288 h 790575"/>
              <a:gd name="connsiteX8" fmla="*/ 1275612 w 2551223"/>
              <a:gd name="connsiteY8" fmla="*/ 289145 h 790575"/>
              <a:gd name="connsiteX9" fmla="*/ 289145 w 2551223"/>
              <a:gd name="connsiteY9" fmla="*/ 395288 h 790575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689195 w 2551224"/>
              <a:gd name="connsiteY5" fmla="*/ 395288 h 790576"/>
              <a:gd name="connsiteX6" fmla="*/ 1275612 w 2551224"/>
              <a:gd name="connsiteY6" fmla="*/ 501431 h 790576"/>
              <a:gd name="connsiteX7" fmla="*/ 2262079 w 2551224"/>
              <a:gd name="connsiteY7" fmla="*/ 395288 h 790576"/>
              <a:gd name="connsiteX8" fmla="*/ 1275612 w 2551224"/>
              <a:gd name="connsiteY8" fmla="*/ 289145 h 790576"/>
              <a:gd name="connsiteX9" fmla="*/ 689195 w 2551224"/>
              <a:gd name="connsiteY9" fmla="*/ 395288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689195 w 2551224"/>
              <a:gd name="connsiteY5" fmla="*/ 395288 h 790576"/>
              <a:gd name="connsiteX6" fmla="*/ 1275612 w 2551224"/>
              <a:gd name="connsiteY6" fmla="*/ 501431 h 790576"/>
              <a:gd name="connsiteX7" fmla="*/ 1862029 w 2551224"/>
              <a:gd name="connsiteY7" fmla="*/ 404813 h 790576"/>
              <a:gd name="connsiteX8" fmla="*/ 1275612 w 2551224"/>
              <a:gd name="connsiteY8" fmla="*/ 289145 h 790576"/>
              <a:gd name="connsiteX9" fmla="*/ 689195 w 2551224"/>
              <a:gd name="connsiteY9" fmla="*/ 395288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755870 w 2551224"/>
              <a:gd name="connsiteY5" fmla="*/ 385763 h 790576"/>
              <a:gd name="connsiteX6" fmla="*/ 1275612 w 2551224"/>
              <a:gd name="connsiteY6" fmla="*/ 501431 h 790576"/>
              <a:gd name="connsiteX7" fmla="*/ 1862029 w 2551224"/>
              <a:gd name="connsiteY7" fmla="*/ 404813 h 790576"/>
              <a:gd name="connsiteX8" fmla="*/ 1275612 w 2551224"/>
              <a:gd name="connsiteY8" fmla="*/ 289145 h 790576"/>
              <a:gd name="connsiteX9" fmla="*/ 755870 w 2551224"/>
              <a:gd name="connsiteY9" fmla="*/ 385763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755870 w 2551224"/>
              <a:gd name="connsiteY5" fmla="*/ 385763 h 790576"/>
              <a:gd name="connsiteX6" fmla="*/ 1275612 w 2551224"/>
              <a:gd name="connsiteY6" fmla="*/ 501431 h 790576"/>
              <a:gd name="connsiteX7" fmla="*/ 1738204 w 2551224"/>
              <a:gd name="connsiteY7" fmla="*/ 404813 h 790576"/>
              <a:gd name="connsiteX8" fmla="*/ 1275612 w 2551224"/>
              <a:gd name="connsiteY8" fmla="*/ 289145 h 790576"/>
              <a:gd name="connsiteX9" fmla="*/ 755870 w 2551224"/>
              <a:gd name="connsiteY9" fmla="*/ 385763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934155 w 2551224"/>
              <a:gd name="connsiteY5" fmla="*/ 385763 h 790576"/>
              <a:gd name="connsiteX6" fmla="*/ 1275612 w 2551224"/>
              <a:gd name="connsiteY6" fmla="*/ 501431 h 790576"/>
              <a:gd name="connsiteX7" fmla="*/ 1738204 w 2551224"/>
              <a:gd name="connsiteY7" fmla="*/ 404813 h 790576"/>
              <a:gd name="connsiteX8" fmla="*/ 1275612 w 2551224"/>
              <a:gd name="connsiteY8" fmla="*/ 289145 h 790576"/>
              <a:gd name="connsiteX9" fmla="*/ 934155 w 2551224"/>
              <a:gd name="connsiteY9" fmla="*/ 385763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934155 w 2551224"/>
              <a:gd name="connsiteY5" fmla="*/ 385763 h 790576"/>
              <a:gd name="connsiteX6" fmla="*/ 1275612 w 2551224"/>
              <a:gd name="connsiteY6" fmla="*/ 501431 h 790576"/>
              <a:gd name="connsiteX7" fmla="*/ 1656703 w 2551224"/>
              <a:gd name="connsiteY7" fmla="*/ 391974 h 790576"/>
              <a:gd name="connsiteX8" fmla="*/ 1275612 w 2551224"/>
              <a:gd name="connsiteY8" fmla="*/ 289145 h 790576"/>
              <a:gd name="connsiteX9" fmla="*/ 934155 w 2551224"/>
              <a:gd name="connsiteY9" fmla="*/ 385763 h 790576"/>
              <a:gd name="connsiteX0" fmla="*/ 0 w 2551224"/>
              <a:gd name="connsiteY0" fmla="*/ 395288 h 790576"/>
              <a:gd name="connsiteX1" fmla="*/ 1275612 w 2551224"/>
              <a:gd name="connsiteY1" fmla="*/ 0 h 790576"/>
              <a:gd name="connsiteX2" fmla="*/ 2551224 w 2551224"/>
              <a:gd name="connsiteY2" fmla="*/ 395288 h 790576"/>
              <a:gd name="connsiteX3" fmla="*/ 1275612 w 2551224"/>
              <a:gd name="connsiteY3" fmla="*/ 790576 h 790576"/>
              <a:gd name="connsiteX4" fmla="*/ 0 w 2551224"/>
              <a:gd name="connsiteY4" fmla="*/ 395288 h 790576"/>
              <a:gd name="connsiteX5" fmla="*/ 934155 w 2551224"/>
              <a:gd name="connsiteY5" fmla="*/ 385763 h 790576"/>
              <a:gd name="connsiteX6" fmla="*/ 1275612 w 2551224"/>
              <a:gd name="connsiteY6" fmla="*/ 501431 h 790576"/>
              <a:gd name="connsiteX7" fmla="*/ 1615952 w 2551224"/>
              <a:gd name="connsiteY7" fmla="*/ 385554 h 790576"/>
              <a:gd name="connsiteX8" fmla="*/ 1275612 w 2551224"/>
              <a:gd name="connsiteY8" fmla="*/ 289145 h 790576"/>
              <a:gd name="connsiteX9" fmla="*/ 934155 w 2551224"/>
              <a:gd name="connsiteY9" fmla="*/ 385763 h 790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51224" h="790576">
                <a:moveTo>
                  <a:pt x="0" y="395288"/>
                </a:moveTo>
                <a:cubicBezTo>
                  <a:pt x="0" y="176976"/>
                  <a:pt x="571111" y="0"/>
                  <a:pt x="1275612" y="0"/>
                </a:cubicBezTo>
                <a:cubicBezTo>
                  <a:pt x="1980113" y="0"/>
                  <a:pt x="2551224" y="176976"/>
                  <a:pt x="2551224" y="395288"/>
                </a:cubicBezTo>
                <a:cubicBezTo>
                  <a:pt x="2551224" y="613600"/>
                  <a:pt x="1980113" y="790576"/>
                  <a:pt x="1275612" y="790576"/>
                </a:cubicBezTo>
                <a:cubicBezTo>
                  <a:pt x="571111" y="790576"/>
                  <a:pt x="0" y="613600"/>
                  <a:pt x="0" y="395288"/>
                </a:cubicBezTo>
                <a:close/>
                <a:moveTo>
                  <a:pt x="934155" y="385763"/>
                </a:moveTo>
                <a:cubicBezTo>
                  <a:pt x="934155" y="444384"/>
                  <a:pt x="1161979" y="501466"/>
                  <a:pt x="1275612" y="501431"/>
                </a:cubicBezTo>
                <a:cubicBezTo>
                  <a:pt x="1389245" y="501396"/>
                  <a:pt x="1615952" y="444175"/>
                  <a:pt x="1615952" y="385554"/>
                </a:cubicBezTo>
                <a:cubicBezTo>
                  <a:pt x="1615952" y="326933"/>
                  <a:pt x="1389245" y="289110"/>
                  <a:pt x="1275612" y="289145"/>
                </a:cubicBezTo>
                <a:cubicBezTo>
                  <a:pt x="1161979" y="289180"/>
                  <a:pt x="934155" y="327142"/>
                  <a:pt x="934155" y="385763"/>
                </a:cubicBezTo>
                <a:close/>
              </a:path>
            </a:pathLst>
          </a:custGeom>
          <a:ln>
            <a:solidFill>
              <a:schemeClr val="accent1"/>
            </a:solidFill>
          </a:ln>
          <a:effectLst/>
          <a:scene3d>
            <a:camera prst="perspectiveRelaxedModerately"/>
            <a:lightRig rig="threePt" dir="t"/>
          </a:scene3d>
          <a:sp3d prstMaterial="matte">
            <a:bevelT w="0" h="5080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" name="Ovale 9"/>
          <p:cNvSpPr/>
          <p:nvPr/>
        </p:nvSpPr>
        <p:spPr>
          <a:xfrm rot="16200000">
            <a:off x="3001278" y="7401235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" name="Ovale 10"/>
          <p:cNvSpPr/>
          <p:nvPr/>
        </p:nvSpPr>
        <p:spPr>
          <a:xfrm rot="16200000">
            <a:off x="863950" y="3622596"/>
            <a:ext cx="291369" cy="218825"/>
          </a:xfrm>
          <a:prstGeom prst="ellipse">
            <a:avLst/>
          </a:prstGeom>
          <a:solidFill>
            <a:srgbClr val="FFD007"/>
          </a:solidFill>
          <a:ln>
            <a:noFill/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139700" h="1270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2" name="Ovale 11"/>
          <p:cNvSpPr/>
          <p:nvPr/>
        </p:nvSpPr>
        <p:spPr>
          <a:xfrm rot="16200000">
            <a:off x="3001715" y="1588846"/>
            <a:ext cx="291369" cy="218825"/>
          </a:xfrm>
          <a:prstGeom prst="ellipse">
            <a:avLst/>
          </a:prstGeom>
          <a:solidFill>
            <a:srgbClr val="FFD007"/>
          </a:solidFill>
          <a:ln>
            <a:noFill/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139700" h="1270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3" name="Ovale 12"/>
          <p:cNvSpPr/>
          <p:nvPr/>
        </p:nvSpPr>
        <p:spPr>
          <a:xfrm rot="16200000">
            <a:off x="2532662" y="3312142"/>
            <a:ext cx="291369" cy="218825"/>
          </a:xfrm>
          <a:prstGeom prst="ellipse">
            <a:avLst/>
          </a:prstGeom>
          <a:solidFill>
            <a:srgbClr val="FFD007"/>
          </a:solidFill>
          <a:ln>
            <a:noFill/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139700" h="1270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4" name="Ovale 13"/>
          <p:cNvSpPr/>
          <p:nvPr/>
        </p:nvSpPr>
        <p:spPr>
          <a:xfrm rot="16200000">
            <a:off x="3880385" y="1443160"/>
            <a:ext cx="291369" cy="218825"/>
          </a:xfrm>
          <a:prstGeom prst="ellipse">
            <a:avLst/>
          </a:prstGeom>
          <a:solidFill>
            <a:srgbClr val="FFD007"/>
          </a:solidFill>
          <a:ln>
            <a:noFill/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139700" h="1270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5" name="Ovale 14"/>
          <p:cNvSpPr/>
          <p:nvPr/>
        </p:nvSpPr>
        <p:spPr>
          <a:xfrm rot="16200000">
            <a:off x="5525597" y="701037"/>
            <a:ext cx="291369" cy="218825"/>
          </a:xfrm>
          <a:prstGeom prst="ellipse">
            <a:avLst/>
          </a:prstGeom>
          <a:solidFill>
            <a:srgbClr val="FFD007"/>
          </a:solidFill>
          <a:ln>
            <a:noFill/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139700" h="1270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6" name="Ovale 15"/>
          <p:cNvSpPr/>
          <p:nvPr/>
        </p:nvSpPr>
        <p:spPr>
          <a:xfrm rot="16200000">
            <a:off x="6975485" y="2588839"/>
            <a:ext cx="291369" cy="218825"/>
          </a:xfrm>
          <a:prstGeom prst="ellipse">
            <a:avLst/>
          </a:prstGeom>
          <a:solidFill>
            <a:srgbClr val="FFD007"/>
          </a:solidFill>
          <a:ln>
            <a:noFill/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139700" h="1270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7" name="Ovale 16"/>
          <p:cNvSpPr/>
          <p:nvPr/>
        </p:nvSpPr>
        <p:spPr>
          <a:xfrm rot="16200000">
            <a:off x="7736768" y="965769"/>
            <a:ext cx="291369" cy="218825"/>
          </a:xfrm>
          <a:prstGeom prst="ellipse">
            <a:avLst/>
          </a:prstGeom>
          <a:solidFill>
            <a:srgbClr val="FFD007"/>
          </a:solidFill>
          <a:ln>
            <a:noFill/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139700" h="1270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8" name="Ovale 17"/>
          <p:cNvSpPr/>
          <p:nvPr/>
        </p:nvSpPr>
        <p:spPr>
          <a:xfrm rot="16200000">
            <a:off x="5391770" y="1827252"/>
            <a:ext cx="291369" cy="218825"/>
          </a:xfrm>
          <a:prstGeom prst="ellipse">
            <a:avLst/>
          </a:prstGeom>
          <a:solidFill>
            <a:srgbClr val="FFD007"/>
          </a:solidFill>
          <a:ln>
            <a:noFill/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139700" h="1270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9" name="Ovale 18"/>
          <p:cNvSpPr/>
          <p:nvPr/>
        </p:nvSpPr>
        <p:spPr>
          <a:xfrm rot="16200000">
            <a:off x="4901195" y="1005024"/>
            <a:ext cx="291369" cy="218825"/>
          </a:xfrm>
          <a:prstGeom prst="ellipse">
            <a:avLst/>
          </a:prstGeom>
          <a:solidFill>
            <a:srgbClr val="FFD007"/>
          </a:solidFill>
          <a:ln>
            <a:noFill/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139700" h="1270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0" name="Ovale 19"/>
          <p:cNvSpPr/>
          <p:nvPr/>
        </p:nvSpPr>
        <p:spPr>
          <a:xfrm rot="16200000">
            <a:off x="3994685" y="1595560"/>
            <a:ext cx="291369" cy="218825"/>
          </a:xfrm>
          <a:prstGeom prst="ellipse">
            <a:avLst/>
          </a:prstGeom>
          <a:solidFill>
            <a:srgbClr val="FFD007"/>
          </a:solidFill>
          <a:ln>
            <a:noFill/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139700" h="1270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1" name="Ovale 20"/>
          <p:cNvSpPr/>
          <p:nvPr/>
        </p:nvSpPr>
        <p:spPr>
          <a:xfrm rot="16200000">
            <a:off x="3860312" y="7645933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2" name="Ovale 21"/>
          <p:cNvSpPr/>
          <p:nvPr/>
        </p:nvSpPr>
        <p:spPr>
          <a:xfrm rot="16200000">
            <a:off x="6383762" y="-878142"/>
            <a:ext cx="291369" cy="218825"/>
          </a:xfrm>
          <a:prstGeom prst="ellipse">
            <a:avLst/>
          </a:prstGeom>
          <a:solidFill>
            <a:srgbClr val="FFD007"/>
          </a:solidFill>
          <a:ln>
            <a:noFill/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139700" h="1270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3" name="Ovale 22"/>
          <p:cNvSpPr/>
          <p:nvPr/>
        </p:nvSpPr>
        <p:spPr>
          <a:xfrm rot="16200000">
            <a:off x="4613826" y="7634467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4" name="Ovale 23"/>
          <p:cNvSpPr/>
          <p:nvPr/>
        </p:nvSpPr>
        <p:spPr>
          <a:xfrm rot="16200000">
            <a:off x="6861989" y="-878141"/>
            <a:ext cx="291369" cy="218825"/>
          </a:xfrm>
          <a:prstGeom prst="ellipse">
            <a:avLst/>
          </a:prstGeom>
          <a:solidFill>
            <a:srgbClr val="FFD007"/>
          </a:solidFill>
          <a:ln>
            <a:noFill/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139700" h="1270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5" name="Ovale 24"/>
          <p:cNvSpPr/>
          <p:nvPr/>
        </p:nvSpPr>
        <p:spPr>
          <a:xfrm rot="16200000">
            <a:off x="5284506" y="7969184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6" name="Ovale 25"/>
          <p:cNvSpPr/>
          <p:nvPr/>
        </p:nvSpPr>
        <p:spPr>
          <a:xfrm rot="16200000">
            <a:off x="6383761" y="-1587629"/>
            <a:ext cx="291369" cy="218825"/>
          </a:xfrm>
          <a:prstGeom prst="ellipse">
            <a:avLst/>
          </a:prstGeom>
          <a:solidFill>
            <a:srgbClr val="FFD007"/>
          </a:solidFill>
          <a:ln>
            <a:noFill/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139700" h="1270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7" name="Ovale 26"/>
          <p:cNvSpPr/>
          <p:nvPr/>
        </p:nvSpPr>
        <p:spPr>
          <a:xfrm rot="16200000">
            <a:off x="5947570" y="7792312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8" name="Ovale 27"/>
          <p:cNvSpPr/>
          <p:nvPr/>
        </p:nvSpPr>
        <p:spPr>
          <a:xfrm rot="16200000">
            <a:off x="7227972" y="-1441945"/>
            <a:ext cx="291369" cy="218825"/>
          </a:xfrm>
          <a:prstGeom prst="ellipse">
            <a:avLst/>
          </a:prstGeom>
          <a:solidFill>
            <a:srgbClr val="FFD007"/>
          </a:solidFill>
          <a:ln>
            <a:noFill/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139700" h="1270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9" name="Ovale 28"/>
          <p:cNvSpPr/>
          <p:nvPr/>
        </p:nvSpPr>
        <p:spPr>
          <a:xfrm rot="16200000">
            <a:off x="6708699" y="8328635"/>
            <a:ext cx="489397" cy="376708"/>
          </a:xfrm>
          <a:prstGeom prst="ellipse">
            <a:avLst/>
          </a:prstGeom>
          <a:gradFill flip="none" rotWithShape="1">
            <a:lin ang="8100000" scaled="1"/>
            <a:tileRect/>
          </a:gradFill>
          <a:ln>
            <a:solidFill>
              <a:schemeClr val="accent1"/>
            </a:solidFill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234950" h="2413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0" name="Ovale 29"/>
          <p:cNvSpPr/>
          <p:nvPr/>
        </p:nvSpPr>
        <p:spPr>
          <a:xfrm rot="16200000">
            <a:off x="8251265" y="-1721321"/>
            <a:ext cx="291369" cy="218825"/>
          </a:xfrm>
          <a:prstGeom prst="ellipse">
            <a:avLst/>
          </a:prstGeom>
          <a:solidFill>
            <a:srgbClr val="FFD007"/>
          </a:solidFill>
          <a:ln>
            <a:noFill/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139700" h="1270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94" y="277418"/>
            <a:ext cx="420688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Rettangolo 31"/>
          <p:cNvSpPr/>
          <p:nvPr/>
        </p:nvSpPr>
        <p:spPr>
          <a:xfrm>
            <a:off x="721979" y="332656"/>
            <a:ext cx="19452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latin typeface="Segoe UI Light" panose="020B0502040204020203" pitchFamily="34" charset="0"/>
              </a:rPr>
              <a:t>= </a:t>
            </a:r>
            <a:r>
              <a:rPr lang="en-US" sz="2000" b="1" dirty="0" err="1">
                <a:latin typeface="Segoe UI Light" panose="020B0502040204020203" pitchFamily="34" charset="0"/>
              </a:rPr>
              <a:t>H</a:t>
            </a:r>
            <a:r>
              <a:rPr lang="en-US" sz="2000" b="1" dirty="0" err="1" smtClean="0">
                <a:latin typeface="Segoe UI Light" panose="020B0502040204020203" pitchFamily="34" charset="0"/>
              </a:rPr>
              <a:t>rpA</a:t>
            </a:r>
            <a:endParaRPr lang="en-US" sz="2000" b="1" dirty="0" smtClean="0">
              <a:latin typeface="Segoe UI Light" panose="020B0502040204020203" pitchFamily="34" charset="0"/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5784312" y="6373151"/>
            <a:ext cx="31658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latin typeface="Segoe UI Light" panose="020B0502040204020203" pitchFamily="34" charset="0"/>
              </a:rPr>
              <a:t>© 2014 Simone </a:t>
            </a:r>
            <a:r>
              <a:rPr lang="en-US" sz="1600" dirty="0" err="1" smtClean="0">
                <a:latin typeface="Segoe UI Light" panose="020B0502040204020203" pitchFamily="34" charset="0"/>
              </a:rPr>
              <a:t>Giuntini</a:t>
            </a:r>
            <a:endParaRPr lang="en-US" sz="1600" dirty="0" smtClean="0">
              <a:latin typeface="Segoe UI Light" panose="020B0502040204020203" pitchFamily="34" charset="0"/>
            </a:endParaRPr>
          </a:p>
        </p:txBody>
      </p:sp>
      <p:sp>
        <p:nvSpPr>
          <p:cNvPr id="34" name="Rettangolo 33"/>
          <p:cNvSpPr/>
          <p:nvPr/>
        </p:nvSpPr>
        <p:spPr>
          <a:xfrm>
            <a:off x="655081" y="995403"/>
            <a:ext cx="19452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smtClean="0">
                <a:latin typeface="Segoe UI Light" panose="020B0502040204020203" pitchFamily="34" charset="0"/>
              </a:rPr>
              <a:t>= </a:t>
            </a:r>
            <a:r>
              <a:rPr lang="en-US" sz="2000" b="1" smtClean="0">
                <a:latin typeface="Segoe UI Light" panose="020B0502040204020203" pitchFamily="34" charset="0"/>
              </a:rPr>
              <a:t>ideali </a:t>
            </a:r>
          </a:p>
          <a:p>
            <a:pPr algn="just"/>
            <a:r>
              <a:rPr lang="en-US" sz="2000" b="1">
                <a:latin typeface="Segoe UI Light" panose="020B0502040204020203" pitchFamily="34" charset="0"/>
              </a:rPr>
              <a:t> </a:t>
            </a:r>
            <a:r>
              <a:rPr lang="en-US" sz="2000" b="1" smtClean="0">
                <a:latin typeface="Segoe UI Light" panose="020B0502040204020203" pitchFamily="34" charset="0"/>
              </a:rPr>
              <a:t>  </a:t>
            </a:r>
            <a:r>
              <a:rPr lang="en-US" sz="2000" b="1" smtClean="0">
                <a:latin typeface="Segoe UI Light" panose="020B0502040204020203" pitchFamily="34" charset="0"/>
              </a:rPr>
              <a:t>TTSS inibitori</a:t>
            </a:r>
            <a:endParaRPr lang="en-US" sz="2000" b="1" dirty="0" smtClean="0">
              <a:latin typeface="Segoe UI Light" panose="020B0502040204020203" pitchFamily="34" charset="0"/>
            </a:endParaRPr>
          </a:p>
        </p:txBody>
      </p:sp>
      <p:sp>
        <p:nvSpPr>
          <p:cNvPr id="35" name="Ovale 34"/>
          <p:cNvSpPr/>
          <p:nvPr/>
        </p:nvSpPr>
        <p:spPr>
          <a:xfrm rot="16200000">
            <a:off x="332353" y="1086046"/>
            <a:ext cx="291369" cy="218825"/>
          </a:xfrm>
          <a:prstGeom prst="ellipse">
            <a:avLst/>
          </a:prstGeom>
          <a:solidFill>
            <a:srgbClr val="FFD007"/>
          </a:solidFill>
          <a:ln>
            <a:noFill/>
          </a:ln>
          <a:effectLst/>
          <a:scene3d>
            <a:camera prst="orthographicFront"/>
            <a:lightRig rig="threePt" dir="t">
              <a:rot lat="0" lon="0" rev="4800000"/>
            </a:lightRig>
          </a:scene3d>
          <a:sp3d>
            <a:bevelT w="139700" h="1270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0" y="25460"/>
            <a:ext cx="9144000" cy="523220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smtClean="0">
                <a:latin typeface="Comic Sans MS" pitchFamily="66" charset="0"/>
              </a:rPr>
              <a:t>“Possibile inibizione del TTSS”</a:t>
            </a:r>
            <a:endParaRPr lang="it-IT" sz="28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41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328 -0.1243 C 0.05599 -0.18541 0.03802 -0.23356 0.03203 -0.22176 C 0.02278 -0.23727 -0.01654 -0.14791 -0.01354 -0.10625 C -0.01315 -0.10092 0.02851 -0.06713 0.02786 -0.08032 C 0.02812 -0.09375 0.08216 -0.2456 0.06901 -0.25856 C 0.05599 -0.27152 -0.04466 -0.17754 -0.05118 -0.15764 C -0.0612 -0.15486 0.03021 -0.13727 0.02369 -0.11713 C 0.01393 -0.11435 -0.01615 -0.04166 -0.02266 -0.02268 C -0.03256 -0.0199 -0.05052 -0.23449 -0.0569 -0.21435 C -0.06368 -0.2125 -0.07279 -0.13171 -0.06966 -0.06921 L 0.06328 -0.1243 Z " pathEditMode="relative" rAng="10260000" ptsTypes="AAAAAAAAAAA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42" y="-11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225 0.03885 C -0.071 0.00833 -0.05069 -0.03584 -0.05885 -0.04325 C -0.0533 -0.06221 -0.11302 -0.10314 -0.13455 -0.08695 C -0.13698 -0.08441 -0.14323 -0.00347 -0.13628 -0.00856 C -0.12934 -0.01179 -0.03177 0.03562 -0.02812 0.00902 C -0.02552 -0.01711 -0.10538 -0.16027 -0.11788 -0.16512 C -0.12257 -0.18177 -0.10468 -0.02128 -0.11788 -0.02659 C -0.1217 -0.04209 -0.16979 -0.07192 -0.18212 -0.07701 C -0.18646 -0.09343 -0.07621 -0.18686 -0.08906 -0.19126 C -0.09201 -0.20236 -0.13819 -0.19473 -0.17031 -0.17067 L -0.10225 0.03885 Z " pathEditMode="relative" rAng="14640000" ptsTypes="AAAAAAAAAAA">
                                      <p:cBhvr>
                                        <p:cTn id="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-105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7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56 -0.2125 C -0.08438 -0.18843 -0.10799 -0.14885 -0.10017 -0.14074 C -0.10712 -0.12246 -0.05087 -0.06829 -0.0283 -0.08079 C -0.02604 -0.08264 -0.01424 -0.16135 -0.02135 -0.15787 C -0.02847 -0.15625 -0.1224 -0.22385 -0.12743 -0.19885 C -0.13194 -0.17408 -0.06267 -0.01343 -0.05035 -0.00625 C -0.04722 0.01088 -0.05382 -0.15209 -0.04097 -0.14422 C -0.03837 -0.12755 0.00781 -0.08727 0.01962 -0.07963 C 0.02274 -0.06274 -0.09271 0.00578 -0.08073 0.01412 C -0.07847 0.025 -0.03264 0.02777 0.00174 0.01041 L -0.05156 -0.2125 Z " pathEditMode="relative" rAng="4260000" ptsTypes="AAAAAAAAAAA">
                                      <p:cBhvr>
                                        <p:cTn id="1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" y="1041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7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023 C -0.02447 -0.0456 -0.05377 -0.06945 -0.05533 -0.05324 C -0.06744 -0.05833 -0.07421 0.05486 -0.05963 0.08704 C -0.05742 0.09051 -0.01237 0.08055 -0.01666 0.06967 C -0.02018 0.05926 -0.01966 -0.1213 -0.03489 -0.11991 C -0.04987 -0.11829 -0.1069 0.05671 -0.10664 0.07917 C -0.11432 0.0912 -0.03164 0.01944 -0.03099 0.04329 C -0.03867 0.0537 -0.04257 0.14444 -0.04231 0.16643 C -0.05 0.1787 -0.12864 0.01296 -0.12825 0.03634 C -0.13346 0.04421 -0.11744 0.12153 -0.09609 0.17106 L 0.00026 -0.00023 Z " pathEditMode="relative" rAng="8340000" ptsTypes="AAAAAAAAAAA">
                                      <p:cBhvr>
                                        <p:cTn id="1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9" y="463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7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154 0.33217 C 0.26732 0.37569 0.29753 0.39606 0.29844 0.38009 C 0.31068 0.38402 0.31433 0.27037 0.29909 0.23958 C 0.29649 0.23657 0.25183 0.25023 0.25651 0.26111 C 0.26029 0.27106 0.26472 0.45092 0.27995 0.44861 C 0.29505 0.44444 0.34675 0.26504 0.34584 0.24236 C 0.353 0.23032 0.27266 0.30925 0.27175 0.28588 C 0.27904 0.275 0.28008 0.18402 0.27904 0.16203 C 0.28646 0.14907 0.36979 0.30671 0.36862 0.28356 C 0.37383 0.27523 0.35521 0.19976 0.33281 0.15208 L 0.24154 0.33217 Z " pathEditMode="relative" rAng="18960000" ptsTypes="AAAAAAAAAAA">
                                      <p:cBhvr>
                                        <p:cTn id="14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5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7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-0.07778 C -0.03086 -0.05533 -0.05456 -0.01644 -0.04675 -0.00764 C -0.05417 0.01018 0.00182 0.06551 0.02408 0.05417 C 0.02643 0.05231 0.03932 -0.0257 0.0319 -0.02292 C 0.02526 -0.02107 -0.06914 -0.09213 -0.07409 -0.06713 C -0.07891 -0.04144 -0.01055 0.11991 0.00104 0.12801 C 0.00416 0.1456 0.00013 -0.01759 0.01224 -0.00949 C 0.01406 0.00741 0.0595 0.0493 0.07174 0.05694 C 0.07513 0.07407 -0.04089 0.13842 -0.02891 0.14676 C -0.02683 0.15833 0.01901 0.16273 0.05299 0.14699 L 0.00195 -0.07778 Z " pathEditMode="relative" rAng="4320000" ptsTypes="AAAAAAAAAAA">
                                      <p:cBhvr>
                                        <p:cTn id="1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076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7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55 -0.04884 C -0.02617 -0.0669 -0.05794 -0.06227 -0.0543 -0.04722 C -0.06667 -0.04074 -0.0418 0.06435 -0.02096 0.0801 C -0.01641 0.08079 0.01875 0.03357 0.01211 0.02732 C 0.00612 0.02153 -0.04232 -0.13657 -0.05495 -0.12268 C -0.06771 -0.10764 -0.0694 0.09445 -0.06367 0.1132 C -0.06732 0.13033 -0.01484 -0.00416 -0.00742 0.01713 C -0.01133 0.03241 0.01016 0.11412 0.01719 0.13334 C 0.01263 0.15093 -0.09974 0.07431 -0.09401 0.09375 C -0.09649 0.10579 -0.0612 0.15834 -0.02969 0.18426 L 0.00755 -0.04884 Z " pathEditMode="relative" rAng="6600000" ptsTypes="AAAAAAAAAAA">
                                      <p:cBhvr>
                                        <p:cTn id="18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4" y="884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7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023 C -0.03125 0.03125 -0.05117 0.07639 -0.04284 0.08264 C -0.04844 0.10278 0.01159 0.14143 0.03268 0.12407 C 0.03503 0.12129 0.04049 0.04074 0.03359 0.04629 C 0.02695 0.0493 -0.07122 0.00486 -0.07422 0.03102 C -0.07669 0.05764 0.00469 0.19838 0.01693 0.20347 C 0.02187 0.21944 0.00273 0.05926 0.01562 0.06435 C 0.0194 0.07986 0.06823 0.1081 0.08034 0.11365 C 0.08476 0.12916 -0.02422 0.22523 -0.01133 0.23055 C -0.00859 0.2412 0.03763 0.23217 0.06992 0.2074 L -0.00039 -0.00023 Z " pathEditMode="relative" rAng="3780000" ptsTypes="AAAAAAAAAAA">
                                      <p:cBhvr>
                                        <p:cTn id="20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1053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7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04 0.12708 C -0.04804 0.13657 -0.07187 0.12384 -0.07005 0.11019 C -0.0789 0.10069 -0.06159 0.00532 -0.04596 -0.0044 C -0.04375 -0.00486 -0.01601 0.05093 -0.02135 0.05463 C -0.02565 0.05926 -0.05924 0.20069 -0.0694 0.18333 C -0.07851 0.16574 -0.08281 -0.03056 -0.07851 -0.04815 C -0.08112 -0.06528 -0.04036 0.07778 -0.0358 0.06019 C -0.0388 0.04398 -0.02369 -0.03102 -0.01914 -0.04792 C -0.02226 -0.06505 -0.10534 -0.01944 -0.10091 -0.03773 C -0.10299 -0.04931 -0.07734 -0.09236 -0.05416 -0.10856 L -0.02304 0.12708 Z " pathEditMode="relative" rAng="15240000" ptsTypes="AAAAAAAAAAA">
                                      <p:cBhvr>
                                        <p:cTn id="2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4" y="-939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4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73 -0.58078 C 0.08958 -0.61551 0.11693 -0.6294 0.11771 -0.60277 C 0.1237 -0.58078 0.11185 -0.56065 0.11289 -0.54166 C 0.1138 -0.52291 0.12318 -0.49791 0.1237 -0.48889 " pathEditMode="fixed" rAng="0" ptsTypes="AAAA">
                                      <p:cBhvr>
                                        <p:cTn id="24" dur="2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2" y="28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39 -0.27685 C -0.02526 -0.25092 -0.0444 -0.05393 -0.04179 -0.01342 C -0.04778 0.03125 0.0099 0.11806 -0.00781 0.15741 C -0.0207 0.17546 -0.08541 0.08403 -0.08632 0.1294 C -0.09153 0.13727 -0.05572 0.2213 -0.03671 0.26829 " pathEditMode="relative" rAng="8340000" ptsTypes="AAAAA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2724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4" presetClass="pat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6667 -0.66227 C 0.07851 -0.69699 0.02604 -0.66458 0.02682 -0.63796 C 0.03281 -0.61597 0.03724 -0.61921 0.03828 -0.60023 C 0.03919 -0.58148 0.03229 -0.5331 0.03281 -0.52384 " pathEditMode="fixed" rAng="0" ptsTypes="AAAA">
                                      <p:cBhvr>
                                        <p:cTn id="28" dur="20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" y="615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7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63 0.06343 C 0.02383 0.09028 -0.12474 0.20787 -0.12096 0.25023 C -0.12643 0.29723 -0.04987 0.35185 -0.06771 0.39051 C -0.08034 0.4088 -0.18724 0.37153 -0.18763 0.41875 C -0.19245 0.42685 -0.19843 0.51412 -0.17903 0.56435 " pathEditMode="relative" rAng="8340000" ptsTypes="AAAAA">
                                      <p:cBhvr>
                                        <p:cTn id="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3" y="2354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4" presetClass="path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18542 -0.68218 C -0.1974 -0.7169 -0.09232 -0.73958 -0.0651 -0.71296 C -0.04974 -0.67361 -0.05417 -0.61898 -0.05521 -0.6 C -0.05612 -0.58125 -0.05586 -0.52731 -0.05638 -0.51736 " pathEditMode="fixed" rAng="0" ptsTypes="AAAA">
                                      <p:cBhvr>
                                        <p:cTn id="32" dur="20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611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7" presetClass="path" presetSubtype="0" accel="50000" decel="5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1836 0.01736 C -0.17865 0.04167 -0.29232 0.07153 -0.278 0.10672 C -0.2711 0.15278 -0.17865 0.20255 -0.18438 0.25185 C -0.17956 0.29283 -0.26823 0.28125 -0.28581 0.32037 C -0.30391 0.35857 -0.26263 0.45232 -0.29323 0.48426 C -0.30925 0.50463 -0.45209 0.51065 -0.43894 0.55301 " pathEditMode="relative" rAng="6720000" ptsTypes="AAAAAA">
                                      <p:cBhvr>
                                        <p:cTn id="3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47" y="2838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4" presetClass="path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1315 -0.8831 C -0.00313 -0.94907 -0.09193 -0.9919 -0.11498 -0.94143 C -0.128 -0.86666 -0.12422 -0.76296 -0.12331 -0.72662 C -0.12253 -0.6912 -0.12279 -0.58866 -0.1224 -0.56944 " pathEditMode="fixed" rAng="0" ptsTypes="AAAA">
                                      <p:cBhvr>
                                        <p:cTn id="36" dur="210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34" y="1164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7" presetClass="path" presetSubtype="0" accel="50000" decel="5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5195 -0.15162 C -0.23776 -0.14583 -0.28528 0.03935 -0.26107 0.03727 C -0.23528 0.05232 -0.16172 -0.05856 -0.1414 -0.02407 C -0.12083 -0.00694 -0.1733 0.11782 -0.16484 0.16528 C -0.15625 0.21343 -0.09023 0.20301 -0.09218 0.26597 C -0.09036 0.30046 -0.16497 0.5162 -0.13841 0.52083 " pathEditMode="relative" rAng="3300000" ptsTypes="AAAAAA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56" y="3115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4" presetClass="path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23685 -0.93797 C -0.24037 -1.01505 -0.20925 -1.06505 -0.20117 -1.00602 C -0.19662 -0.91898 -0.19792 -0.79792 -0.19818 -0.75556 C -0.19857 -0.71412 -0.19844 -0.59445 -0.19857 -0.57199 " pathEditMode="fixed" rAng="0" ptsTypes="AAAA">
                                      <p:cBhvr>
                                        <p:cTn id="40" dur="21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" y="1358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7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32083 -0.00602 C -0.31003 -0.00185 -0.39297 0.10717 -0.37161 0.10694 C -0.35273 0.1169 -0.26315 0.05393 -0.25352 0.07592 C -0.23776 0.08611 -0.31302 0.15879 -0.31602 0.18819 C -0.31953 0.2169 -0.25872 0.21389 -0.27461 0.25115 C -0.28164 0.27222 -0.39557 0.39884 -0.37292 0.40231 " pathEditMode="relative" rAng="4260000" ptsTypes="AAAAAA">
                                      <p:cBhvr>
                                        <p:cTn id="4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" y="19028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4" presetClass="path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11055 -0.80718 C -0.09466 -0.84491 -0.21003 -0.84283 -0.24545 -0.81366 C -0.26563 -0.77107 -0.28112 -0.73866 -0.27995 -0.71806 C -0.27826 -0.69746 -0.27891 -0.63889 -0.27826 -0.62778 " pathEditMode="fixed" rAng="0" ptsTypes="AAAA">
                                      <p:cBhvr>
                                        <p:cTn id="44" dur="2100" spd="-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11" y="754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7" presetClass="path" presetSubtype="0" accel="50000" decel="5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02951 0.06018 C -0.01632 0.08287 -0.18229 0.14259 -0.15208 0.17407 C -0.13056 0.21944 0.025 0.24861 0.02812 0.29953 C 0.04583 0.34143 -0.09445 0.35046 -0.11007 0.39583 C -0.12795 0.43865 -0.04115 0.52615 -0.08056 0.5662 C -0.1 0.59074 -0.31719 0.6331 -0.28663 0.67291 " pathEditMode="relative" rAng="5940000" ptsTypes="AAAAAA">
                                      <p:cBhvr>
                                        <p:cTn id="4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71" y="3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205846" y="260648"/>
            <a:ext cx="8784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smtClean="0">
                <a:solidFill>
                  <a:srgbClr val="A50021"/>
                </a:solidFill>
                <a:latin typeface="Comic Sans MS" pitchFamily="66" charset="0"/>
              </a:rPr>
              <a:t>La soluzione in una tazza di te’?</a:t>
            </a:r>
            <a:endParaRPr lang="it-IT" sz="3600" b="1">
              <a:solidFill>
                <a:srgbClr val="A50021"/>
              </a:solidFill>
              <a:latin typeface="Comic Sans MS" pitchFamily="66" charset="0"/>
            </a:endParaRPr>
          </a:p>
        </p:txBody>
      </p:sp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-468560" y="3068960"/>
            <a:ext cx="9500778" cy="2748098"/>
            <a:chOff x="-468560" y="2432682"/>
            <a:chExt cx="9500778" cy="2748098"/>
          </a:xfrm>
        </p:grpSpPr>
        <p:pic>
          <p:nvPicPr>
            <p:cNvPr id="4104" name="Picture 8" descr="http://www.agrobio-rennes.com/data/files/BIBIMG_DEFDATA_KTG5DC7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2432682"/>
              <a:ext cx="3524114" cy="2748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CasellaDiTesto 17"/>
            <p:cNvSpPr txBox="1"/>
            <p:nvPr/>
          </p:nvSpPr>
          <p:spPr>
            <a:xfrm>
              <a:off x="-468560" y="2672513"/>
              <a:ext cx="62383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600" b="1" smtClean="0">
                  <a:solidFill>
                    <a:srgbClr val="A50021"/>
                  </a:solidFill>
                  <a:latin typeface="Comic Sans MS" pitchFamily="66" charset="0"/>
                </a:rPr>
                <a:t>oppure </a:t>
              </a:r>
            </a:p>
            <a:p>
              <a:pPr algn="ctr"/>
              <a:r>
                <a:rPr lang="it-IT" sz="3600" b="1" smtClean="0">
                  <a:solidFill>
                    <a:srgbClr val="A50021"/>
                  </a:solidFill>
                  <a:latin typeface="Comic Sans MS" pitchFamily="66" charset="0"/>
                </a:rPr>
                <a:t>in una bottiglia di vino?</a:t>
              </a:r>
              <a:endParaRPr lang="it-IT" sz="3600" b="1">
                <a:solidFill>
                  <a:srgbClr val="A50021"/>
                </a:solidFill>
                <a:latin typeface="Comic Sans MS" pitchFamily="66" charset="0"/>
              </a:endParaRPr>
            </a:p>
          </p:txBody>
        </p:sp>
      </p:grpSp>
      <p:pic>
        <p:nvPicPr>
          <p:cNvPr id="23" name="Picture 2" descr="http://immagini.4ever.eu/data/download/cibi-e-bevande/splash,-tazza-di-te,-lerba-1665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104" y="926722"/>
            <a:ext cx="3312369" cy="207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uppo 36"/>
          <p:cNvGrpSpPr/>
          <p:nvPr/>
        </p:nvGrpSpPr>
        <p:grpSpPr>
          <a:xfrm>
            <a:off x="3964" y="5826498"/>
            <a:ext cx="9086850" cy="1096063"/>
            <a:chOff x="3964" y="5717314"/>
            <a:chExt cx="9086850" cy="1096063"/>
          </a:xfrm>
        </p:grpSpPr>
        <p:grpSp>
          <p:nvGrpSpPr>
            <p:cNvPr id="38" name="Gruppo 37"/>
            <p:cNvGrpSpPr/>
            <p:nvPr/>
          </p:nvGrpSpPr>
          <p:grpSpPr>
            <a:xfrm>
              <a:off x="3964" y="5717314"/>
              <a:ext cx="9086850" cy="1024054"/>
              <a:chOff x="3964" y="5787376"/>
              <a:chExt cx="9086850" cy="1024054"/>
            </a:xfrm>
          </p:grpSpPr>
          <p:pic>
            <p:nvPicPr>
              <p:cNvPr id="40" name="Picture 2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4" y="5787376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6207016"/>
                <a:ext cx="856705" cy="487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2" name="Picture 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90938" y="6165304"/>
                <a:ext cx="780662" cy="574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3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0973" y="6084352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4" name="Rettangolo 43"/>
              <p:cNvSpPr/>
              <p:nvPr/>
            </p:nvSpPr>
            <p:spPr>
              <a:xfrm>
                <a:off x="2603074" y="6156593"/>
                <a:ext cx="390964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smtClean="0">
                    <a:solidFill>
                      <a:schemeClr val="bg1"/>
                    </a:solidFill>
                    <a:latin typeface="Comic Sans MS" pitchFamily="66" charset="0"/>
                  </a:rPr>
                  <a:t>Accademia dei Georgofili</a:t>
                </a:r>
              </a:p>
              <a:p>
                <a:pPr algn="ctr"/>
                <a:r>
                  <a:rPr lang="it-IT" sz="1600" b="1" smtClean="0">
                    <a:solidFill>
                      <a:schemeClr val="bg1"/>
                    </a:solidFill>
                    <a:latin typeface="Comic Sans MS" pitchFamily="66" charset="0"/>
                  </a:rPr>
                  <a:t>Firenze, 13 novembre 2015</a:t>
                </a:r>
                <a:endParaRPr lang="it-IT" sz="1600" b="1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39" name="Immagine 38" descr="http://aws.imagelinenetwork.com/agronotizie/materiali/ArticoliImg/accademia-georgofili-logo-colori.jpg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014291"/>
              <a:ext cx="864096" cy="79908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2643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37" name="Gruppo 36"/>
          <p:cNvGrpSpPr/>
          <p:nvPr/>
        </p:nvGrpSpPr>
        <p:grpSpPr>
          <a:xfrm>
            <a:off x="3964" y="5826498"/>
            <a:ext cx="9086850" cy="1096063"/>
            <a:chOff x="3964" y="5717314"/>
            <a:chExt cx="9086850" cy="1096063"/>
          </a:xfrm>
        </p:grpSpPr>
        <p:grpSp>
          <p:nvGrpSpPr>
            <p:cNvPr id="38" name="Gruppo 37"/>
            <p:cNvGrpSpPr/>
            <p:nvPr/>
          </p:nvGrpSpPr>
          <p:grpSpPr>
            <a:xfrm>
              <a:off x="3964" y="5717314"/>
              <a:ext cx="9086850" cy="1024054"/>
              <a:chOff x="3964" y="5787376"/>
              <a:chExt cx="9086850" cy="1024054"/>
            </a:xfrm>
          </p:grpSpPr>
          <p:pic>
            <p:nvPicPr>
              <p:cNvPr id="40" name="Picture 2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4" y="5787376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6207016"/>
                <a:ext cx="856705" cy="487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2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938" y="6165304"/>
                <a:ext cx="780662" cy="574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3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0973" y="6084352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4" name="Rettangolo 43"/>
              <p:cNvSpPr/>
              <p:nvPr/>
            </p:nvSpPr>
            <p:spPr>
              <a:xfrm>
                <a:off x="2603074" y="6156593"/>
                <a:ext cx="390964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smtClean="0">
                    <a:solidFill>
                      <a:schemeClr val="bg1"/>
                    </a:solidFill>
                    <a:latin typeface="Comic Sans MS" pitchFamily="66" charset="0"/>
                  </a:rPr>
                  <a:t>Accademia dei Georgofili</a:t>
                </a:r>
              </a:p>
              <a:p>
                <a:pPr algn="ctr"/>
                <a:r>
                  <a:rPr lang="it-IT" sz="1600" b="1" smtClean="0">
                    <a:solidFill>
                      <a:schemeClr val="bg1"/>
                    </a:solidFill>
                    <a:latin typeface="Comic Sans MS" pitchFamily="66" charset="0"/>
                  </a:rPr>
                  <a:t>Firenze, 13 novembre 2015</a:t>
                </a:r>
                <a:endParaRPr lang="it-IT" sz="1600" b="1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39" name="Immagine 38" descr="http://aws.imagelinenetwork.com/agronotizie/materiali/ArticoliImg/accademia-georgofili-logo-colori.jp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014291"/>
              <a:ext cx="864096" cy="7990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08" y="755596"/>
            <a:ext cx="3912369" cy="288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Immagine 18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55132"/>
            <a:ext cx="4157992" cy="222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355" y="764704"/>
            <a:ext cx="374564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-32744" y="116632"/>
            <a:ext cx="9187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>
                <a:solidFill>
                  <a:schemeClr val="bg1"/>
                </a:solidFill>
                <a:latin typeface="Comic Sans MS" pitchFamily="66" charset="0"/>
              </a:rPr>
              <a:t>Estratti polifenolici, loro caratterizzazione, strandardizzazione e prototipazione</a:t>
            </a:r>
            <a:endParaRPr lang="it-IT" b="1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1092552" y="3788295"/>
            <a:ext cx="2565644" cy="2006510"/>
            <a:chOff x="1092552" y="3788295"/>
            <a:chExt cx="2565644" cy="2006510"/>
          </a:xfrm>
        </p:grpSpPr>
        <p:grpSp>
          <p:nvGrpSpPr>
            <p:cNvPr id="4" name="Gruppo 3"/>
            <p:cNvGrpSpPr/>
            <p:nvPr/>
          </p:nvGrpSpPr>
          <p:grpSpPr>
            <a:xfrm>
              <a:off x="1092552" y="3788295"/>
              <a:ext cx="2565644" cy="2006510"/>
              <a:chOff x="1092552" y="3788295"/>
              <a:chExt cx="2565644" cy="2006510"/>
            </a:xfrm>
          </p:grpSpPr>
          <p:pic>
            <p:nvPicPr>
              <p:cNvPr id="24" name="Picture 2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3808" y="4913742"/>
                <a:ext cx="814388" cy="8810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4037" name="Picture 5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2552" y="4841795"/>
                <a:ext cx="1247200" cy="9058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" name="Picture 3"/>
              <p:cNvPicPr>
                <a:picLocks noChangeAspect="1" noChangeArrowheads="1"/>
              </p:cNvPicPr>
              <p:nvPr/>
            </p:nvPicPr>
            <p:blipFill>
              <a:blip r:embed="rId12">
                <a:lum bright="10000"/>
              </a:blip>
              <a:srcRect l="26376" t="5091" r="26375" b="61834"/>
              <a:stretch>
                <a:fillRect/>
              </a:stretch>
            </p:blipFill>
            <p:spPr bwMode="auto">
              <a:xfrm>
                <a:off x="1900313" y="3788295"/>
                <a:ext cx="1234501" cy="11528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27" name="Rettangolo 26"/>
            <p:cNvSpPr/>
            <p:nvPr/>
          </p:nvSpPr>
          <p:spPr>
            <a:xfrm>
              <a:off x="1855463" y="4571836"/>
              <a:ext cx="12043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b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PHYTOLAB</a:t>
              </a:r>
              <a:endParaRPr lang="it-IT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365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64445"/>
            <a:ext cx="8922593" cy="4156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4" y="630191"/>
            <a:ext cx="8867775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52" y="4437112"/>
            <a:ext cx="2130946" cy="1244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uppo 15"/>
          <p:cNvGrpSpPr/>
          <p:nvPr/>
        </p:nvGrpSpPr>
        <p:grpSpPr>
          <a:xfrm>
            <a:off x="3964" y="5717313"/>
            <a:ext cx="9086850" cy="1096063"/>
            <a:chOff x="3964" y="5717314"/>
            <a:chExt cx="9086850" cy="1096063"/>
          </a:xfrm>
        </p:grpSpPr>
        <p:grpSp>
          <p:nvGrpSpPr>
            <p:cNvPr id="17" name="Gruppo 16"/>
            <p:cNvGrpSpPr/>
            <p:nvPr/>
          </p:nvGrpSpPr>
          <p:grpSpPr>
            <a:xfrm>
              <a:off x="3964" y="5717314"/>
              <a:ext cx="9086850" cy="1024054"/>
              <a:chOff x="3964" y="5787376"/>
              <a:chExt cx="9086850" cy="1024054"/>
            </a:xfrm>
          </p:grpSpPr>
          <p:pic>
            <p:nvPicPr>
              <p:cNvPr id="21" name="Picture 2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4" y="5787376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6207016"/>
                <a:ext cx="856705" cy="487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" name="Picture 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90938" y="6165304"/>
                <a:ext cx="780662" cy="574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0973" y="6084352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ettangolo 27"/>
              <p:cNvSpPr/>
              <p:nvPr/>
            </p:nvSpPr>
            <p:spPr>
              <a:xfrm>
                <a:off x="2603074" y="6156593"/>
                <a:ext cx="390964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smtClean="0">
                    <a:solidFill>
                      <a:schemeClr val="bg1"/>
                    </a:solidFill>
                    <a:latin typeface="Comic Sans MS" pitchFamily="66" charset="0"/>
                  </a:rPr>
                  <a:t>Accademia dei Georgofili</a:t>
                </a:r>
              </a:p>
              <a:p>
                <a:pPr algn="ctr"/>
                <a:r>
                  <a:rPr lang="it-IT" sz="1600" b="1" smtClean="0">
                    <a:solidFill>
                      <a:schemeClr val="bg1"/>
                    </a:solidFill>
                    <a:latin typeface="Comic Sans MS" pitchFamily="66" charset="0"/>
                  </a:rPr>
                  <a:t>Firenze, 13 novembre 2015</a:t>
                </a:r>
                <a:endParaRPr lang="it-IT" sz="1600" b="1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19" name="Immagine 18" descr="http://aws.imagelinenetwork.com/agronotizie/materiali/ArticoliImg/accademia-georgofili-logo-colori.jpg"/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014291"/>
              <a:ext cx="864096" cy="79908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00726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>
                <a:gamma/>
                <a:shade val="0"/>
                <a:invGamma/>
              </a:srgbClr>
            </a:gs>
            <a:gs pos="50000">
              <a:srgbClr val="FFFFFF"/>
            </a:gs>
            <a:gs pos="98000">
              <a:srgbClr val="FFFFFF">
                <a:gamma/>
                <a:shade val="0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338" y="981075"/>
            <a:ext cx="8532812" cy="4691063"/>
          </a:xfrm>
          <a:noFill/>
          <a:ln w="19050">
            <a:solidFill>
              <a:srgbClr val="993300"/>
            </a:solidFill>
            <a:miter lim="800000"/>
            <a:headEnd/>
            <a:tailEnd/>
          </a:ln>
        </p:spPr>
      </p:pic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1119188" y="5883275"/>
            <a:ext cx="67945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3600" smtClean="0">
                <a:solidFill>
                  <a:srgbClr val="FFFFFF"/>
                </a:solidFill>
                <a:latin typeface="Comic Sans MS" pitchFamily="66" charset="0"/>
              </a:rPr>
              <a:t>Influenza Spagnola 1918 - 1919</a:t>
            </a:r>
          </a:p>
        </p:txBody>
      </p:sp>
      <p:pic>
        <p:nvPicPr>
          <p:cNvPr id="164868" name="Picture 4" descr="spagnola"/>
          <p:cNvPicPr>
            <a:picLocks noChangeAspect="1" noChangeArrowheads="1"/>
          </p:cNvPicPr>
          <p:nvPr/>
        </p:nvPicPr>
        <p:blipFill>
          <a:blip r:embed="rId3">
            <a:lum bright="-8000"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04813"/>
            <a:ext cx="3959225" cy="5476875"/>
          </a:xfrm>
          <a:prstGeom prst="rect">
            <a:avLst/>
          </a:prstGeom>
          <a:noFill/>
          <a:ln w="1905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05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50"/>
                                        <p:tgtEl>
                                          <p:spTgt spid="1648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64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44624"/>
            <a:ext cx="8492381" cy="298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28" y="2600314"/>
            <a:ext cx="8492381" cy="2937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uppo 15"/>
          <p:cNvGrpSpPr/>
          <p:nvPr/>
        </p:nvGrpSpPr>
        <p:grpSpPr>
          <a:xfrm>
            <a:off x="3964" y="5661248"/>
            <a:ext cx="9086850" cy="1096063"/>
            <a:chOff x="3964" y="5717314"/>
            <a:chExt cx="9086850" cy="1096063"/>
          </a:xfrm>
        </p:grpSpPr>
        <p:grpSp>
          <p:nvGrpSpPr>
            <p:cNvPr id="17" name="Gruppo 16"/>
            <p:cNvGrpSpPr/>
            <p:nvPr/>
          </p:nvGrpSpPr>
          <p:grpSpPr>
            <a:xfrm>
              <a:off x="3964" y="5717314"/>
              <a:ext cx="9086850" cy="1024054"/>
              <a:chOff x="3964" y="5787376"/>
              <a:chExt cx="9086850" cy="1024054"/>
            </a:xfrm>
          </p:grpSpPr>
          <p:pic>
            <p:nvPicPr>
              <p:cNvPr id="21" name="Picture 2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4" y="5787376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6207016"/>
                <a:ext cx="856705" cy="487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" name="Picture 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90938" y="6165304"/>
                <a:ext cx="780662" cy="574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0973" y="6084352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ettangolo 27"/>
              <p:cNvSpPr/>
              <p:nvPr/>
            </p:nvSpPr>
            <p:spPr>
              <a:xfrm>
                <a:off x="2603074" y="6156593"/>
                <a:ext cx="390964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smtClean="0">
                    <a:solidFill>
                      <a:schemeClr val="bg1"/>
                    </a:solidFill>
                    <a:latin typeface="Comic Sans MS" pitchFamily="66" charset="0"/>
                  </a:rPr>
                  <a:t>Accademia dei Georgofili</a:t>
                </a:r>
              </a:p>
              <a:p>
                <a:pPr algn="ctr"/>
                <a:r>
                  <a:rPr lang="it-IT" sz="1600" b="1" smtClean="0">
                    <a:solidFill>
                      <a:schemeClr val="bg1"/>
                    </a:solidFill>
                    <a:latin typeface="Comic Sans MS" pitchFamily="66" charset="0"/>
                  </a:rPr>
                  <a:t>Firenze, 13 novembre 2015</a:t>
                </a:r>
                <a:endParaRPr lang="it-IT" sz="1600" b="1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19" name="Immagine 18" descr="http://aws.imagelinenetwork.com/agronotizie/materiali/ArticoliImg/accademia-georgofili-logo-colori.jpg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014291"/>
              <a:ext cx="864096" cy="79908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07014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22832" y="188640"/>
            <a:ext cx="828092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pitchFamily="2" charset="2"/>
              <a:buChar char="ü"/>
              <a:defRPr/>
            </a:pPr>
            <a:endParaRPr lang="en-US" b="1" smtClean="0">
              <a:solidFill>
                <a:srgbClr val="C0504D">
                  <a:lumMod val="50000"/>
                </a:srgbClr>
              </a:solidFill>
              <a:latin typeface="Comic Sans MS" pitchFamily="66" charset="0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pitchFamily="2" charset="2"/>
              <a:buChar char="ü"/>
              <a:defRPr/>
            </a:pPr>
            <a:endParaRPr lang="en-US" b="1">
              <a:solidFill>
                <a:srgbClr val="C0504D">
                  <a:lumMod val="50000"/>
                </a:srgbClr>
              </a:solidFill>
              <a:latin typeface="Comic Sans MS" pitchFamily="66" charset="0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pitchFamily="2" charset="2"/>
              <a:buChar char="ü"/>
              <a:defRPr/>
            </a:pPr>
            <a:endParaRPr lang="en-US" b="1">
              <a:solidFill>
                <a:srgbClr val="C0504D">
                  <a:lumMod val="50000"/>
                </a:srgbClr>
              </a:solidFill>
              <a:latin typeface="Comic Sans MS" pitchFamily="66" charset="0"/>
            </a:endParaRPr>
          </a:p>
          <a:p>
            <a:pPr marL="342900" indent="-342900" algn="ctr" fontAlgn="auto">
              <a:spcBef>
                <a:spcPts val="0"/>
              </a:spcBef>
              <a:spcAft>
                <a:spcPts val="0"/>
              </a:spcAft>
              <a:buClr>
                <a:schemeClr val="tx2">
                  <a:lumMod val="75000"/>
                </a:schemeClr>
              </a:buClr>
              <a:buFont typeface="Wingdings" pitchFamily="2" charset="2"/>
              <a:buChar char="ü"/>
              <a:defRPr/>
            </a:pPr>
            <a:endParaRPr lang="en-US" b="1">
              <a:solidFill>
                <a:srgbClr val="C0504D">
                  <a:lumMod val="50000"/>
                </a:srgbClr>
              </a:solidFill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srgbClr val="C0504D">
                  <a:lumMod val="50000"/>
                </a:srgbClr>
              </a:solidFill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srgbClr val="C0504D">
                  <a:lumMod val="50000"/>
                </a:srgbClr>
              </a:solidFill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srgbClr val="C0504D">
                  <a:lumMod val="50000"/>
                </a:srgbClr>
              </a:solidFill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srgbClr val="C0504D">
                  <a:lumMod val="50000"/>
                </a:srgbClr>
              </a:solidFill>
              <a:latin typeface="Comic Sans MS" pitchFamily="66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solidFill>
                <a:srgbClr val="C0504D">
                  <a:lumMod val="50000"/>
                </a:srgbClr>
              </a:solidFill>
              <a:latin typeface="Comic Sans MS" pitchFamily="66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0" y="128532"/>
            <a:ext cx="9144000" cy="646331"/>
          </a:xfrm>
          <a:prstGeom prst="rect">
            <a:avLst/>
          </a:prstGeom>
          <a:noFill/>
          <a:ln w="19050">
            <a:noFill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smtClean="0"/>
              <a:t>«Modelli EVERGREEN»</a:t>
            </a:r>
            <a:endParaRPr lang="it-IT" sz="3600" b="1" dirty="0"/>
          </a:p>
        </p:txBody>
      </p:sp>
      <p:grpSp>
        <p:nvGrpSpPr>
          <p:cNvPr id="3" name="Gruppo 2"/>
          <p:cNvGrpSpPr/>
          <p:nvPr/>
        </p:nvGrpSpPr>
        <p:grpSpPr>
          <a:xfrm>
            <a:off x="719572" y="836711"/>
            <a:ext cx="7740860" cy="1621929"/>
            <a:chOff x="503548" y="2138741"/>
            <a:chExt cx="7020780" cy="1621929"/>
          </a:xfrm>
        </p:grpSpPr>
        <p:sp>
          <p:nvSpPr>
            <p:cNvPr id="20" name="Rectangle 2"/>
            <p:cNvSpPr>
              <a:spLocks noChangeArrowheads="1"/>
            </p:cNvSpPr>
            <p:nvPr/>
          </p:nvSpPr>
          <p:spPr bwMode="auto">
            <a:xfrm>
              <a:off x="2843808" y="2751311"/>
              <a:ext cx="468052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sz="2400" b="1" i="1" smtClean="0">
                  <a:solidFill>
                    <a:srgbClr val="CC0000"/>
                  </a:solidFill>
                  <a:latin typeface="Comic Sans MS" pitchFamily="66" charset="0"/>
                  <a:ea typeface="Segoe UI Symbol" panose="020B0502040204020203" pitchFamily="34" charset="0"/>
                  <a:cs typeface="Arial" pitchFamily="34" charset="0"/>
                </a:rPr>
                <a:t>Pseudomonas savastanoi </a:t>
              </a:r>
              <a:r>
                <a:rPr lang="it-IT" sz="2400" b="1" smtClean="0">
                  <a:solidFill>
                    <a:srgbClr val="CC0000"/>
                  </a:solidFill>
                  <a:latin typeface="Comic Sans MS" pitchFamily="66" charset="0"/>
                  <a:ea typeface="Segoe UI Symbol" panose="020B0502040204020203" pitchFamily="34" charset="0"/>
                  <a:cs typeface="Arial" pitchFamily="34" charset="0"/>
                </a:rPr>
                <a:t>pv. </a:t>
              </a:r>
              <a:r>
                <a:rPr lang="it-IT" sz="2400" b="1" i="1" smtClean="0">
                  <a:solidFill>
                    <a:srgbClr val="CC0000"/>
                  </a:solidFill>
                  <a:latin typeface="Comic Sans MS" pitchFamily="66" charset="0"/>
                  <a:ea typeface="Segoe UI Symbol" panose="020B0502040204020203" pitchFamily="34" charset="0"/>
                  <a:cs typeface="Arial" pitchFamily="34" charset="0"/>
                </a:rPr>
                <a:t>nerii </a:t>
              </a:r>
              <a:endParaRPr kumimoji="0" lang="it-IT" sz="2400" b="1" i="1" u="none" strike="noStrike" normalizeH="0" baseline="0" dirty="0" smtClean="0">
                <a:solidFill>
                  <a:srgbClr val="CC0000"/>
                </a:solidFill>
                <a:latin typeface="Comic Sans MS" pitchFamily="66" charset="0"/>
                <a:ea typeface="Segoe UI Symbol" panose="020B0502040204020203" pitchFamily="34" charset="0"/>
                <a:cs typeface="Arial" pitchFamily="34" charset="0"/>
              </a:endParaRPr>
            </a:p>
          </p:txBody>
        </p:sp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548" y="2138741"/>
              <a:ext cx="2218501" cy="16219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uppo 3"/>
          <p:cNvGrpSpPr/>
          <p:nvPr/>
        </p:nvGrpSpPr>
        <p:grpSpPr>
          <a:xfrm>
            <a:off x="1245535" y="2564903"/>
            <a:ext cx="7214897" cy="1008112"/>
            <a:chOff x="1022400" y="4221088"/>
            <a:chExt cx="7214897" cy="1008112"/>
          </a:xfrm>
        </p:grpSpPr>
        <p:pic>
          <p:nvPicPr>
            <p:cNvPr id="1741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400" y="4221088"/>
              <a:ext cx="1414004" cy="1008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Rectangle 2"/>
            <p:cNvSpPr>
              <a:spLocks noChangeArrowheads="1"/>
            </p:cNvSpPr>
            <p:nvPr/>
          </p:nvSpPr>
          <p:spPr bwMode="auto">
            <a:xfrm>
              <a:off x="3076724" y="4510280"/>
              <a:ext cx="516057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sz="2000" b="1" i="1" smtClean="0">
                  <a:solidFill>
                    <a:srgbClr val="CC0000"/>
                  </a:solidFill>
                  <a:latin typeface="Comic Sans MS" pitchFamily="66" charset="0"/>
                  <a:ea typeface="Segoe UI Symbol" panose="020B0502040204020203" pitchFamily="34" charset="0"/>
                  <a:cs typeface="Arial" pitchFamily="34" charset="0"/>
                </a:rPr>
                <a:t>Pseudomonas syringae </a:t>
              </a:r>
              <a:r>
                <a:rPr lang="it-IT" sz="2000" b="1" smtClean="0">
                  <a:solidFill>
                    <a:srgbClr val="CC0000"/>
                  </a:solidFill>
                  <a:latin typeface="Comic Sans MS" pitchFamily="66" charset="0"/>
                  <a:ea typeface="Segoe UI Symbol" panose="020B0502040204020203" pitchFamily="34" charset="0"/>
                  <a:cs typeface="Arial" pitchFamily="34" charset="0"/>
                </a:rPr>
                <a:t>pv. </a:t>
              </a:r>
              <a:r>
                <a:rPr lang="it-IT" sz="2000" b="1" i="1" smtClean="0">
                  <a:solidFill>
                    <a:srgbClr val="CC0000"/>
                  </a:solidFill>
                  <a:latin typeface="Comic Sans MS" pitchFamily="66" charset="0"/>
                  <a:ea typeface="Segoe UI Symbol" panose="020B0502040204020203" pitchFamily="34" charset="0"/>
                  <a:cs typeface="Arial" pitchFamily="34" charset="0"/>
                </a:rPr>
                <a:t>tabaci</a:t>
              </a:r>
              <a:endParaRPr kumimoji="0" lang="it-IT" sz="2000" b="1" i="1" u="none" strike="noStrike" normalizeH="0" baseline="0" dirty="0" smtClean="0">
                <a:solidFill>
                  <a:srgbClr val="CC0000"/>
                </a:solidFill>
                <a:latin typeface="Comic Sans MS" pitchFamily="66" charset="0"/>
                <a:ea typeface="Segoe UI Symbol" panose="020B0502040204020203" pitchFamily="34" charset="0"/>
                <a:cs typeface="Arial" pitchFamily="34" charset="0"/>
              </a:endParaRPr>
            </a:p>
          </p:txBody>
        </p:sp>
      </p:grp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284" y="188640"/>
            <a:ext cx="1370139" cy="842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uppo 4"/>
          <p:cNvGrpSpPr/>
          <p:nvPr/>
        </p:nvGrpSpPr>
        <p:grpSpPr>
          <a:xfrm>
            <a:off x="1295412" y="3733092"/>
            <a:ext cx="7177720" cy="1064060"/>
            <a:chOff x="1066688" y="5029237"/>
            <a:chExt cx="7177720" cy="1064060"/>
          </a:xfrm>
        </p:grpSpPr>
        <p:pic>
          <p:nvPicPr>
            <p:cNvPr id="17415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688" y="5029237"/>
              <a:ext cx="1319672" cy="10640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Rectangle 2"/>
            <p:cNvSpPr>
              <a:spLocks noChangeArrowheads="1"/>
            </p:cNvSpPr>
            <p:nvPr/>
          </p:nvSpPr>
          <p:spPr bwMode="auto">
            <a:xfrm>
              <a:off x="3083835" y="5333146"/>
              <a:ext cx="516057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it-IT" sz="2000" b="1" i="1" smtClean="0">
                  <a:solidFill>
                    <a:srgbClr val="CC0000"/>
                  </a:solidFill>
                  <a:latin typeface="Comic Sans MS" pitchFamily="66" charset="0"/>
                  <a:ea typeface="Segoe UI Symbol" panose="020B0502040204020203" pitchFamily="34" charset="0"/>
                  <a:cs typeface="Arial" pitchFamily="34" charset="0"/>
                </a:rPr>
                <a:t>Pseudomonas syringae </a:t>
              </a:r>
              <a:r>
                <a:rPr lang="it-IT" sz="2000" b="1" smtClean="0">
                  <a:solidFill>
                    <a:srgbClr val="CC0000"/>
                  </a:solidFill>
                  <a:latin typeface="Comic Sans MS" pitchFamily="66" charset="0"/>
                  <a:ea typeface="Segoe UI Symbol" panose="020B0502040204020203" pitchFamily="34" charset="0"/>
                  <a:cs typeface="Arial" pitchFamily="34" charset="0"/>
                </a:rPr>
                <a:t>pv. </a:t>
              </a:r>
              <a:r>
                <a:rPr lang="it-IT" sz="2000" b="1" i="1" smtClean="0">
                  <a:solidFill>
                    <a:srgbClr val="CC0000"/>
                  </a:solidFill>
                  <a:latin typeface="Comic Sans MS" pitchFamily="66" charset="0"/>
                  <a:ea typeface="Segoe UI Symbol" panose="020B0502040204020203" pitchFamily="34" charset="0"/>
                  <a:cs typeface="Arial" pitchFamily="34" charset="0"/>
                </a:rPr>
                <a:t>actinidiae</a:t>
              </a:r>
              <a:endParaRPr kumimoji="0" lang="it-IT" sz="2000" b="1" i="1" u="none" strike="noStrike" normalizeH="0" baseline="0" dirty="0" smtClean="0">
                <a:solidFill>
                  <a:srgbClr val="CC0000"/>
                </a:solidFill>
                <a:latin typeface="Comic Sans MS" pitchFamily="66" charset="0"/>
                <a:ea typeface="Segoe UI Symbol" panose="020B0502040204020203" pitchFamily="34" charset="0"/>
                <a:cs typeface="Arial" pitchFamily="34" charset="0"/>
              </a:endParaRPr>
            </a:p>
          </p:txBody>
        </p:sp>
      </p:grpSp>
      <p:grpSp>
        <p:nvGrpSpPr>
          <p:cNvPr id="28" name="Gruppo 27"/>
          <p:cNvGrpSpPr/>
          <p:nvPr/>
        </p:nvGrpSpPr>
        <p:grpSpPr>
          <a:xfrm>
            <a:off x="3964" y="5717313"/>
            <a:ext cx="9086850" cy="1096063"/>
            <a:chOff x="3964" y="5717314"/>
            <a:chExt cx="9086850" cy="1096063"/>
          </a:xfrm>
        </p:grpSpPr>
        <p:grpSp>
          <p:nvGrpSpPr>
            <p:cNvPr id="35" name="Gruppo 34"/>
            <p:cNvGrpSpPr/>
            <p:nvPr/>
          </p:nvGrpSpPr>
          <p:grpSpPr>
            <a:xfrm>
              <a:off x="3964" y="5717314"/>
              <a:ext cx="9086850" cy="1024054"/>
              <a:chOff x="3964" y="5787376"/>
              <a:chExt cx="9086850" cy="1024054"/>
            </a:xfrm>
          </p:grpSpPr>
          <p:pic>
            <p:nvPicPr>
              <p:cNvPr id="37" name="Picture 20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4" y="5787376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6207016"/>
                <a:ext cx="856705" cy="487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9" name="Picture 5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90938" y="6165304"/>
                <a:ext cx="780662" cy="574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0" name="Picture 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0973" y="6084352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" name="Rettangolo 40"/>
              <p:cNvSpPr/>
              <p:nvPr/>
            </p:nvSpPr>
            <p:spPr>
              <a:xfrm>
                <a:off x="2603074" y="6156593"/>
                <a:ext cx="390964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Accademia dei Georgofili</a:t>
                </a:r>
              </a:p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Firenze, 13 novembre 2015</a:t>
                </a:r>
                <a:endParaRPr lang="it-IT" sz="1600" b="1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36" name="Immagine 35" descr="http://aws.imagelinenetwork.com/agronotizie/materiali/ArticoliImg/accademia-georgofili-logo-colori.jpg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014291"/>
              <a:ext cx="864096" cy="7990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941168"/>
            <a:ext cx="650337" cy="72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6" descr="astra-300x2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113" y="4869160"/>
            <a:ext cx="1201079" cy="84476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cebas-csic-300x7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599" y="5128255"/>
            <a:ext cx="2156473" cy="52474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70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45376" y="-117951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97776" y="-102711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9411" y="1391957"/>
            <a:ext cx="4174878" cy="2852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Picture 4" descr="http://upload.wikimedia.org/wikipedia/commons/d/d5/Daphnia_magna-female_adult.jpg"/>
          <p:cNvPicPr>
            <a:picLocks noChangeAspect="1" noChangeArrowheads="1"/>
          </p:cNvPicPr>
          <p:nvPr/>
        </p:nvPicPr>
        <p:blipFill>
          <a:blip r:embed="rId3" cstate="print"/>
          <a:srcRect l="3707" t="11120" r="9186"/>
          <a:stretch>
            <a:fillRect/>
          </a:stretch>
        </p:blipFill>
        <p:spPr bwMode="auto">
          <a:xfrm>
            <a:off x="314825" y="1004533"/>
            <a:ext cx="3384376" cy="34532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CasellaDiTesto 12"/>
          <p:cNvSpPr txBox="1"/>
          <p:nvPr/>
        </p:nvSpPr>
        <p:spPr>
          <a:xfrm>
            <a:off x="69313" y="4460919"/>
            <a:ext cx="453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Test No. 202: </a:t>
            </a:r>
            <a:r>
              <a:rPr lang="en-US" i="1" dirty="0">
                <a:solidFill>
                  <a:schemeClr val="bg1"/>
                </a:solidFill>
              </a:rPr>
              <a:t>Daphnia magna </a:t>
            </a:r>
          </a:p>
          <a:p>
            <a:r>
              <a:rPr lang="en-US" b="1" dirty="0">
                <a:solidFill>
                  <a:schemeClr val="bg1"/>
                </a:solidFill>
              </a:rPr>
              <a:t>Acute Immobilization Test </a:t>
            </a:r>
          </a:p>
          <a:p>
            <a:r>
              <a:rPr lang="en-US" dirty="0">
                <a:solidFill>
                  <a:schemeClr val="bg1"/>
                </a:solidFill>
              </a:rPr>
              <a:t>OECD Guidelines for the Testing of Chemicals </a:t>
            </a:r>
          </a:p>
          <a:p>
            <a:r>
              <a:rPr lang="en-US" dirty="0">
                <a:solidFill>
                  <a:schemeClr val="bg1"/>
                </a:solidFill>
              </a:rPr>
              <a:t>Retrieved July 4, 2013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4499992" y="766445"/>
            <a:ext cx="4464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Genus </a:t>
            </a:r>
            <a:r>
              <a:rPr lang="it-IT" i="1" dirty="0">
                <a:solidFill>
                  <a:schemeClr val="bg1"/>
                </a:solidFill>
              </a:rPr>
              <a:t>Artemia</a:t>
            </a:r>
            <a:r>
              <a:rPr lang="it-IT" dirty="0">
                <a:solidFill>
                  <a:schemeClr val="bg1"/>
                </a:solidFill>
              </a:rPr>
              <a:t> in </a:t>
            </a:r>
            <a:r>
              <a:rPr lang="it-IT" b="1" dirty="0">
                <a:solidFill>
                  <a:schemeClr val="bg1"/>
                </a:solidFill>
              </a:rPr>
              <a:t>ecotoxicity testing</a:t>
            </a:r>
          </a:p>
          <a:p>
            <a:r>
              <a:rPr lang="it-IT" i="1" dirty="0">
                <a:solidFill>
                  <a:schemeClr val="bg1"/>
                </a:solidFill>
              </a:rPr>
              <a:t>Environmental Pollution </a:t>
            </a:r>
            <a:r>
              <a:rPr lang="it-IT" dirty="0">
                <a:solidFill>
                  <a:schemeClr val="bg1"/>
                </a:solidFill>
              </a:rPr>
              <a:t>144 (2006) 453-462</a:t>
            </a:r>
          </a:p>
        </p:txBody>
      </p:sp>
      <p:grpSp>
        <p:nvGrpSpPr>
          <p:cNvPr id="17" name="Gruppo 16"/>
          <p:cNvGrpSpPr/>
          <p:nvPr/>
        </p:nvGrpSpPr>
        <p:grpSpPr>
          <a:xfrm>
            <a:off x="3964" y="5717313"/>
            <a:ext cx="9086850" cy="1096063"/>
            <a:chOff x="3964" y="5717314"/>
            <a:chExt cx="9086850" cy="1096063"/>
          </a:xfrm>
        </p:grpSpPr>
        <p:grpSp>
          <p:nvGrpSpPr>
            <p:cNvPr id="19" name="Gruppo 18"/>
            <p:cNvGrpSpPr/>
            <p:nvPr/>
          </p:nvGrpSpPr>
          <p:grpSpPr>
            <a:xfrm>
              <a:off x="3964" y="5717314"/>
              <a:ext cx="9086850" cy="1024054"/>
              <a:chOff x="3964" y="5787376"/>
              <a:chExt cx="9086850" cy="1024054"/>
            </a:xfrm>
          </p:grpSpPr>
          <p:pic>
            <p:nvPicPr>
              <p:cNvPr id="22" name="Picture 2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4" y="5787376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6207016"/>
                <a:ext cx="856705" cy="487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90938" y="6165304"/>
                <a:ext cx="780662" cy="574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0973" y="6084352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Rettangolo 32"/>
              <p:cNvSpPr/>
              <p:nvPr/>
            </p:nvSpPr>
            <p:spPr>
              <a:xfrm>
                <a:off x="2603074" y="6156593"/>
                <a:ext cx="390964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smtClean="0">
                    <a:solidFill>
                      <a:schemeClr val="bg1"/>
                    </a:solidFill>
                    <a:latin typeface="Comic Sans MS" pitchFamily="66" charset="0"/>
                  </a:rPr>
                  <a:t>Accademia dei Georgofili</a:t>
                </a:r>
              </a:p>
              <a:p>
                <a:pPr algn="ctr"/>
                <a:r>
                  <a:rPr lang="it-IT" sz="1600" b="1" smtClean="0">
                    <a:solidFill>
                      <a:schemeClr val="bg1"/>
                    </a:solidFill>
                    <a:latin typeface="Comic Sans MS" pitchFamily="66" charset="0"/>
                  </a:rPr>
                  <a:t>Firenze, 13 novembre 2015</a:t>
                </a:r>
                <a:endParaRPr lang="it-IT" sz="1600" b="1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21" name="Immagine 20" descr="http://aws.imagelinenetwork.com/agronotizie/materiali/ArticoliImg/accademia-georgofili-logo-colori.jpg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014291"/>
              <a:ext cx="864096" cy="79908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CasellaDiTesto 1"/>
          <p:cNvSpPr txBox="1"/>
          <p:nvPr/>
        </p:nvSpPr>
        <p:spPr>
          <a:xfrm>
            <a:off x="1444592" y="106752"/>
            <a:ext cx="6194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mtClean="0">
                <a:solidFill>
                  <a:srgbClr val="A50021"/>
                </a:solidFill>
                <a:latin typeface="Comic Sans MS" pitchFamily="66" charset="0"/>
              </a:rPr>
              <a:t>Profilo ecotossicologico favorevole!</a:t>
            </a:r>
            <a:endParaRPr lang="it-IT" b="1">
              <a:solidFill>
                <a:srgbClr val="A5002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62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37" name="Gruppo 36"/>
          <p:cNvGrpSpPr/>
          <p:nvPr/>
        </p:nvGrpSpPr>
        <p:grpSpPr>
          <a:xfrm>
            <a:off x="3964" y="5826498"/>
            <a:ext cx="9086850" cy="1096063"/>
            <a:chOff x="3964" y="5717314"/>
            <a:chExt cx="9086850" cy="1096063"/>
          </a:xfrm>
        </p:grpSpPr>
        <p:grpSp>
          <p:nvGrpSpPr>
            <p:cNvPr id="38" name="Gruppo 37"/>
            <p:cNvGrpSpPr/>
            <p:nvPr/>
          </p:nvGrpSpPr>
          <p:grpSpPr>
            <a:xfrm>
              <a:off x="3964" y="5717314"/>
              <a:ext cx="9086850" cy="1024054"/>
              <a:chOff x="3964" y="5787376"/>
              <a:chExt cx="9086850" cy="1024054"/>
            </a:xfrm>
          </p:grpSpPr>
          <p:pic>
            <p:nvPicPr>
              <p:cNvPr id="40" name="Picture 2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4" y="5787376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6207016"/>
                <a:ext cx="856705" cy="487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2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938" y="6165304"/>
                <a:ext cx="780662" cy="574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3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0973" y="6084352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4" name="Rettangolo 43"/>
              <p:cNvSpPr/>
              <p:nvPr/>
            </p:nvSpPr>
            <p:spPr>
              <a:xfrm>
                <a:off x="2603074" y="6156593"/>
                <a:ext cx="390964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smtClean="0">
                    <a:solidFill>
                      <a:schemeClr val="bg1"/>
                    </a:solidFill>
                    <a:latin typeface="Comic Sans MS" pitchFamily="66" charset="0"/>
                  </a:rPr>
                  <a:t>Accademia dei Georgofili</a:t>
                </a:r>
              </a:p>
              <a:p>
                <a:pPr algn="ctr"/>
                <a:r>
                  <a:rPr lang="it-IT" sz="1600" b="1" smtClean="0">
                    <a:solidFill>
                      <a:schemeClr val="bg1"/>
                    </a:solidFill>
                    <a:latin typeface="Comic Sans MS" pitchFamily="66" charset="0"/>
                  </a:rPr>
                  <a:t>Firenze, 13 novembre 2015</a:t>
                </a:r>
                <a:endParaRPr lang="it-IT" sz="1600" b="1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39" name="Immagine 38" descr="http://aws.imagelinenetwork.com/agronotizie/materiali/ArticoliImg/accademia-georgofili-logo-colori.jp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014291"/>
              <a:ext cx="864096" cy="7990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04256"/>
            <a:ext cx="6682764" cy="4868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CasellaDiTesto 18"/>
          <p:cNvSpPr txBox="1"/>
          <p:nvPr/>
        </p:nvSpPr>
        <p:spPr>
          <a:xfrm>
            <a:off x="1198928" y="52160"/>
            <a:ext cx="66848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smtClean="0">
                <a:solidFill>
                  <a:schemeClr val="bg1"/>
                </a:solidFill>
                <a:latin typeface="Comic Sans MS" pitchFamily="66" charset="0"/>
              </a:rPr>
              <a:t>Non rilevati effetti tossici su </a:t>
            </a:r>
          </a:p>
          <a:p>
            <a:pPr algn="ctr"/>
            <a:r>
              <a:rPr lang="it-IT" sz="2800" b="1" smtClean="0">
                <a:solidFill>
                  <a:schemeClr val="bg1"/>
                </a:solidFill>
                <a:latin typeface="Comic Sans MS" pitchFamily="66" charset="0"/>
              </a:rPr>
              <a:t>bersagli «universali» di tutti i viventi</a:t>
            </a:r>
            <a:endParaRPr lang="it-IT" b="1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470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1475656" y="980728"/>
            <a:ext cx="6137510" cy="4752528"/>
            <a:chOff x="1648138" y="1628800"/>
            <a:chExt cx="5904656" cy="4435835"/>
          </a:xfrm>
        </p:grpSpPr>
        <p:pic>
          <p:nvPicPr>
            <p:cNvPr id="2048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8138" y="1628800"/>
              <a:ext cx="5904656" cy="4435835"/>
            </a:xfrm>
            <a:prstGeom prst="rect">
              <a:avLst/>
            </a:prstGeom>
            <a:noFill/>
            <a:ln w="9525">
              <a:solidFill>
                <a:srgbClr val="A5002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6170" y="4437112"/>
              <a:ext cx="1612376" cy="941387"/>
            </a:xfrm>
            <a:prstGeom prst="rect">
              <a:avLst/>
            </a:prstGeom>
            <a:noFill/>
            <a:ln w="9525">
              <a:solidFill>
                <a:srgbClr val="A5002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" name="Gruppo 15"/>
          <p:cNvGrpSpPr/>
          <p:nvPr/>
        </p:nvGrpSpPr>
        <p:grpSpPr>
          <a:xfrm>
            <a:off x="3964" y="5826498"/>
            <a:ext cx="9086850" cy="1096063"/>
            <a:chOff x="3964" y="5717314"/>
            <a:chExt cx="9086850" cy="1096063"/>
          </a:xfrm>
        </p:grpSpPr>
        <p:grpSp>
          <p:nvGrpSpPr>
            <p:cNvPr id="17" name="Gruppo 16"/>
            <p:cNvGrpSpPr/>
            <p:nvPr/>
          </p:nvGrpSpPr>
          <p:grpSpPr>
            <a:xfrm>
              <a:off x="3964" y="5717314"/>
              <a:ext cx="9086850" cy="1024054"/>
              <a:chOff x="3964" y="5787376"/>
              <a:chExt cx="9086850" cy="1024054"/>
            </a:xfrm>
          </p:grpSpPr>
          <p:pic>
            <p:nvPicPr>
              <p:cNvPr id="21" name="Picture 2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4" y="5787376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6207016"/>
                <a:ext cx="856705" cy="487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" name="Picture 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90938" y="6165304"/>
                <a:ext cx="780662" cy="574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9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0973" y="6084352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Rettangolo 29"/>
              <p:cNvSpPr/>
              <p:nvPr/>
            </p:nvSpPr>
            <p:spPr>
              <a:xfrm>
                <a:off x="2603074" y="6156593"/>
                <a:ext cx="390964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smtClean="0">
                    <a:solidFill>
                      <a:schemeClr val="bg1"/>
                    </a:solidFill>
                    <a:latin typeface="Comic Sans MS" pitchFamily="66" charset="0"/>
                  </a:rPr>
                  <a:t>Accademia dei Georgofili</a:t>
                </a:r>
              </a:p>
              <a:p>
                <a:pPr algn="ctr"/>
                <a:r>
                  <a:rPr lang="it-IT" sz="1600" b="1" smtClean="0">
                    <a:solidFill>
                      <a:schemeClr val="bg1"/>
                    </a:solidFill>
                    <a:latin typeface="Comic Sans MS" pitchFamily="66" charset="0"/>
                  </a:rPr>
                  <a:t>Firenze, 13 novembre 2015</a:t>
                </a:r>
                <a:endParaRPr lang="it-IT" sz="1600" b="1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19" name="Immagine 18" descr="http://aws.imagelinenetwork.com/agronotizie/materiali/ArticoliImg/accademia-georgofili-logo-colori.jpg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014291"/>
              <a:ext cx="864096" cy="79908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CasellaDiTesto 2"/>
          <p:cNvSpPr txBox="1"/>
          <p:nvPr/>
        </p:nvSpPr>
        <p:spPr>
          <a:xfrm>
            <a:off x="870273" y="116632"/>
            <a:ext cx="7374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mtClean="0">
                <a:solidFill>
                  <a:schemeClr val="bg1"/>
                </a:solidFill>
                <a:latin typeface="Comic Sans MS" pitchFamily="66" charset="0"/>
              </a:rPr>
              <a:t>Attività anti-infettiva ma non antibiotica</a:t>
            </a:r>
            <a:endParaRPr lang="it-IT" sz="2800" b="1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31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33" y="1340768"/>
            <a:ext cx="7176067" cy="43627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520" y="685878"/>
            <a:ext cx="1183192" cy="79890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979712" y="2915652"/>
            <a:ext cx="1314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>
                <a:solidFill>
                  <a:schemeClr val="bg2">
                    <a:lumMod val="50000"/>
                  </a:schemeClr>
                </a:solidFill>
              </a:rPr>
              <a:t>S.C. Tannins</a:t>
            </a:r>
            <a:endParaRPr lang="it-IT" b="1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870273" y="116632"/>
            <a:ext cx="7374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mtClean="0">
                <a:solidFill>
                  <a:schemeClr val="bg1"/>
                </a:solidFill>
                <a:latin typeface="Comic Sans MS" pitchFamily="66" charset="0"/>
              </a:rPr>
              <a:t>Attività anti-infettiva ma non antibiotica</a:t>
            </a:r>
            <a:endParaRPr lang="it-IT" sz="2800" b="1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6" name="Ovale 5"/>
          <p:cNvSpPr/>
          <p:nvPr/>
        </p:nvSpPr>
        <p:spPr>
          <a:xfrm>
            <a:off x="1907704" y="2711349"/>
            <a:ext cx="1512168" cy="720080"/>
          </a:xfrm>
          <a:prstGeom prst="ellipse">
            <a:avLst/>
          </a:prstGeom>
          <a:noFill/>
          <a:ln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2" name="Gruppo 21"/>
          <p:cNvGrpSpPr/>
          <p:nvPr/>
        </p:nvGrpSpPr>
        <p:grpSpPr>
          <a:xfrm>
            <a:off x="3964" y="5717313"/>
            <a:ext cx="9086850" cy="1096063"/>
            <a:chOff x="3964" y="5717314"/>
            <a:chExt cx="9086850" cy="1096063"/>
          </a:xfrm>
        </p:grpSpPr>
        <p:grpSp>
          <p:nvGrpSpPr>
            <p:cNvPr id="28" name="Gruppo 27"/>
            <p:cNvGrpSpPr/>
            <p:nvPr/>
          </p:nvGrpSpPr>
          <p:grpSpPr>
            <a:xfrm>
              <a:off x="3964" y="5717314"/>
              <a:ext cx="9086850" cy="1024054"/>
              <a:chOff x="3964" y="5787376"/>
              <a:chExt cx="9086850" cy="1024054"/>
            </a:xfrm>
          </p:grpSpPr>
          <p:pic>
            <p:nvPicPr>
              <p:cNvPr id="30" name="Picture 2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4" y="5787376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6207016"/>
                <a:ext cx="856705" cy="487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90938" y="6165304"/>
                <a:ext cx="780662" cy="574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0973" y="6084352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Rettangolo 33"/>
              <p:cNvSpPr/>
              <p:nvPr/>
            </p:nvSpPr>
            <p:spPr>
              <a:xfrm>
                <a:off x="2603074" y="6156593"/>
                <a:ext cx="390964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smtClean="0">
                    <a:solidFill>
                      <a:schemeClr val="bg1"/>
                    </a:solidFill>
                    <a:latin typeface="Comic Sans MS" pitchFamily="66" charset="0"/>
                  </a:rPr>
                  <a:t>Accademia dei Georgofili</a:t>
                </a:r>
              </a:p>
              <a:p>
                <a:pPr algn="ctr"/>
                <a:r>
                  <a:rPr lang="it-IT" sz="1600" b="1" smtClean="0">
                    <a:solidFill>
                      <a:schemeClr val="bg1"/>
                    </a:solidFill>
                    <a:latin typeface="Comic Sans MS" pitchFamily="66" charset="0"/>
                  </a:rPr>
                  <a:t>Firenze, 13 novembre 2015</a:t>
                </a:r>
                <a:endParaRPr lang="it-IT" sz="1600" b="1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29" name="Immagine 28" descr="http://aws.imagelinenetwork.com/agronotizie/materiali/ArticoliImg/accademia-georgofili-logo-colori.jpg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014291"/>
              <a:ext cx="864096" cy="79908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21246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520" y="685878"/>
            <a:ext cx="1183192" cy="798906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870273" y="116632"/>
            <a:ext cx="7374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mtClean="0">
                <a:solidFill>
                  <a:schemeClr val="bg1"/>
                </a:solidFill>
                <a:latin typeface="Comic Sans MS" pitchFamily="66" charset="0"/>
              </a:rPr>
              <a:t>Attività anti-infettiva ma non antibiotica</a:t>
            </a:r>
            <a:endParaRPr lang="it-IT" sz="2800" b="1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22" name="Gruppo 21"/>
          <p:cNvGrpSpPr/>
          <p:nvPr/>
        </p:nvGrpSpPr>
        <p:grpSpPr>
          <a:xfrm>
            <a:off x="3964" y="5717313"/>
            <a:ext cx="9086850" cy="1096063"/>
            <a:chOff x="3964" y="5717314"/>
            <a:chExt cx="9086850" cy="1096063"/>
          </a:xfrm>
        </p:grpSpPr>
        <p:grpSp>
          <p:nvGrpSpPr>
            <p:cNvPr id="28" name="Gruppo 27"/>
            <p:cNvGrpSpPr/>
            <p:nvPr/>
          </p:nvGrpSpPr>
          <p:grpSpPr>
            <a:xfrm>
              <a:off x="3964" y="5717314"/>
              <a:ext cx="9086850" cy="1024054"/>
              <a:chOff x="3964" y="5787376"/>
              <a:chExt cx="9086850" cy="1024054"/>
            </a:xfrm>
          </p:grpSpPr>
          <p:pic>
            <p:nvPicPr>
              <p:cNvPr id="30" name="Picture 2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4" y="5787376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6207016"/>
                <a:ext cx="856705" cy="487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90938" y="6165304"/>
                <a:ext cx="780662" cy="574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0973" y="6084352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Rettangolo 33"/>
              <p:cNvSpPr/>
              <p:nvPr/>
            </p:nvSpPr>
            <p:spPr>
              <a:xfrm>
                <a:off x="2603074" y="6156593"/>
                <a:ext cx="390964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smtClean="0">
                    <a:solidFill>
                      <a:schemeClr val="bg1"/>
                    </a:solidFill>
                    <a:latin typeface="Comic Sans MS" pitchFamily="66" charset="0"/>
                  </a:rPr>
                  <a:t>Accademia dei Georgofili</a:t>
                </a:r>
              </a:p>
              <a:p>
                <a:pPr algn="ctr"/>
                <a:r>
                  <a:rPr lang="it-IT" sz="1600" b="1" smtClean="0">
                    <a:solidFill>
                      <a:schemeClr val="bg1"/>
                    </a:solidFill>
                    <a:latin typeface="Comic Sans MS" pitchFamily="66" charset="0"/>
                  </a:rPr>
                  <a:t>Firenze, 13 novembre 2015</a:t>
                </a:r>
                <a:endParaRPr lang="it-IT" sz="1600" b="1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29" name="Immagine 28" descr="http://aws.imagelinenetwork.com/agronotizie/materiali/ArticoliImg/accademia-georgofili-logo-colori.jp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014291"/>
              <a:ext cx="864096" cy="7990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9" y="1656096"/>
            <a:ext cx="7158271" cy="3836665"/>
          </a:xfrm>
          <a:prstGeom prst="rect">
            <a:avLst/>
          </a:prstGeom>
          <a:noFill/>
          <a:ln w="38100">
            <a:solidFill>
              <a:srgbClr val="A5002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979712" y="2996952"/>
            <a:ext cx="1813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smtClean="0">
                <a:solidFill>
                  <a:schemeClr val="bg2">
                    <a:lumMod val="50000"/>
                  </a:schemeClr>
                </a:solidFill>
              </a:rPr>
              <a:t>OLEA</a:t>
            </a:r>
            <a:endParaRPr lang="it-IT" b="1" baseline="3000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it-IT" b="1" smtClean="0">
                <a:solidFill>
                  <a:schemeClr val="bg2">
                    <a:lumMod val="50000"/>
                  </a:schemeClr>
                </a:solidFill>
              </a:rPr>
              <a:t>extracts</a:t>
            </a:r>
            <a:endParaRPr lang="it-IT" b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31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264" y="726822"/>
            <a:ext cx="1609772" cy="10869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CasellaDiTesto 15"/>
          <p:cNvSpPr txBox="1"/>
          <p:nvPr/>
        </p:nvSpPr>
        <p:spPr>
          <a:xfrm>
            <a:off x="870273" y="116632"/>
            <a:ext cx="7374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mtClean="0">
                <a:solidFill>
                  <a:schemeClr val="bg1"/>
                </a:solidFill>
                <a:latin typeface="Comic Sans MS" pitchFamily="66" charset="0"/>
              </a:rPr>
              <a:t>Attività anti-infettiva ma non antibiotica</a:t>
            </a:r>
            <a:endParaRPr lang="it-IT" sz="2800" b="1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22" name="Gruppo 21"/>
          <p:cNvGrpSpPr/>
          <p:nvPr/>
        </p:nvGrpSpPr>
        <p:grpSpPr>
          <a:xfrm>
            <a:off x="3964" y="5717313"/>
            <a:ext cx="9086850" cy="1096063"/>
            <a:chOff x="3964" y="5717314"/>
            <a:chExt cx="9086850" cy="1096063"/>
          </a:xfrm>
        </p:grpSpPr>
        <p:grpSp>
          <p:nvGrpSpPr>
            <p:cNvPr id="28" name="Gruppo 27"/>
            <p:cNvGrpSpPr/>
            <p:nvPr/>
          </p:nvGrpSpPr>
          <p:grpSpPr>
            <a:xfrm>
              <a:off x="3964" y="5717314"/>
              <a:ext cx="9086850" cy="1024054"/>
              <a:chOff x="3964" y="5787376"/>
              <a:chExt cx="9086850" cy="1024054"/>
            </a:xfrm>
          </p:grpSpPr>
          <p:pic>
            <p:nvPicPr>
              <p:cNvPr id="30" name="Picture 2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4" y="5787376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6207016"/>
                <a:ext cx="856705" cy="487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90938" y="6165304"/>
                <a:ext cx="780662" cy="574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0973" y="6084352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Rettangolo 33"/>
              <p:cNvSpPr/>
              <p:nvPr/>
            </p:nvSpPr>
            <p:spPr>
              <a:xfrm>
                <a:off x="2603074" y="6156593"/>
                <a:ext cx="390964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smtClean="0">
                    <a:solidFill>
                      <a:schemeClr val="bg1"/>
                    </a:solidFill>
                    <a:latin typeface="Comic Sans MS" pitchFamily="66" charset="0"/>
                  </a:rPr>
                  <a:t>Accademia dei Georgofili</a:t>
                </a:r>
              </a:p>
              <a:p>
                <a:pPr algn="ctr"/>
                <a:r>
                  <a:rPr lang="it-IT" sz="1600" b="1" smtClean="0">
                    <a:solidFill>
                      <a:schemeClr val="bg1"/>
                    </a:solidFill>
                    <a:latin typeface="Comic Sans MS" pitchFamily="66" charset="0"/>
                  </a:rPr>
                  <a:t>Firenze, 13 novembre 2015</a:t>
                </a:r>
                <a:endParaRPr lang="it-IT" sz="1600" b="1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29" name="Immagine 28" descr="http://aws.imagelinenetwork.com/agronotizie/materiali/ArticoliImg/accademia-georgofili-logo-colori.jp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014291"/>
              <a:ext cx="864096" cy="7990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40" y="2060848"/>
            <a:ext cx="8618057" cy="3129898"/>
          </a:xfrm>
          <a:prstGeom prst="rect">
            <a:avLst/>
          </a:prstGeom>
          <a:noFill/>
          <a:ln w="38100">
            <a:solidFill>
              <a:srgbClr val="A5002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CasellaDiTesto 18"/>
          <p:cNvSpPr txBox="1"/>
          <p:nvPr/>
        </p:nvSpPr>
        <p:spPr>
          <a:xfrm>
            <a:off x="4168185" y="2062589"/>
            <a:ext cx="9406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smtClean="0">
                <a:solidFill>
                  <a:schemeClr val="bg2">
                    <a:lumMod val="50000"/>
                  </a:schemeClr>
                </a:solidFill>
              </a:rPr>
              <a:t>OLEA</a:t>
            </a:r>
            <a:endParaRPr lang="it-IT" b="1" baseline="30000" smtClean="0">
              <a:solidFill>
                <a:schemeClr val="bg2">
                  <a:lumMod val="50000"/>
                </a:schemeClr>
              </a:solidFill>
            </a:endParaRPr>
          </a:p>
          <a:p>
            <a:pPr algn="ctr"/>
            <a:r>
              <a:rPr lang="it-IT" b="1" smtClean="0">
                <a:solidFill>
                  <a:schemeClr val="bg2">
                    <a:lumMod val="50000"/>
                  </a:schemeClr>
                </a:solidFill>
              </a:rPr>
              <a:t>extracts</a:t>
            </a:r>
            <a:endParaRPr lang="it-IT" b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61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870273" y="116632"/>
            <a:ext cx="7374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mtClean="0">
                <a:solidFill>
                  <a:schemeClr val="bg1"/>
                </a:solidFill>
                <a:latin typeface="Comic Sans MS" pitchFamily="66" charset="0"/>
              </a:rPr>
              <a:t>Attività anti-infettiva ma non antibiotica</a:t>
            </a:r>
            <a:endParaRPr lang="it-IT" sz="2800" b="1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22" name="Gruppo 21"/>
          <p:cNvGrpSpPr/>
          <p:nvPr/>
        </p:nvGrpSpPr>
        <p:grpSpPr>
          <a:xfrm>
            <a:off x="3964" y="5717313"/>
            <a:ext cx="9086850" cy="1096063"/>
            <a:chOff x="3964" y="5717314"/>
            <a:chExt cx="9086850" cy="1096063"/>
          </a:xfrm>
        </p:grpSpPr>
        <p:grpSp>
          <p:nvGrpSpPr>
            <p:cNvPr id="28" name="Gruppo 27"/>
            <p:cNvGrpSpPr/>
            <p:nvPr/>
          </p:nvGrpSpPr>
          <p:grpSpPr>
            <a:xfrm>
              <a:off x="3964" y="5717314"/>
              <a:ext cx="9086850" cy="1024054"/>
              <a:chOff x="3964" y="5787376"/>
              <a:chExt cx="9086850" cy="1024054"/>
            </a:xfrm>
          </p:grpSpPr>
          <p:pic>
            <p:nvPicPr>
              <p:cNvPr id="30" name="Picture 2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4" y="5787376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6207016"/>
                <a:ext cx="856705" cy="487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938" y="6165304"/>
                <a:ext cx="780662" cy="574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0973" y="6084352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Rettangolo 33"/>
              <p:cNvSpPr/>
              <p:nvPr/>
            </p:nvSpPr>
            <p:spPr>
              <a:xfrm>
                <a:off x="2603074" y="6156593"/>
                <a:ext cx="390964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smtClean="0">
                    <a:solidFill>
                      <a:schemeClr val="bg1"/>
                    </a:solidFill>
                    <a:latin typeface="Comic Sans MS" pitchFamily="66" charset="0"/>
                  </a:rPr>
                  <a:t>Accademia dei Georgofili</a:t>
                </a:r>
              </a:p>
              <a:p>
                <a:pPr algn="ctr"/>
                <a:r>
                  <a:rPr lang="it-IT" sz="1600" b="1" smtClean="0">
                    <a:solidFill>
                      <a:schemeClr val="bg1"/>
                    </a:solidFill>
                    <a:latin typeface="Comic Sans MS" pitchFamily="66" charset="0"/>
                  </a:rPr>
                  <a:t>Firenze, 13 novembre 2015</a:t>
                </a:r>
                <a:endParaRPr lang="it-IT" sz="1600" b="1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29" name="Immagine 28" descr="http://aws.imagelinenetwork.com/agronotizie/materiali/ArticoliImg/accademia-georgofili-logo-colori.jp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014291"/>
              <a:ext cx="864096" cy="7990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535" y="836712"/>
            <a:ext cx="5915498" cy="4659615"/>
          </a:xfrm>
          <a:prstGeom prst="rect">
            <a:avLst/>
          </a:prstGeom>
          <a:noFill/>
          <a:ln w="9525">
            <a:solidFill>
              <a:srgbClr val="A5002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926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870273" y="116632"/>
            <a:ext cx="7374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smtClean="0">
                <a:solidFill>
                  <a:schemeClr val="bg1"/>
                </a:solidFill>
                <a:latin typeface="Comic Sans MS" pitchFamily="66" charset="0"/>
              </a:rPr>
              <a:t>Attività anti-infettiva ma non antibiotica</a:t>
            </a:r>
            <a:endParaRPr lang="it-IT" sz="2800" b="1">
              <a:solidFill>
                <a:schemeClr val="bg1"/>
              </a:solidFill>
              <a:latin typeface="Comic Sans MS" pitchFamily="66" charset="0"/>
            </a:endParaRPr>
          </a:p>
        </p:txBody>
      </p:sp>
      <p:grpSp>
        <p:nvGrpSpPr>
          <p:cNvPr id="22" name="Gruppo 21"/>
          <p:cNvGrpSpPr/>
          <p:nvPr/>
        </p:nvGrpSpPr>
        <p:grpSpPr>
          <a:xfrm>
            <a:off x="3964" y="5717313"/>
            <a:ext cx="9086850" cy="1096063"/>
            <a:chOff x="3964" y="5717314"/>
            <a:chExt cx="9086850" cy="1096063"/>
          </a:xfrm>
        </p:grpSpPr>
        <p:grpSp>
          <p:nvGrpSpPr>
            <p:cNvPr id="28" name="Gruppo 27"/>
            <p:cNvGrpSpPr/>
            <p:nvPr/>
          </p:nvGrpSpPr>
          <p:grpSpPr>
            <a:xfrm>
              <a:off x="3964" y="5717314"/>
              <a:ext cx="9086850" cy="1024054"/>
              <a:chOff x="3964" y="5787376"/>
              <a:chExt cx="9086850" cy="1024054"/>
            </a:xfrm>
          </p:grpSpPr>
          <p:pic>
            <p:nvPicPr>
              <p:cNvPr id="30" name="Picture 2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4" y="5787376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6207016"/>
                <a:ext cx="856705" cy="487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938" y="6165304"/>
                <a:ext cx="780662" cy="574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0973" y="6084352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Rettangolo 33"/>
              <p:cNvSpPr/>
              <p:nvPr/>
            </p:nvSpPr>
            <p:spPr>
              <a:xfrm>
                <a:off x="2603074" y="6156593"/>
                <a:ext cx="390964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smtClean="0">
                    <a:solidFill>
                      <a:schemeClr val="bg1"/>
                    </a:solidFill>
                    <a:latin typeface="Comic Sans MS" pitchFamily="66" charset="0"/>
                  </a:rPr>
                  <a:t>Accademia dei Georgofili</a:t>
                </a:r>
              </a:p>
              <a:p>
                <a:pPr algn="ctr"/>
                <a:r>
                  <a:rPr lang="it-IT" sz="1600" b="1" smtClean="0">
                    <a:solidFill>
                      <a:schemeClr val="bg1"/>
                    </a:solidFill>
                    <a:latin typeface="Comic Sans MS" pitchFamily="66" charset="0"/>
                  </a:rPr>
                  <a:t>Firenze, 13 novembre 2015</a:t>
                </a:r>
                <a:endParaRPr lang="it-IT" sz="1600" b="1">
                  <a:solidFill>
                    <a:schemeClr val="bg1"/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29" name="Immagine 28" descr="http://aws.imagelinenetwork.com/agronotizie/materiali/ArticoliImg/accademia-georgofili-logo-colori.jp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014291"/>
              <a:ext cx="864096" cy="7990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36712"/>
            <a:ext cx="5747845" cy="4725695"/>
          </a:xfrm>
          <a:prstGeom prst="rect">
            <a:avLst/>
          </a:prstGeom>
          <a:noFill/>
          <a:ln w="9525">
            <a:solidFill>
              <a:srgbClr val="A5002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458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rgbClr val="FFFFFF">
                <a:gamma/>
                <a:shade val="0"/>
                <a:invGamma/>
              </a:srgbClr>
            </a:gs>
            <a:gs pos="100000">
              <a:srgbClr val="FFFFFF">
                <a:gamma/>
                <a:shade val="0"/>
                <a:invGamma/>
              </a:srgbClr>
            </a:gs>
            <a:gs pos="68000">
              <a:srgbClr val="FFFFFF"/>
            </a:gs>
            <a:gs pos="100000">
              <a:srgbClr val="FFFFFF">
                <a:gamma/>
                <a:shade val="0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603359" y="5517232"/>
            <a:ext cx="78843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800" b="1" smtClean="0">
                <a:solidFill>
                  <a:schemeClr val="bg1"/>
                </a:solidFill>
              </a:rPr>
              <a:t>1929: Alexander </a:t>
            </a:r>
            <a:r>
              <a:rPr lang="it-IT" sz="2800" b="1">
                <a:solidFill>
                  <a:schemeClr val="bg1"/>
                </a:solidFill>
              </a:rPr>
              <a:t>Fleming </a:t>
            </a:r>
            <a:r>
              <a:rPr lang="it-IT" sz="2800" b="1" smtClean="0">
                <a:solidFill>
                  <a:schemeClr val="bg1"/>
                </a:solidFill>
              </a:rPr>
              <a:t>scopre </a:t>
            </a:r>
            <a:r>
              <a:rPr lang="it-IT" sz="2800" b="1">
                <a:solidFill>
                  <a:schemeClr val="bg1"/>
                </a:solidFill>
              </a:rPr>
              <a:t>la </a:t>
            </a:r>
            <a:r>
              <a:rPr lang="it-IT" sz="2800" b="1" smtClean="0">
                <a:solidFill>
                  <a:schemeClr val="bg1"/>
                </a:solidFill>
              </a:rPr>
              <a:t>penicillina</a:t>
            </a:r>
            <a:endParaRPr lang="it-IT" sz="4000" b="1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627" y="692696"/>
            <a:ext cx="5606621" cy="3961486"/>
          </a:xfrm>
          <a:prstGeom prst="rect">
            <a:avLst/>
          </a:prstGeom>
          <a:noFill/>
          <a:ln w="38100">
            <a:solidFill>
              <a:srgbClr val="A5002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09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-540568" y="459256"/>
            <a:ext cx="10225136" cy="6439776"/>
            <a:chOff x="-540568" y="459256"/>
            <a:chExt cx="10225136" cy="6439776"/>
          </a:xfrm>
        </p:grpSpPr>
        <p:sp>
          <p:nvSpPr>
            <p:cNvPr id="27" name="Rettangolo 26"/>
            <p:cNvSpPr/>
            <p:nvPr/>
          </p:nvSpPr>
          <p:spPr>
            <a:xfrm>
              <a:off x="7236296" y="459256"/>
              <a:ext cx="1080120" cy="2088232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3" name="Mezza cornice 22"/>
            <p:cNvSpPr/>
            <p:nvPr/>
          </p:nvSpPr>
          <p:spPr>
            <a:xfrm>
              <a:off x="-540568" y="6179032"/>
              <a:ext cx="2880320" cy="720000"/>
            </a:xfrm>
            <a:prstGeom prst="halfFrame">
              <a:avLst>
                <a:gd name="adj1" fmla="val 11537"/>
                <a:gd name="adj2" fmla="val 1153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5" name="Stella a 5 punte 24"/>
            <p:cNvSpPr/>
            <p:nvPr/>
          </p:nvSpPr>
          <p:spPr>
            <a:xfrm>
              <a:off x="7393960" y="535032"/>
              <a:ext cx="792088" cy="720080"/>
            </a:xfrm>
            <a:prstGeom prst="star5">
              <a:avLst>
                <a:gd name="adj" fmla="val 29384"/>
                <a:gd name="hf" fmla="val 105146"/>
                <a:gd name="vf" fmla="val 110557"/>
              </a:avLst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8" name="Rettangolo 27"/>
            <p:cNvSpPr/>
            <p:nvPr/>
          </p:nvSpPr>
          <p:spPr>
            <a:xfrm>
              <a:off x="7560418" y="909396"/>
              <a:ext cx="45877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1200" b="1" i="1" dirty="0">
                  <a:solidFill>
                    <a:prstClr val="black"/>
                  </a:solidFill>
                </a:rPr>
                <a:t>only</a:t>
              </a:r>
              <a:endParaRPr lang="it-IT" b="1" i="1" dirty="0">
                <a:solidFill>
                  <a:prstClr val="black"/>
                </a:solidFill>
              </a:endParaRPr>
            </a:p>
          </p:txBody>
        </p:sp>
        <p:sp>
          <p:nvSpPr>
            <p:cNvPr id="29" name="Interruzione 28"/>
            <p:cNvSpPr/>
            <p:nvPr/>
          </p:nvSpPr>
          <p:spPr>
            <a:xfrm>
              <a:off x="8028384" y="1556792"/>
              <a:ext cx="216024" cy="72008"/>
            </a:xfrm>
            <a:prstGeom prst="flowChartTerminato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7308304" y="703729"/>
              <a:ext cx="977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Polyphenols</a:t>
              </a:r>
              <a:endParaRPr lang="it-IT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" name="Mezza cornice 3"/>
            <p:cNvSpPr/>
            <p:nvPr/>
          </p:nvSpPr>
          <p:spPr>
            <a:xfrm>
              <a:off x="2339752" y="5458952"/>
              <a:ext cx="1008112" cy="720000"/>
            </a:xfrm>
            <a:prstGeom prst="halfFrame">
              <a:avLst>
                <a:gd name="adj1" fmla="val 11537"/>
                <a:gd name="adj2" fmla="val 1153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9" name="Mezza cornice 8"/>
            <p:cNvSpPr/>
            <p:nvPr/>
          </p:nvSpPr>
          <p:spPr>
            <a:xfrm>
              <a:off x="3347864" y="4738872"/>
              <a:ext cx="1008112" cy="720000"/>
            </a:xfrm>
            <a:prstGeom prst="halfFrame">
              <a:avLst>
                <a:gd name="adj1" fmla="val 11537"/>
                <a:gd name="adj2" fmla="val 1153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8" name="Mezza cornice 7"/>
            <p:cNvSpPr/>
            <p:nvPr/>
          </p:nvSpPr>
          <p:spPr>
            <a:xfrm>
              <a:off x="4355976" y="4018792"/>
              <a:ext cx="1008112" cy="720000"/>
            </a:xfrm>
            <a:prstGeom prst="halfFrame">
              <a:avLst>
                <a:gd name="adj1" fmla="val 11537"/>
                <a:gd name="adj2" fmla="val 1153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7" name="Mezza cornice 6"/>
            <p:cNvSpPr/>
            <p:nvPr/>
          </p:nvSpPr>
          <p:spPr>
            <a:xfrm>
              <a:off x="5364088" y="3298712"/>
              <a:ext cx="1008112" cy="720000"/>
            </a:xfrm>
            <a:prstGeom prst="halfFrame">
              <a:avLst>
                <a:gd name="adj1" fmla="val 11537"/>
                <a:gd name="adj2" fmla="val 1153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6" name="Mezza cornice 5"/>
            <p:cNvSpPr/>
            <p:nvPr/>
          </p:nvSpPr>
          <p:spPr>
            <a:xfrm>
              <a:off x="6372200" y="2564904"/>
              <a:ext cx="3312368" cy="720000"/>
            </a:xfrm>
            <a:prstGeom prst="halfFrame">
              <a:avLst>
                <a:gd name="adj1" fmla="val 11537"/>
                <a:gd name="adj2" fmla="val 1153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black"/>
                </a:solidFill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28800"/>
            <a:ext cx="1810743" cy="1301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927" y="3698839"/>
            <a:ext cx="1298041" cy="1040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869160"/>
            <a:ext cx="2178773" cy="1245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203" y="2924944"/>
            <a:ext cx="1998893" cy="71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00" y="4389852"/>
            <a:ext cx="1726903" cy="102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580112" y="4389852"/>
            <a:ext cx="3389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smtClean="0"/>
              <a:t>Work in progress…</a:t>
            </a:r>
            <a:endParaRPr lang="it-IT" b="1"/>
          </a:p>
        </p:txBody>
      </p:sp>
      <p:grpSp>
        <p:nvGrpSpPr>
          <p:cNvPr id="34" name="Gruppo 33"/>
          <p:cNvGrpSpPr/>
          <p:nvPr/>
        </p:nvGrpSpPr>
        <p:grpSpPr>
          <a:xfrm>
            <a:off x="190938" y="6106009"/>
            <a:ext cx="8780372" cy="799086"/>
            <a:chOff x="190938" y="5946051"/>
            <a:chExt cx="8780372" cy="799086"/>
          </a:xfrm>
        </p:grpSpPr>
        <p:grpSp>
          <p:nvGrpSpPr>
            <p:cNvPr id="41" name="Gruppo 40"/>
            <p:cNvGrpSpPr/>
            <p:nvPr/>
          </p:nvGrpSpPr>
          <p:grpSpPr>
            <a:xfrm>
              <a:off x="190938" y="5959698"/>
              <a:ext cx="8780372" cy="727078"/>
              <a:chOff x="190938" y="6029760"/>
              <a:chExt cx="8780372" cy="727078"/>
            </a:xfrm>
          </p:grpSpPr>
          <p:pic>
            <p:nvPicPr>
              <p:cNvPr id="44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6207016"/>
                <a:ext cx="856705" cy="487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5" name="Picture 5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90938" y="6165304"/>
                <a:ext cx="780662" cy="574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6" name="Picture 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0973" y="6029760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" name="Rettangolo 46"/>
              <p:cNvSpPr/>
              <p:nvPr/>
            </p:nvSpPr>
            <p:spPr>
              <a:xfrm>
                <a:off x="2603074" y="6156593"/>
                <a:ext cx="390964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smtClean="0">
                    <a:latin typeface="Comic Sans MS" pitchFamily="66" charset="0"/>
                  </a:rPr>
                  <a:t>Accademia dei Georgofili</a:t>
                </a:r>
              </a:p>
              <a:p>
                <a:pPr algn="ctr"/>
                <a:r>
                  <a:rPr lang="it-IT" sz="1600" b="1" smtClean="0">
                    <a:latin typeface="Comic Sans MS" pitchFamily="66" charset="0"/>
                  </a:rPr>
                  <a:t>Firenze, 13 novembre 2015</a:t>
                </a:r>
                <a:endParaRPr lang="it-IT" sz="1600" b="1">
                  <a:latin typeface="Comic Sans MS" pitchFamily="66" charset="0"/>
                </a:endParaRPr>
              </a:p>
            </p:txBody>
          </p:sp>
        </p:grpSp>
        <p:pic>
          <p:nvPicPr>
            <p:cNvPr id="42" name="Immagine 41" descr="http://aws.imagelinenetwork.com/agronotizie/materiali/ArticoliImg/accademia-georgofili-logo-colori.jpg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5946051"/>
              <a:ext cx="864096" cy="79908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6205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-540568" y="459256"/>
            <a:ext cx="10225136" cy="6439776"/>
            <a:chOff x="-540568" y="459256"/>
            <a:chExt cx="10225136" cy="6439776"/>
          </a:xfrm>
        </p:grpSpPr>
        <p:sp>
          <p:nvSpPr>
            <p:cNvPr id="27" name="Rettangolo 26"/>
            <p:cNvSpPr/>
            <p:nvPr/>
          </p:nvSpPr>
          <p:spPr>
            <a:xfrm>
              <a:off x="7236296" y="459256"/>
              <a:ext cx="1080120" cy="2088232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3" name="Mezza cornice 22"/>
            <p:cNvSpPr/>
            <p:nvPr/>
          </p:nvSpPr>
          <p:spPr>
            <a:xfrm>
              <a:off x="-540568" y="6179032"/>
              <a:ext cx="2880320" cy="720000"/>
            </a:xfrm>
            <a:prstGeom prst="halfFrame">
              <a:avLst>
                <a:gd name="adj1" fmla="val 11537"/>
                <a:gd name="adj2" fmla="val 1153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5" name="Stella a 5 punte 24"/>
            <p:cNvSpPr/>
            <p:nvPr/>
          </p:nvSpPr>
          <p:spPr>
            <a:xfrm>
              <a:off x="7393960" y="535032"/>
              <a:ext cx="792088" cy="720080"/>
            </a:xfrm>
            <a:prstGeom prst="star5">
              <a:avLst>
                <a:gd name="adj" fmla="val 29384"/>
                <a:gd name="hf" fmla="val 105146"/>
                <a:gd name="vf" fmla="val 110557"/>
              </a:avLst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8" name="Rettangolo 27"/>
            <p:cNvSpPr/>
            <p:nvPr/>
          </p:nvSpPr>
          <p:spPr>
            <a:xfrm>
              <a:off x="7560418" y="909396"/>
              <a:ext cx="45877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1200" b="1" i="1" dirty="0">
                  <a:solidFill>
                    <a:prstClr val="black"/>
                  </a:solidFill>
                </a:rPr>
                <a:t>only</a:t>
              </a:r>
              <a:endParaRPr lang="it-IT" b="1" i="1" dirty="0">
                <a:solidFill>
                  <a:prstClr val="black"/>
                </a:solidFill>
              </a:endParaRPr>
            </a:p>
          </p:txBody>
        </p:sp>
        <p:sp>
          <p:nvSpPr>
            <p:cNvPr id="29" name="Interruzione 28"/>
            <p:cNvSpPr/>
            <p:nvPr/>
          </p:nvSpPr>
          <p:spPr>
            <a:xfrm>
              <a:off x="8028384" y="1556792"/>
              <a:ext cx="216024" cy="72008"/>
            </a:xfrm>
            <a:prstGeom prst="flowChartTerminato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7308304" y="703729"/>
              <a:ext cx="977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smtClean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Polyphenols</a:t>
              </a:r>
              <a:endParaRPr lang="it-IT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" name="Mezza cornice 3"/>
            <p:cNvSpPr/>
            <p:nvPr/>
          </p:nvSpPr>
          <p:spPr>
            <a:xfrm>
              <a:off x="2339752" y="5458952"/>
              <a:ext cx="1008112" cy="720000"/>
            </a:xfrm>
            <a:prstGeom prst="halfFrame">
              <a:avLst>
                <a:gd name="adj1" fmla="val 11537"/>
                <a:gd name="adj2" fmla="val 1153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9" name="Mezza cornice 8"/>
            <p:cNvSpPr/>
            <p:nvPr/>
          </p:nvSpPr>
          <p:spPr>
            <a:xfrm>
              <a:off x="3347864" y="4738872"/>
              <a:ext cx="1008112" cy="720000"/>
            </a:xfrm>
            <a:prstGeom prst="halfFrame">
              <a:avLst>
                <a:gd name="adj1" fmla="val 11537"/>
                <a:gd name="adj2" fmla="val 1153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8" name="Mezza cornice 7"/>
            <p:cNvSpPr/>
            <p:nvPr/>
          </p:nvSpPr>
          <p:spPr>
            <a:xfrm>
              <a:off x="4355976" y="4018792"/>
              <a:ext cx="1008112" cy="720000"/>
            </a:xfrm>
            <a:prstGeom prst="halfFrame">
              <a:avLst>
                <a:gd name="adj1" fmla="val 11537"/>
                <a:gd name="adj2" fmla="val 1153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7" name="Mezza cornice 6"/>
            <p:cNvSpPr/>
            <p:nvPr/>
          </p:nvSpPr>
          <p:spPr>
            <a:xfrm>
              <a:off x="5364088" y="3298712"/>
              <a:ext cx="1008112" cy="720000"/>
            </a:xfrm>
            <a:prstGeom prst="halfFrame">
              <a:avLst>
                <a:gd name="adj1" fmla="val 11537"/>
                <a:gd name="adj2" fmla="val 1153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6" name="Mezza cornice 5"/>
            <p:cNvSpPr/>
            <p:nvPr/>
          </p:nvSpPr>
          <p:spPr>
            <a:xfrm>
              <a:off x="6372200" y="2564904"/>
              <a:ext cx="3312368" cy="720000"/>
            </a:xfrm>
            <a:prstGeom prst="halfFrame">
              <a:avLst>
                <a:gd name="adj1" fmla="val 11537"/>
                <a:gd name="adj2" fmla="val 1153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black"/>
                </a:solidFill>
              </a:endParaRPr>
            </a:p>
          </p:txBody>
        </p:sp>
      </p:grpSp>
      <p:sp>
        <p:nvSpPr>
          <p:cNvPr id="3" name="CasellaDiTesto 2"/>
          <p:cNvSpPr txBox="1"/>
          <p:nvPr/>
        </p:nvSpPr>
        <p:spPr>
          <a:xfrm>
            <a:off x="5580112" y="4389852"/>
            <a:ext cx="3389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smtClean="0"/>
              <a:t>Work in progress…</a:t>
            </a:r>
            <a:endParaRPr lang="it-IT" b="1"/>
          </a:p>
        </p:txBody>
      </p:sp>
      <p:grpSp>
        <p:nvGrpSpPr>
          <p:cNvPr id="34" name="Gruppo 33"/>
          <p:cNvGrpSpPr/>
          <p:nvPr/>
        </p:nvGrpSpPr>
        <p:grpSpPr>
          <a:xfrm>
            <a:off x="190938" y="6021288"/>
            <a:ext cx="8780372" cy="799086"/>
            <a:chOff x="190938" y="5946051"/>
            <a:chExt cx="8780372" cy="799086"/>
          </a:xfrm>
        </p:grpSpPr>
        <p:grpSp>
          <p:nvGrpSpPr>
            <p:cNvPr id="41" name="Gruppo 40"/>
            <p:cNvGrpSpPr/>
            <p:nvPr/>
          </p:nvGrpSpPr>
          <p:grpSpPr>
            <a:xfrm>
              <a:off x="190938" y="5959698"/>
              <a:ext cx="8780372" cy="727078"/>
              <a:chOff x="190938" y="6029760"/>
              <a:chExt cx="8780372" cy="727078"/>
            </a:xfrm>
          </p:grpSpPr>
          <p:pic>
            <p:nvPicPr>
              <p:cNvPr id="44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6207016"/>
                <a:ext cx="856705" cy="487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5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90938" y="6165304"/>
                <a:ext cx="780662" cy="574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46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0973" y="6029760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7" name="Rettangolo 46"/>
              <p:cNvSpPr/>
              <p:nvPr/>
            </p:nvSpPr>
            <p:spPr>
              <a:xfrm>
                <a:off x="2603074" y="6156593"/>
                <a:ext cx="390964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smtClean="0">
                    <a:latin typeface="Comic Sans MS" pitchFamily="66" charset="0"/>
                  </a:rPr>
                  <a:t>Accademia dei Georgofili</a:t>
                </a:r>
              </a:p>
              <a:p>
                <a:pPr algn="ctr"/>
                <a:r>
                  <a:rPr lang="it-IT" sz="1600" b="1" smtClean="0">
                    <a:latin typeface="Comic Sans MS" pitchFamily="66" charset="0"/>
                  </a:rPr>
                  <a:t>Firenze, 13 novembre 2015</a:t>
                </a:r>
                <a:endParaRPr lang="it-IT" sz="1600" b="1">
                  <a:latin typeface="Comic Sans MS" pitchFamily="66" charset="0"/>
                </a:endParaRPr>
              </a:p>
            </p:txBody>
          </p:sp>
        </p:grpSp>
        <p:pic>
          <p:nvPicPr>
            <p:cNvPr id="42" name="Immagine 41" descr="http://aws.imagelinenetwork.com/agronotizie/materiali/ArticoliImg/accademia-georgofili-logo-colori.jpg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5946051"/>
              <a:ext cx="864096" cy="7990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5" name="Picture 2" descr="C:\Users\stefania\Desktop\LIFE\LIFE2013_EVERGREEN_abinitio\1_LIFE13_EVERGREEN_totale\dissemination_EVERGREEN\23_24ott14_AFTER_EVER_ECRF_kickoffEVER_\20141023_1527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84"/>
            <a:ext cx="4992483" cy="280827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76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Elena\Documents\Downloads\finalecolorato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-26988"/>
            <a:ext cx="93472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CasellaDiTesto 1"/>
          <p:cNvSpPr txBox="1">
            <a:spLocks noChangeArrowheads="1"/>
          </p:cNvSpPr>
          <p:nvPr/>
        </p:nvSpPr>
        <p:spPr bwMode="auto">
          <a:xfrm>
            <a:off x="107521" y="620713"/>
            <a:ext cx="5801588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3600" b="1">
                <a:solidFill>
                  <a:prstClr val="black"/>
                </a:solidFill>
                <a:latin typeface="Comic Sans MS" pitchFamily="66" charset="0"/>
              </a:rPr>
              <a:t>Thank for your attention</a:t>
            </a:r>
          </a:p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3600" b="1">
                <a:solidFill>
                  <a:prstClr val="black"/>
                </a:solidFill>
                <a:latin typeface="Comic Sans MS" pitchFamily="66" charset="0"/>
              </a:rPr>
              <a:t>from all </a:t>
            </a:r>
          </a:p>
          <a:p>
            <a:pPr algn="ctr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3600" b="1" smtClean="0">
                <a:solidFill>
                  <a:prstClr val="black"/>
                </a:solidFill>
                <a:latin typeface="Comic Sans MS" pitchFamily="66" charset="0"/>
              </a:rPr>
              <a:t>EVERGREEN people</a:t>
            </a:r>
            <a:r>
              <a:rPr lang="it-IT" sz="3600" b="1">
                <a:solidFill>
                  <a:prstClr val="black"/>
                </a:solidFill>
                <a:latin typeface="Comic Sans MS" pitchFamily="66" charset="0"/>
              </a:rPr>
              <a:t>!</a:t>
            </a:r>
          </a:p>
        </p:txBody>
      </p:sp>
      <p:sp>
        <p:nvSpPr>
          <p:cNvPr id="22532" name="CasellaDiTesto 3"/>
          <p:cNvSpPr txBox="1">
            <a:spLocks noChangeArrowheads="1"/>
          </p:cNvSpPr>
          <p:nvPr/>
        </p:nvSpPr>
        <p:spPr bwMode="auto">
          <a:xfrm>
            <a:off x="6832600" y="6434138"/>
            <a:ext cx="2276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400" b="1">
                <a:solidFill>
                  <a:prstClr val="black"/>
                </a:solidFill>
              </a:rPr>
              <a:t>Courtesy of E.Colombi, 2012</a:t>
            </a:r>
          </a:p>
        </p:txBody>
      </p:sp>
    </p:spTree>
    <p:extLst>
      <p:ext uri="{BB962C8B-B14F-4D97-AF65-F5344CB8AC3E}">
        <p14:creationId xmlns:p14="http://schemas.microsoft.com/office/powerpoint/2010/main" val="410270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02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2832695"/>
            <a:ext cx="7158271" cy="383666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35496" y="188640"/>
            <a:ext cx="9086850" cy="932879"/>
            <a:chOff x="35496" y="5877272"/>
            <a:chExt cx="9086850" cy="932879"/>
          </a:xfrm>
        </p:grpSpPr>
        <p:grpSp>
          <p:nvGrpSpPr>
            <p:cNvPr id="14" name="Gruppo 13"/>
            <p:cNvGrpSpPr/>
            <p:nvPr/>
          </p:nvGrpSpPr>
          <p:grpSpPr>
            <a:xfrm>
              <a:off x="35496" y="5877272"/>
              <a:ext cx="9086850" cy="932879"/>
              <a:chOff x="35496" y="5877272"/>
              <a:chExt cx="9086850" cy="932879"/>
            </a:xfrm>
          </p:grpSpPr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247" y="6083073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2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5877272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5" name="Gruppo 14"/>
            <p:cNvGrpSpPr/>
            <p:nvPr/>
          </p:nvGrpSpPr>
          <p:grpSpPr>
            <a:xfrm>
              <a:off x="3199656" y="6190704"/>
              <a:ext cx="2664296" cy="500831"/>
              <a:chOff x="5724128" y="273348"/>
              <a:chExt cx="3816424" cy="796156"/>
            </a:xfrm>
          </p:grpSpPr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273348"/>
                <a:ext cx="2563267" cy="793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375" y="282352"/>
                <a:ext cx="1199177" cy="787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203008"/>
              <a:ext cx="856705" cy="48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983026" y="6167262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599" y="1482860"/>
            <a:ext cx="1729955" cy="1010036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CasellaDiTesto 27"/>
          <p:cNvSpPr txBox="1"/>
          <p:nvPr/>
        </p:nvSpPr>
        <p:spPr>
          <a:xfrm>
            <a:off x="2213454" y="3635732"/>
            <a:ext cx="1307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smtClean="0">
                <a:solidFill>
                  <a:schemeClr val="bg2">
                    <a:lumMod val="50000"/>
                  </a:schemeClr>
                </a:solidFill>
              </a:rPr>
              <a:t>PHENOLEA</a:t>
            </a:r>
            <a:r>
              <a:rPr lang="it-IT" b="1" baseline="30000" smtClean="0">
                <a:solidFill>
                  <a:schemeClr val="bg2">
                    <a:lumMod val="50000"/>
                  </a:schemeClr>
                </a:solidFill>
              </a:rPr>
              <a:t>R</a:t>
            </a:r>
          </a:p>
          <a:p>
            <a:pPr algn="ctr"/>
            <a:r>
              <a:rPr lang="it-IT" b="1" smtClean="0">
                <a:solidFill>
                  <a:schemeClr val="bg2">
                    <a:lumMod val="50000"/>
                  </a:schemeClr>
                </a:solidFill>
              </a:rPr>
              <a:t>derivatives</a:t>
            </a:r>
            <a:endParaRPr lang="it-IT" b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01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92" y="3035406"/>
            <a:ext cx="8618057" cy="3129898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35496" y="191865"/>
            <a:ext cx="9086850" cy="932879"/>
            <a:chOff x="35496" y="5877272"/>
            <a:chExt cx="9086850" cy="932879"/>
          </a:xfrm>
        </p:grpSpPr>
        <p:grpSp>
          <p:nvGrpSpPr>
            <p:cNvPr id="14" name="Gruppo 13"/>
            <p:cNvGrpSpPr/>
            <p:nvPr/>
          </p:nvGrpSpPr>
          <p:grpSpPr>
            <a:xfrm>
              <a:off x="35496" y="5877272"/>
              <a:ext cx="9086850" cy="932879"/>
              <a:chOff x="35496" y="5877272"/>
              <a:chExt cx="9086850" cy="932879"/>
            </a:xfrm>
          </p:grpSpPr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247" y="6083073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2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5877272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5" name="Gruppo 14"/>
            <p:cNvGrpSpPr/>
            <p:nvPr/>
          </p:nvGrpSpPr>
          <p:grpSpPr>
            <a:xfrm>
              <a:off x="3199656" y="6190704"/>
              <a:ext cx="2664296" cy="500831"/>
              <a:chOff x="5724128" y="273348"/>
              <a:chExt cx="3816424" cy="796156"/>
            </a:xfrm>
          </p:grpSpPr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273348"/>
                <a:ext cx="2563267" cy="793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375" y="282352"/>
                <a:ext cx="1199177" cy="787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203008"/>
              <a:ext cx="856705" cy="48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983026" y="6167262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8" name="CasellaDiTesto 27"/>
          <p:cNvSpPr txBox="1"/>
          <p:nvPr/>
        </p:nvSpPr>
        <p:spPr>
          <a:xfrm>
            <a:off x="3984927" y="3142709"/>
            <a:ext cx="1307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smtClean="0">
                <a:solidFill>
                  <a:schemeClr val="bg2">
                    <a:lumMod val="50000"/>
                  </a:schemeClr>
                </a:solidFill>
              </a:rPr>
              <a:t>PHENOLEA</a:t>
            </a:r>
            <a:r>
              <a:rPr lang="it-IT" b="1" baseline="30000" smtClean="0">
                <a:solidFill>
                  <a:schemeClr val="bg2">
                    <a:lumMod val="50000"/>
                  </a:schemeClr>
                </a:solidFill>
              </a:rPr>
              <a:t>R</a:t>
            </a:r>
          </a:p>
          <a:p>
            <a:pPr algn="ctr"/>
            <a:r>
              <a:rPr lang="it-IT" b="1" smtClean="0">
                <a:solidFill>
                  <a:schemeClr val="bg2">
                    <a:lumMod val="50000"/>
                  </a:schemeClr>
                </a:solidFill>
              </a:rPr>
              <a:t>derivatives</a:t>
            </a:r>
            <a:endParaRPr lang="it-IT" b="1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494" y="1572554"/>
            <a:ext cx="1576331" cy="92034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96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80000"/>
                <a:satMod val="300000"/>
              </a:schemeClr>
            </a:gs>
            <a:gs pos="67000">
              <a:schemeClr val="bg2">
                <a:shade val="30000"/>
                <a:satMod val="200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47" y="2492898"/>
            <a:ext cx="7442026" cy="4245099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494" y="1356530"/>
            <a:ext cx="1576331" cy="92034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uppo 13"/>
          <p:cNvGrpSpPr/>
          <p:nvPr/>
        </p:nvGrpSpPr>
        <p:grpSpPr>
          <a:xfrm>
            <a:off x="35496" y="191865"/>
            <a:ext cx="9086850" cy="932879"/>
            <a:chOff x="35496" y="5877272"/>
            <a:chExt cx="9086850" cy="932879"/>
          </a:xfrm>
        </p:grpSpPr>
        <p:grpSp>
          <p:nvGrpSpPr>
            <p:cNvPr id="15" name="Gruppo 14"/>
            <p:cNvGrpSpPr/>
            <p:nvPr/>
          </p:nvGrpSpPr>
          <p:grpSpPr>
            <a:xfrm>
              <a:off x="35496" y="5877272"/>
              <a:ext cx="9086850" cy="932879"/>
              <a:chOff x="35496" y="5877272"/>
              <a:chExt cx="9086850" cy="932879"/>
            </a:xfrm>
          </p:grpSpPr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247" y="6083073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2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5877272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" name="Gruppo 17"/>
            <p:cNvGrpSpPr/>
            <p:nvPr/>
          </p:nvGrpSpPr>
          <p:grpSpPr>
            <a:xfrm>
              <a:off x="3199656" y="6190704"/>
              <a:ext cx="2664296" cy="500831"/>
              <a:chOff x="5724128" y="273348"/>
              <a:chExt cx="3816424" cy="796156"/>
            </a:xfrm>
          </p:grpSpPr>
          <p:pic>
            <p:nvPicPr>
              <p:cNvPr id="24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273348"/>
                <a:ext cx="2563267" cy="793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5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375" y="282352"/>
                <a:ext cx="1199177" cy="787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203008"/>
              <a:ext cx="856705" cy="48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83026" y="6167262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78856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482" y="1556792"/>
            <a:ext cx="5966854" cy="4480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ttangolo 14"/>
          <p:cNvSpPr/>
          <p:nvPr/>
        </p:nvSpPr>
        <p:spPr>
          <a:xfrm>
            <a:off x="-36512" y="616530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it-IT" sz="2400" b="1">
                <a:solidFill>
                  <a:prstClr val="white"/>
                </a:solidFill>
              </a:rPr>
              <a:t>HR inhibition on Tobacco challenged by </a:t>
            </a:r>
            <a:r>
              <a:rPr lang="it-IT" sz="2400" b="1" i="1">
                <a:solidFill>
                  <a:prstClr val="white"/>
                </a:solidFill>
              </a:rPr>
              <a:t>Pseudomonas savastanoi</a:t>
            </a:r>
            <a:endParaRPr lang="it-IT" sz="2400" b="1" i="1" dirty="0">
              <a:solidFill>
                <a:prstClr val="white"/>
              </a:solidFill>
            </a:endParaRPr>
          </a:p>
        </p:txBody>
      </p:sp>
      <p:grpSp>
        <p:nvGrpSpPr>
          <p:cNvPr id="13" name="Gruppo 12"/>
          <p:cNvGrpSpPr/>
          <p:nvPr/>
        </p:nvGrpSpPr>
        <p:grpSpPr>
          <a:xfrm>
            <a:off x="35496" y="191865"/>
            <a:ext cx="9086850" cy="932879"/>
            <a:chOff x="35496" y="5877272"/>
            <a:chExt cx="9086850" cy="932879"/>
          </a:xfrm>
        </p:grpSpPr>
        <p:grpSp>
          <p:nvGrpSpPr>
            <p:cNvPr id="14" name="Gruppo 13"/>
            <p:cNvGrpSpPr/>
            <p:nvPr/>
          </p:nvGrpSpPr>
          <p:grpSpPr>
            <a:xfrm>
              <a:off x="35496" y="5877272"/>
              <a:ext cx="9086850" cy="932879"/>
              <a:chOff x="35496" y="5877272"/>
              <a:chExt cx="9086850" cy="932879"/>
            </a:xfrm>
          </p:grpSpPr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247" y="6083073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2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5877272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" name="Gruppo 17"/>
            <p:cNvGrpSpPr/>
            <p:nvPr/>
          </p:nvGrpSpPr>
          <p:grpSpPr>
            <a:xfrm>
              <a:off x="3199656" y="6190704"/>
              <a:ext cx="2664296" cy="500831"/>
              <a:chOff x="5724128" y="273348"/>
              <a:chExt cx="3816424" cy="796156"/>
            </a:xfrm>
          </p:grpSpPr>
          <p:pic>
            <p:nvPicPr>
              <p:cNvPr id="24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273348"/>
                <a:ext cx="2563267" cy="793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5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375" y="282352"/>
                <a:ext cx="1199177" cy="787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203008"/>
              <a:ext cx="856705" cy="48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983026" y="6167262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51266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74" y="2708920"/>
            <a:ext cx="8821738" cy="2433583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35496" y="191865"/>
            <a:ext cx="9086850" cy="932879"/>
            <a:chOff x="35496" y="5877272"/>
            <a:chExt cx="9086850" cy="932879"/>
          </a:xfrm>
        </p:grpSpPr>
        <p:grpSp>
          <p:nvGrpSpPr>
            <p:cNvPr id="14" name="Gruppo 13"/>
            <p:cNvGrpSpPr/>
            <p:nvPr/>
          </p:nvGrpSpPr>
          <p:grpSpPr>
            <a:xfrm>
              <a:off x="35496" y="5877272"/>
              <a:ext cx="9086850" cy="932879"/>
              <a:chOff x="35496" y="5877272"/>
              <a:chExt cx="9086850" cy="932879"/>
            </a:xfrm>
          </p:grpSpPr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247" y="6083073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2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5877272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5" name="Gruppo 14"/>
            <p:cNvGrpSpPr/>
            <p:nvPr/>
          </p:nvGrpSpPr>
          <p:grpSpPr>
            <a:xfrm>
              <a:off x="3199656" y="6190704"/>
              <a:ext cx="2664296" cy="500831"/>
              <a:chOff x="5724128" y="273348"/>
              <a:chExt cx="3816424" cy="796156"/>
            </a:xfrm>
          </p:grpSpPr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273348"/>
                <a:ext cx="2563267" cy="793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375" y="282352"/>
                <a:ext cx="1199177" cy="787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203008"/>
              <a:ext cx="856705" cy="48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983026" y="6167262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22738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127" y="1700808"/>
            <a:ext cx="5915498" cy="4659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35496" y="191865"/>
            <a:ext cx="9086850" cy="932879"/>
            <a:chOff x="35496" y="5877272"/>
            <a:chExt cx="9086850" cy="932879"/>
          </a:xfrm>
        </p:grpSpPr>
        <p:grpSp>
          <p:nvGrpSpPr>
            <p:cNvPr id="14" name="Gruppo 13"/>
            <p:cNvGrpSpPr/>
            <p:nvPr/>
          </p:nvGrpSpPr>
          <p:grpSpPr>
            <a:xfrm>
              <a:off x="35496" y="5877272"/>
              <a:ext cx="9086850" cy="932879"/>
              <a:chOff x="35496" y="5877272"/>
              <a:chExt cx="9086850" cy="932879"/>
            </a:xfrm>
          </p:grpSpPr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247" y="6083073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2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5877272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5" name="Gruppo 14"/>
            <p:cNvGrpSpPr/>
            <p:nvPr/>
          </p:nvGrpSpPr>
          <p:grpSpPr>
            <a:xfrm>
              <a:off x="3199656" y="6190704"/>
              <a:ext cx="2664296" cy="500831"/>
              <a:chOff x="5724128" y="273348"/>
              <a:chExt cx="3816424" cy="796156"/>
            </a:xfrm>
          </p:grpSpPr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273348"/>
                <a:ext cx="2563267" cy="793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375" y="282352"/>
                <a:ext cx="1199177" cy="787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203008"/>
              <a:ext cx="856705" cy="48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983026" y="6167262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10742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rgbClr val="FFFFFF">
                <a:gamma/>
                <a:shade val="0"/>
                <a:invGamma/>
              </a:srgbClr>
            </a:gs>
            <a:gs pos="58000">
              <a:srgbClr val="FFFFFF"/>
            </a:gs>
            <a:gs pos="100000">
              <a:srgbClr val="FFFFFF">
                <a:gamma/>
                <a:shade val="0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323529" y="4941168"/>
            <a:ext cx="882047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smtClean="0">
                <a:solidFill>
                  <a:schemeClr val="bg1"/>
                </a:solidFill>
              </a:rPr>
              <a:t>Nella </a:t>
            </a:r>
            <a:r>
              <a:rPr lang="it-IT" sz="2400" b="1">
                <a:solidFill>
                  <a:schemeClr val="bg1"/>
                </a:solidFill>
              </a:rPr>
              <a:t>Seconda </a:t>
            </a:r>
            <a:r>
              <a:rPr lang="it-IT" sz="2400" b="1" smtClean="0">
                <a:solidFill>
                  <a:schemeClr val="bg1"/>
                </a:solidFill>
              </a:rPr>
              <a:t>Guerra Mondiale,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smtClean="0">
                <a:solidFill>
                  <a:schemeClr val="bg1"/>
                </a:solidFill>
              </a:rPr>
              <a:t>la </a:t>
            </a:r>
            <a:r>
              <a:rPr lang="it-IT" sz="2400" b="1">
                <a:solidFill>
                  <a:schemeClr val="bg1"/>
                </a:solidFill>
              </a:rPr>
              <a:t>produzione industriale della penicillina </a:t>
            </a:r>
            <a:r>
              <a:rPr lang="it-IT" sz="2400" b="1">
                <a:solidFill>
                  <a:schemeClr val="bg1"/>
                </a:solidFill>
              </a:rPr>
              <a:t>permise </a:t>
            </a:r>
            <a:endParaRPr lang="it-IT" sz="2400" b="1" smtClean="0">
              <a:solidFill>
                <a:schemeClr val="bg1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smtClean="0">
                <a:solidFill>
                  <a:schemeClr val="bg1"/>
                </a:solidFill>
              </a:rPr>
              <a:t>alle </a:t>
            </a:r>
            <a:r>
              <a:rPr lang="it-IT" sz="2400" b="1">
                <a:solidFill>
                  <a:schemeClr val="bg1"/>
                </a:solidFill>
              </a:rPr>
              <a:t>truppe </a:t>
            </a:r>
            <a:r>
              <a:rPr lang="it-IT" sz="2400" b="1">
                <a:solidFill>
                  <a:schemeClr val="bg1"/>
                </a:solidFill>
              </a:rPr>
              <a:t>americane </a:t>
            </a:r>
            <a:r>
              <a:rPr lang="it-IT" sz="2400" b="1" smtClean="0">
                <a:solidFill>
                  <a:schemeClr val="bg1"/>
                </a:solidFill>
              </a:rPr>
              <a:t>di </a:t>
            </a:r>
            <a:r>
              <a:rPr lang="it-IT" sz="2400" b="1">
                <a:solidFill>
                  <a:schemeClr val="bg1"/>
                </a:solidFill>
              </a:rPr>
              <a:t>diminuire fortemente la mortalità</a:t>
            </a:r>
            <a:r>
              <a:rPr lang="it-IT" sz="2400" b="1">
                <a:solidFill>
                  <a:schemeClr val="bg1"/>
                </a:solidFill>
              </a:rPr>
              <a:t>, </a:t>
            </a:r>
            <a:endParaRPr lang="it-IT" sz="2400" b="1" smtClean="0">
              <a:solidFill>
                <a:schemeClr val="bg1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smtClean="0">
                <a:solidFill>
                  <a:schemeClr val="bg1"/>
                </a:solidFill>
              </a:rPr>
              <a:t>e </a:t>
            </a:r>
            <a:r>
              <a:rPr lang="it-IT" sz="2400" b="1">
                <a:solidFill>
                  <a:schemeClr val="bg1"/>
                </a:solidFill>
              </a:rPr>
              <a:t>il suo uso si diffuse rapidamente al termine del conflitto</a:t>
            </a:r>
            <a:endParaRPr lang="it-IT" sz="3600" b="1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0242" name="Picture 2" descr="http://www.virtualscience.it/antibiotici/images/8325penicillin_soldier_tif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704" y="330430"/>
            <a:ext cx="3281536" cy="4542498"/>
          </a:xfrm>
          <a:prstGeom prst="rect">
            <a:avLst/>
          </a:prstGeom>
          <a:noFill/>
          <a:ln w="38100">
            <a:solidFill>
              <a:srgbClr val="A5002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33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bg2">
                <a:tint val="80000"/>
                <a:satMod val="300000"/>
              </a:schemeClr>
            </a:gs>
            <a:gs pos="50000">
              <a:schemeClr val="bg2">
                <a:shade val="30000"/>
                <a:satMod val="20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AutoShape 4" descr="data:image/png;base64,iVBORw0KGgoAAAANSUhEUgAAALAAAABqCAMAAAArzCslAAAAgVBMVEX////+/v4AAAD6+vro6Ojy8vJKSkqrq6tVVVWYmJh+fn6vr6/V1dXPz8/39/e/v78VFRVvb29kZGTk5OQ1NTXd3d1/f3+2traFhYWRkZHQ0NDHx8cvLy90dHRDQ0M+Pj4jIyMLCwtPT09ra2tbW1uXl5eioqITExMrKyscHByKiorRlOGmAAAI0ElEQVR4nO2bWZuyOgyA20BREcFhEZFdEZX//wNPwjbjUVlUvscLc+EwDjRv0zQtSYexr3zlK58kHKW5uv45mbpGT/vVqAb+Pjq98D+fT4rs+3J1JWRe/5Reo3oo2L6kGVrVvGTp1ZeyGNHAKgKU2Ke2kr1VfreB1RS0JEIldeDJqGYJM/zkTAZVH2hyzgw4F0u3CMDFXy81sAr+RLyyCYfczU2Yo1FnNbAF4VBg5gSxhvdyLT5raOF5beF0ImCpgJyGXxTg/QKPsDDzwCBfIEsX/wBYC2IKCZzpSuA8Ayxn0FwCwib7nYwi1GmAG68lyfFqBgtB+rThwE5kN2FNiR12Tm2SeH2ZBpgvoJzcNNdhgcBJqc8eARxHDXBma+x8VrcoRbSeBljyYFcDO3BE4KwgdeoIYCVoLu3IYUlmcUmS2HYil+B5NWXKOZOXPozquBgOrIcgV5NOhoOgSYfLpsQm82ED1FIdRs7UqIC5xK0RUcKFTbnqSFt8ePoogZPcKS92yV48Fdb0A2yxCaeATPwFnmqlM0AxdKa7Ci1NzwAzPod1HF8gEvhkqlTA4VQrHTkFBNEZ0iVe5+jHY1c6FDecz1W3vCwW1S7E3ThT4DIitjxzfzha5Mq7cFVOQREux222xPDN0jtEEvyl/SXn7Q66bWXSDTy70TdWnSW/E6hXdOc1e+Aid3gTyjAxqtj/tHBm/rwNZoh8gaeWL/DU8gWeWr7AU8sXeGr5Ak8tX+Cp5Q3A4T/NwBsgXnpDYmI/f6mFkerwZdl//iUMnzOUdB25/6zMIavpOd08+drLGbdiCGV9e7IdPhK5qgVRtnd4EoTpOaBxjAg8fXytipcZn0OZM9HCMgM0pgnLoWQClyVrWFIB2xZulOTkfiK3I0OM04f90xd25IrqWnLnwXFMr/1862nMWahOaAxRTIkTc73dleOKptquD6NcGe/093BsAgx1PwfFGNzEzNCFYTvCjHV5SJYArVqkyu53MKTdHorBk526mIFZD4qUy1UFLYS9NsyVrYQG42fLNsowdfriZC//moOme7DOB/kF3mHlYNYjgn1X7GX14OoHjgNcmbMZEHBuSqrSrxCdz9+fF+LG4cQiiHy9rwFy2Dy23T/Py3mQGZVbG7Gd37Z8Q7BLJSax45b1A5MdwpPa2IH/1pqrWR+uui2Ef9NiqkReiaxidCv/KC/A7mmCxFTxY+OzbZ9LoHk8mGtSBcql9utKpFUEajeuc2jYrr+e0xwoZ98Gsn5XNkNvqTE3wAHpvFPMLgmOHgFL2KiwjIXnOkL/1WzEMHuwkOBQyItLdi8WUGDbN67sm6fC6rPyzsBu73zf1x/egi622gcUiqQS1/KPWVlqhmjrWtWSQxbyzntDuqOOoJRgeb83ZWeSujPCteNZ92zgrK9H5Hwb2NASWuIKd7+G9c9iucxVG0DxnLYVTYWNdqc9bQ7bx3GE/OKncRfhQdRdN6hX5q75uU2jVem06Lp8qQCEvkzFAa4LrVjD2RONZkkLTsX/WxLqrfPeIkflhOTlPDRfSRxLbho3eyo0bwLRhhqWqDJHvdRzdI9mkcRP18bfrmRZbus6h5G2MnlkG1VgM6gU9qxweZ6Jlteap7RGSFIT1UoON7q0xOiR8+gabgkDtgrVolIt8/qLwHk7mlYGLvlxI42qVZz6v0O+Uf4PLLEBC2+1bG9oGF8EXjTK5H1Z8+TXwCRacv4lVm+BOdNA69eF3pC/D5izObiMszu8aPtT3JbY7gKvTv3AdQB4EzAZqXi0ZebMhbzpwV3g3XoAcN3Wu1wi7DjNwOUobmLRfQv/e+BVsn/8TkKHPprJ+RnAXFeh85UEI3+9LH8GMHNi6L5x03ToI4A589OePI0L3gcBM/TRTo/gzAlqH/8MYHFY9+xIeHauQvFnAMvnqDvNQycn3XIMPgKYyzDvfiXhbFsHtk8BzvqAi/q84EcAMxn2/Rb+JGCh2N2TjrOfi/9BwPoGnO6w1nbpI4D/nmh9IKukPhHzEcCM7c5xN3C7+/kQYDmDTicWh8ZnPgOYowW9LhP7p+ijtpdo4th+XOfiegirzwKmM5bLx0qcddjkuu4DD3gJrUbyfa9I4pQ9NrF6atMnd4Apm9qfzaH0vvrOt+YcDo8yhjn8tHuje8C9WYlSwzJImtf87uTZIGDGpQVEdzMi/EgHw7uBe9RThnR+8QT7BX6Kl4CPrTKe383TiSOYv4oR+Ppl1QCvr36Bf9yp658q82l5tE99kpdxYdp+O6RSDtmStul1Yq0M0H5I/lC5DVUr7OxamW6kdt5FXJbuLmWZBG+aUWL8WVxqzUGe1kI8D8CuCxXlN2I2P0EhN25OhYHs5pi17q2TVQeD7tppVZviWpCqL5+DXkWw1ZvMn8hjOGW5I3Rdd9zwApeN1d4pF/fS0dQPFQ67+/7PJE25FFVuWEPj7Hrcp1dowGbRZSaa0oC+MAOAJI7w85K1CXjsyzKxZ3eLjIhqZA3V//uyBbXqi+wlijswonQj00RYZ3VamzbHmrvNkpOizvyGATX6WfpwdlF33FM8u8YhCxRJbFTOu1Qg787Uj0HmmgnhbzWD6bLlyHrdnbJLIZg9RSupSG3/6gbJTc7UCXxuFUP4uC70DDLT7L9V5evIjvv72Lj74HUTIai/vZJ8M1HlEhf9YlyRfQAxlSHixL2pBpGLLM/xkHIzFX9xdbDqXYOAn1XZsHxEv+ipsD/RF5ogCzD/Vx7Ea8NMh57S4FShDJZ1bU+rJjIGtYXcX2d+QsiVMzj8KVaS86owX42Z28KDuFmLsMWdApveufb0So3iK+1CQQbz0mDcPxBVrhw65Vxj1rY9j9D50PPA+ODCborDwgiCxdhjP3QOwchOtF6KPIhuZ8Ud2lcsTK7soVnwp3+AYvSpqKoNkUPg+hF4/evwbQlovDrJUnBQQ1C0JxcmGp3ikvaUdKtbXweuQoNSRt5XXGs3JPLeK7I9p0+4rx1E/PPfXt23vQe4XaO/8pWvfI78B3rKfpAKDIIdAAAAAElFTkSuQmCC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>
              <a:solidFill>
                <a:prstClr val="white"/>
              </a:solidFill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2816"/>
            <a:ext cx="5747845" cy="4725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uppo 12"/>
          <p:cNvGrpSpPr/>
          <p:nvPr/>
        </p:nvGrpSpPr>
        <p:grpSpPr>
          <a:xfrm>
            <a:off x="35496" y="191865"/>
            <a:ext cx="9086850" cy="932879"/>
            <a:chOff x="35496" y="5877272"/>
            <a:chExt cx="9086850" cy="932879"/>
          </a:xfrm>
        </p:grpSpPr>
        <p:grpSp>
          <p:nvGrpSpPr>
            <p:cNvPr id="14" name="Gruppo 13"/>
            <p:cNvGrpSpPr/>
            <p:nvPr/>
          </p:nvGrpSpPr>
          <p:grpSpPr>
            <a:xfrm>
              <a:off x="35496" y="5877272"/>
              <a:ext cx="9086850" cy="932879"/>
              <a:chOff x="35496" y="5877272"/>
              <a:chExt cx="9086850" cy="932879"/>
            </a:xfrm>
          </p:grpSpPr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247" y="6083073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2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5877272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5" name="Gruppo 14"/>
            <p:cNvGrpSpPr/>
            <p:nvPr/>
          </p:nvGrpSpPr>
          <p:grpSpPr>
            <a:xfrm>
              <a:off x="3199656" y="6190704"/>
              <a:ext cx="2664296" cy="500831"/>
              <a:chOff x="5724128" y="273348"/>
              <a:chExt cx="3816424" cy="796156"/>
            </a:xfrm>
          </p:grpSpPr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273348"/>
                <a:ext cx="2563267" cy="793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375" y="282352"/>
                <a:ext cx="1199177" cy="787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203008"/>
              <a:ext cx="856705" cy="48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983026" y="6167262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18046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1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1340768"/>
            <a:ext cx="6790267" cy="470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1401442" y="6063679"/>
            <a:ext cx="662694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PLANTS ROOT WITH NEMATODE (TOBACCO ASSAY)</a:t>
            </a:r>
          </a:p>
        </p:txBody>
      </p:sp>
      <p:grpSp>
        <p:nvGrpSpPr>
          <p:cNvPr id="10" name="Gruppo 9"/>
          <p:cNvGrpSpPr/>
          <p:nvPr/>
        </p:nvGrpSpPr>
        <p:grpSpPr>
          <a:xfrm>
            <a:off x="35496" y="263873"/>
            <a:ext cx="9086850" cy="932879"/>
            <a:chOff x="35496" y="5877272"/>
            <a:chExt cx="9086850" cy="932879"/>
          </a:xfrm>
        </p:grpSpPr>
        <p:grpSp>
          <p:nvGrpSpPr>
            <p:cNvPr id="11" name="Gruppo 10"/>
            <p:cNvGrpSpPr/>
            <p:nvPr/>
          </p:nvGrpSpPr>
          <p:grpSpPr>
            <a:xfrm>
              <a:off x="35496" y="5877272"/>
              <a:ext cx="9086850" cy="932879"/>
              <a:chOff x="35496" y="5877272"/>
              <a:chExt cx="9086850" cy="932879"/>
            </a:xfrm>
          </p:grpSpPr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247" y="6083073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2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5877272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" name="Gruppo 11"/>
            <p:cNvGrpSpPr/>
            <p:nvPr/>
          </p:nvGrpSpPr>
          <p:grpSpPr>
            <a:xfrm>
              <a:off x="3199656" y="6190704"/>
              <a:ext cx="2664296" cy="500831"/>
              <a:chOff x="5724128" y="273348"/>
              <a:chExt cx="3816424" cy="796156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273348"/>
                <a:ext cx="2563267" cy="793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375" y="282352"/>
                <a:ext cx="1199177" cy="787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203008"/>
              <a:ext cx="856705" cy="48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983026" y="6167262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23607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Lab.Carlos III\Desktop\Lola\2015\Ever-green\Ensayo tabaco\1 MES\ROOT MOCAP 3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691" y="1268416"/>
            <a:ext cx="3503789" cy="4505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1" name="Picture 3" descr="C:\Users\Lab.Carlos III\Desktop\Lola\2015\Ever-green\Ensayo tabaco\1 MES\ROOT NEEM 2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468" y="1268416"/>
            <a:ext cx="3519311" cy="4505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1246145" y="6021390"/>
            <a:ext cx="692625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PLANTS ROOT WITH NEMATICIDES (TOBACCO ASSAY)</a:t>
            </a:r>
          </a:p>
        </p:txBody>
      </p:sp>
      <p:grpSp>
        <p:nvGrpSpPr>
          <p:cNvPr id="10" name="Gruppo 9"/>
          <p:cNvGrpSpPr/>
          <p:nvPr/>
        </p:nvGrpSpPr>
        <p:grpSpPr>
          <a:xfrm>
            <a:off x="35496" y="116632"/>
            <a:ext cx="9086850" cy="932879"/>
            <a:chOff x="35496" y="5877272"/>
            <a:chExt cx="9086850" cy="932879"/>
          </a:xfrm>
        </p:grpSpPr>
        <p:grpSp>
          <p:nvGrpSpPr>
            <p:cNvPr id="11" name="Gruppo 10"/>
            <p:cNvGrpSpPr/>
            <p:nvPr/>
          </p:nvGrpSpPr>
          <p:grpSpPr>
            <a:xfrm>
              <a:off x="35496" y="5877272"/>
              <a:ext cx="9086850" cy="932879"/>
              <a:chOff x="35496" y="5877272"/>
              <a:chExt cx="9086850" cy="932879"/>
            </a:xfrm>
          </p:grpSpPr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247" y="6083073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2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5877272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" name="Gruppo 11"/>
            <p:cNvGrpSpPr/>
            <p:nvPr/>
          </p:nvGrpSpPr>
          <p:grpSpPr>
            <a:xfrm>
              <a:off x="3199656" y="6190704"/>
              <a:ext cx="2664296" cy="500831"/>
              <a:chOff x="5724128" y="273348"/>
              <a:chExt cx="3816424" cy="796156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273348"/>
                <a:ext cx="2563267" cy="793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375" y="282352"/>
                <a:ext cx="1199177" cy="787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203008"/>
              <a:ext cx="856705" cy="48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83026" y="6167262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89297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Lab.Carlos III\Desktop\Lola\2015\Ever-green\Ensayo tabaco\1 MES\ROOT TC 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91" y="1077366"/>
            <a:ext cx="3733800" cy="5067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C:\Users\Lab.Carlos III\Desktop\Lola\2015\Ever-green\Ensayo tabaco\1 MES\ROOT TCO13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590" y="1098004"/>
            <a:ext cx="3663244" cy="5067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011978" y="6172203"/>
            <a:ext cx="716042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PLANTS ROOT WITH POLYPHENOLS (TOBACCO </a:t>
            </a:r>
            <a:r>
              <a:rPr lang="es-ES" sz="2400" b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ASSAY</a:t>
            </a:r>
            <a:r>
              <a:rPr lang="es-ES" sz="24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)</a:t>
            </a:r>
            <a:endParaRPr lang="es-ES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35496" y="119857"/>
            <a:ext cx="9086850" cy="932879"/>
            <a:chOff x="35496" y="5877272"/>
            <a:chExt cx="9086850" cy="932879"/>
          </a:xfrm>
        </p:grpSpPr>
        <p:grpSp>
          <p:nvGrpSpPr>
            <p:cNvPr id="11" name="Gruppo 10"/>
            <p:cNvGrpSpPr/>
            <p:nvPr/>
          </p:nvGrpSpPr>
          <p:grpSpPr>
            <a:xfrm>
              <a:off x="35496" y="5877272"/>
              <a:ext cx="9086850" cy="932879"/>
              <a:chOff x="35496" y="5877272"/>
              <a:chExt cx="9086850" cy="932879"/>
            </a:xfrm>
          </p:grpSpPr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247" y="6083073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2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5877272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2" name="Gruppo 11"/>
            <p:cNvGrpSpPr/>
            <p:nvPr/>
          </p:nvGrpSpPr>
          <p:grpSpPr>
            <a:xfrm>
              <a:off x="3199656" y="6190704"/>
              <a:ext cx="2664296" cy="500831"/>
              <a:chOff x="5724128" y="273348"/>
              <a:chExt cx="3816424" cy="796156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273348"/>
                <a:ext cx="2563267" cy="793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375" y="282352"/>
                <a:ext cx="1199177" cy="787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203008"/>
              <a:ext cx="856705" cy="48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83026" y="6167262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77311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YDATE DESTRA-TANNINO SINISTRA-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922108"/>
            <a:ext cx="9031262" cy="5819260"/>
          </a:xfrm>
          <a:prstGeom prst="rect">
            <a:avLst/>
          </a:prstGeom>
        </p:spPr>
      </p:pic>
      <p:pic>
        <p:nvPicPr>
          <p:cNvPr id="7" name="Picture 6" descr="DSC0337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1384" y="2"/>
            <a:ext cx="4063837" cy="3088085"/>
          </a:xfrm>
          <a:prstGeom prst="rect">
            <a:avLst/>
          </a:prstGeom>
        </p:spPr>
      </p:pic>
      <p:pic>
        <p:nvPicPr>
          <p:cNvPr id="3" name="Picture 2" descr="DSC03376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"/>
            <a:ext cx="4117447" cy="3088085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7145467" y="3088084"/>
            <a:ext cx="629085" cy="85281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2229572" y="3088084"/>
            <a:ext cx="629085" cy="85281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10" name="Picture 9" descr="DSC03375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6636" y="3068960"/>
            <a:ext cx="2609541" cy="310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9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82104" y="76200"/>
            <a:ext cx="8942834" cy="564839"/>
            <a:chOff x="82104" y="76200"/>
            <a:chExt cx="8942834" cy="83924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8565" y="160519"/>
              <a:ext cx="1087411" cy="676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04" y="260648"/>
              <a:ext cx="2232248" cy="540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1854" y="154733"/>
              <a:ext cx="1075662" cy="684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ttangolo 1"/>
            <p:cNvSpPr/>
            <p:nvPr/>
          </p:nvSpPr>
          <p:spPr>
            <a:xfrm>
              <a:off x="82104" y="76200"/>
              <a:ext cx="8942834" cy="839244"/>
            </a:xfrm>
            <a:prstGeom prst="rect">
              <a:avLst/>
            </a:prstGeom>
            <a:noFill/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690372" y="2231767"/>
            <a:ext cx="7410020" cy="1105520"/>
            <a:chOff x="690372" y="1196752"/>
            <a:chExt cx="7410020" cy="1105520"/>
          </a:xfrm>
        </p:grpSpPr>
        <p:sp>
          <p:nvSpPr>
            <p:cNvPr id="18" name="CasellaDiTesto 17"/>
            <p:cNvSpPr txBox="1"/>
            <p:nvPr/>
          </p:nvSpPr>
          <p:spPr>
            <a:xfrm>
              <a:off x="690372" y="1963718"/>
              <a:ext cx="15408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i="1" smtClean="0">
                  <a:latin typeface="Comic Sans MS" pitchFamily="66" charset="0"/>
                </a:rPr>
                <a:t>PF5aa mutant</a:t>
              </a:r>
              <a:endParaRPr lang="it-IT" sz="1600" b="1" dirty="0">
                <a:latin typeface="Comic Sans MS" pitchFamily="66" charset="0"/>
              </a:endParaRPr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2347566" y="1963718"/>
              <a:ext cx="5535886" cy="33855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8100"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1" name="Connettore 1 20"/>
            <p:cNvCxnSpPr/>
            <p:nvPr/>
          </p:nvCxnSpPr>
          <p:spPr>
            <a:xfrm>
              <a:off x="5154868" y="1963718"/>
              <a:ext cx="0" cy="33855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21"/>
            <p:cNvCxnSpPr/>
            <p:nvPr/>
          </p:nvCxnSpPr>
          <p:spPr>
            <a:xfrm>
              <a:off x="5279972" y="1963718"/>
              <a:ext cx="0" cy="33855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1 22"/>
            <p:cNvCxnSpPr/>
            <p:nvPr/>
          </p:nvCxnSpPr>
          <p:spPr>
            <a:xfrm>
              <a:off x="6595028" y="1954932"/>
              <a:ext cx="0" cy="33855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1 23"/>
            <p:cNvCxnSpPr/>
            <p:nvPr/>
          </p:nvCxnSpPr>
          <p:spPr>
            <a:xfrm>
              <a:off x="7243100" y="1963718"/>
              <a:ext cx="0" cy="33855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1 24"/>
            <p:cNvCxnSpPr/>
            <p:nvPr/>
          </p:nvCxnSpPr>
          <p:spPr>
            <a:xfrm>
              <a:off x="7387116" y="1963718"/>
              <a:ext cx="0" cy="33855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uppo 34"/>
            <p:cNvGrpSpPr/>
            <p:nvPr/>
          </p:nvGrpSpPr>
          <p:grpSpPr>
            <a:xfrm>
              <a:off x="998824" y="1196752"/>
              <a:ext cx="7101568" cy="676015"/>
              <a:chOff x="703988" y="746904"/>
              <a:chExt cx="7101568" cy="676015"/>
            </a:xfrm>
          </p:grpSpPr>
          <p:sp>
            <p:nvSpPr>
              <p:cNvPr id="36" name="CasellaDiTesto 35"/>
              <p:cNvSpPr txBox="1"/>
              <p:nvPr/>
            </p:nvSpPr>
            <p:spPr>
              <a:xfrm>
                <a:off x="703988" y="1084365"/>
                <a:ext cx="13564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b="1" i="1" smtClean="0">
                    <a:latin typeface="Comic Sans MS" pitchFamily="66" charset="0"/>
                  </a:rPr>
                  <a:t>Psn23 </a:t>
                </a:r>
                <a:r>
                  <a:rPr lang="it-IT" sz="1600" b="1" smtClean="0">
                    <a:latin typeface="Comic Sans MS" pitchFamily="66" charset="0"/>
                  </a:rPr>
                  <a:t>HrpA</a:t>
                </a:r>
                <a:endParaRPr lang="it-IT" sz="1600" b="1" dirty="0">
                  <a:latin typeface="Comic Sans MS" pitchFamily="66" charset="0"/>
                </a:endParaRPr>
              </a:p>
            </p:txBody>
          </p:sp>
          <p:sp>
            <p:nvSpPr>
              <p:cNvPr id="38" name="Rettangolo 37"/>
              <p:cNvSpPr/>
              <p:nvPr/>
            </p:nvSpPr>
            <p:spPr>
              <a:xfrm>
                <a:off x="2060450" y="1084365"/>
                <a:ext cx="5535886" cy="33855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rgbClr val="CC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9" name="CasellaDiTesto 38"/>
              <p:cNvSpPr txBox="1"/>
              <p:nvPr/>
            </p:nvSpPr>
            <p:spPr>
              <a:xfrm>
                <a:off x="1933104" y="746904"/>
                <a:ext cx="2888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smtClean="0"/>
                  <a:t>1</a:t>
                </a:r>
                <a:endParaRPr lang="it-IT" sz="1600"/>
              </a:p>
            </p:txBody>
          </p:sp>
          <p:sp>
            <p:nvSpPr>
              <p:cNvPr id="40" name="CasellaDiTesto 39"/>
              <p:cNvSpPr txBox="1"/>
              <p:nvPr/>
            </p:nvSpPr>
            <p:spPr>
              <a:xfrm>
                <a:off x="7308304" y="764704"/>
                <a:ext cx="49725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smtClean="0"/>
                  <a:t>108</a:t>
                </a:r>
                <a:endParaRPr lang="it-IT" sz="1600"/>
              </a:p>
            </p:txBody>
          </p:sp>
        </p:grpSp>
      </p:grpSp>
      <p:sp>
        <p:nvSpPr>
          <p:cNvPr id="49" name="Segnaposto contenuto 2"/>
          <p:cNvSpPr txBox="1">
            <a:spLocks/>
          </p:cNvSpPr>
          <p:nvPr/>
        </p:nvSpPr>
        <p:spPr>
          <a:xfrm>
            <a:off x="467544" y="946944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800" b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VIPs design</a:t>
            </a:r>
            <a:endParaRPr lang="it-IT" sz="4800" smtClean="0">
              <a:solidFill>
                <a:srgbClr val="CC0000"/>
              </a:solidFill>
              <a:latin typeface="Comic Sans MS" pitchFamily="66" charset="0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3203848" y="3645024"/>
            <a:ext cx="4498156" cy="2349361"/>
            <a:chOff x="3203848" y="3645024"/>
            <a:chExt cx="4498156" cy="2349361"/>
          </a:xfrm>
        </p:grpSpPr>
        <p:sp>
          <p:nvSpPr>
            <p:cNvPr id="41" name="CasellaDiTesto 40"/>
            <p:cNvSpPr txBox="1"/>
            <p:nvPr/>
          </p:nvSpPr>
          <p:spPr>
            <a:xfrm>
              <a:off x="3203848" y="3645024"/>
              <a:ext cx="886527" cy="2349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it-IT" sz="1600" b="1" smtClean="0">
                  <a:latin typeface="Comic Sans MS" pitchFamily="66" charset="0"/>
                </a:rPr>
                <a:t>AP17</a:t>
              </a:r>
              <a:endParaRPr lang="it-IT" sz="1600" b="1" dirty="0" smtClean="0">
                <a:latin typeface="Comic Sans MS" pitchFamily="66" charset="0"/>
              </a:endParaRPr>
            </a:p>
            <a:p>
              <a:pPr>
                <a:lnSpc>
                  <a:spcPts val="1600"/>
                </a:lnSpc>
              </a:pPr>
              <a:endParaRPr lang="it-IT" sz="1600" b="1" dirty="0" smtClean="0">
                <a:latin typeface="Comic Sans MS" pitchFamily="66" charset="0"/>
              </a:endParaRPr>
            </a:p>
            <a:p>
              <a:pPr>
                <a:lnSpc>
                  <a:spcPts val="1600"/>
                </a:lnSpc>
              </a:pPr>
              <a:r>
                <a:rPr lang="it-IT" sz="1600" b="1" smtClean="0">
                  <a:latin typeface="Comic Sans MS" pitchFamily="66" charset="0"/>
                </a:rPr>
                <a:t>Li27</a:t>
              </a:r>
              <a:endParaRPr lang="it-IT" sz="1600" b="1" dirty="0" smtClean="0">
                <a:latin typeface="Comic Sans MS" pitchFamily="66" charset="0"/>
              </a:endParaRPr>
            </a:p>
            <a:p>
              <a:pPr>
                <a:lnSpc>
                  <a:spcPts val="1600"/>
                </a:lnSpc>
              </a:pPr>
              <a:endParaRPr lang="it-IT" sz="1600" b="1" dirty="0" smtClean="0">
                <a:latin typeface="Comic Sans MS" pitchFamily="66" charset="0"/>
              </a:endParaRPr>
            </a:p>
            <a:p>
              <a:pPr>
                <a:lnSpc>
                  <a:spcPts val="1600"/>
                </a:lnSpc>
              </a:pPr>
              <a:r>
                <a:rPr lang="it-IT" sz="1600" b="1" dirty="0" smtClean="0">
                  <a:latin typeface="Comic Sans MS" pitchFamily="66" charset="0"/>
                </a:rPr>
                <a:t>AA8</a:t>
              </a:r>
            </a:p>
            <a:p>
              <a:pPr>
                <a:lnSpc>
                  <a:spcPts val="1600"/>
                </a:lnSpc>
              </a:pPr>
              <a:endParaRPr lang="it-IT" sz="1600" b="1" dirty="0" smtClean="0">
                <a:latin typeface="Comic Sans MS" pitchFamily="66" charset="0"/>
              </a:endParaRPr>
            </a:p>
            <a:p>
              <a:pPr>
                <a:lnSpc>
                  <a:spcPts val="1600"/>
                </a:lnSpc>
              </a:pPr>
              <a:r>
                <a:rPr lang="it-IT" sz="1600" b="1" smtClean="0">
                  <a:latin typeface="Comic Sans MS" pitchFamily="66" charset="0"/>
                </a:rPr>
                <a:t>EF8</a:t>
              </a:r>
              <a:endParaRPr lang="it-IT" sz="1600" b="1" dirty="0" smtClean="0">
                <a:latin typeface="Comic Sans MS" pitchFamily="66" charset="0"/>
              </a:endParaRPr>
            </a:p>
            <a:p>
              <a:pPr>
                <a:lnSpc>
                  <a:spcPts val="1600"/>
                </a:lnSpc>
              </a:pPr>
              <a:endParaRPr lang="it-IT" sz="1600" b="1" smtClean="0">
                <a:latin typeface="Comic Sans MS" pitchFamily="66" charset="0"/>
              </a:endParaRPr>
            </a:p>
            <a:p>
              <a:pPr>
                <a:lnSpc>
                  <a:spcPts val="1600"/>
                </a:lnSpc>
              </a:pPr>
              <a:r>
                <a:rPr lang="it-IT" sz="1600" b="1" smtClean="0">
                  <a:latin typeface="Comic Sans MS" pitchFamily="66" charset="0"/>
                </a:rPr>
                <a:t>MC16</a:t>
              </a:r>
              <a:endParaRPr lang="it-IT" sz="1600" b="1" dirty="0" smtClean="0">
                <a:latin typeface="Comic Sans MS" pitchFamily="66" charset="0"/>
              </a:endParaRPr>
            </a:p>
            <a:p>
              <a:pPr>
                <a:lnSpc>
                  <a:spcPts val="1600"/>
                </a:lnSpc>
              </a:pPr>
              <a:endParaRPr lang="it-IT" sz="1600" b="1" dirty="0" smtClean="0">
                <a:latin typeface="Comic Sans MS" pitchFamily="66" charset="0"/>
              </a:endParaRPr>
            </a:p>
            <a:p>
              <a:pPr>
                <a:lnSpc>
                  <a:spcPts val="1600"/>
                </a:lnSpc>
              </a:pPr>
              <a:r>
                <a:rPr lang="it-IT" sz="1600" b="1" smtClean="0">
                  <a:latin typeface="Comic Sans MS" pitchFamily="66" charset="0"/>
                </a:rPr>
                <a:t>MC28</a:t>
              </a:r>
              <a:endParaRPr lang="it-IT" sz="1600" b="1" dirty="0">
                <a:solidFill>
                  <a:srgbClr val="FF0000"/>
                </a:solidFill>
                <a:latin typeface="Segoe UI Light" panose="020B0502040204020203" pitchFamily="34" charset="0"/>
              </a:endParaRPr>
            </a:p>
          </p:txBody>
        </p:sp>
        <p:sp>
          <p:nvSpPr>
            <p:cNvPr id="50" name="Rettangolo 49"/>
            <p:cNvSpPr/>
            <p:nvPr/>
          </p:nvSpPr>
          <p:spPr>
            <a:xfrm>
              <a:off x="5556638" y="3683248"/>
              <a:ext cx="2111706" cy="15240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Rettangolo 50"/>
            <p:cNvSpPr/>
            <p:nvPr/>
          </p:nvSpPr>
          <p:spPr>
            <a:xfrm>
              <a:off x="5590298" y="5339432"/>
              <a:ext cx="2111706" cy="15240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Rettangolo 51"/>
            <p:cNvSpPr/>
            <p:nvPr/>
          </p:nvSpPr>
          <p:spPr>
            <a:xfrm>
              <a:off x="4908566" y="4098280"/>
              <a:ext cx="2687770" cy="15240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3" name="Rettangolo 52"/>
            <p:cNvSpPr/>
            <p:nvPr/>
          </p:nvSpPr>
          <p:spPr>
            <a:xfrm>
              <a:off x="4908566" y="5724872"/>
              <a:ext cx="2687770" cy="15240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4" name="Rettangolo 53"/>
            <p:cNvSpPr/>
            <p:nvPr/>
          </p:nvSpPr>
          <p:spPr>
            <a:xfrm>
              <a:off x="5148064" y="4509244"/>
              <a:ext cx="1199869" cy="15240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5" name="Rettangolo 54"/>
            <p:cNvSpPr/>
            <p:nvPr/>
          </p:nvSpPr>
          <p:spPr>
            <a:xfrm>
              <a:off x="6108435" y="4920084"/>
              <a:ext cx="1199869" cy="15240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00" y="142032"/>
            <a:ext cx="720080" cy="441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uppo 10"/>
          <p:cNvGrpSpPr/>
          <p:nvPr/>
        </p:nvGrpSpPr>
        <p:grpSpPr>
          <a:xfrm>
            <a:off x="411676" y="3908747"/>
            <a:ext cx="2216108" cy="1957492"/>
            <a:chOff x="411676" y="3908747"/>
            <a:chExt cx="2216108" cy="1957492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676" y="3908747"/>
              <a:ext cx="2216108" cy="16804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CasellaDiTesto 5"/>
            <p:cNvSpPr txBox="1"/>
            <p:nvPr/>
          </p:nvSpPr>
          <p:spPr>
            <a:xfrm>
              <a:off x="554520" y="5589240"/>
              <a:ext cx="1785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smtClean="0"/>
                <a:t>(Cerboneschi </a:t>
              </a:r>
              <a:r>
                <a:rPr lang="it-IT" sz="1200" i="1" smtClean="0"/>
                <a:t>et al</a:t>
              </a:r>
              <a:r>
                <a:rPr lang="it-IT" sz="1200" smtClean="0"/>
                <a:t>., 2012)</a:t>
              </a:r>
              <a:endParaRPr lang="it-IT" sz="1200"/>
            </a:p>
          </p:txBody>
        </p:sp>
      </p:grpSp>
      <p:grpSp>
        <p:nvGrpSpPr>
          <p:cNvPr id="42" name="Gruppo 41"/>
          <p:cNvGrpSpPr/>
          <p:nvPr/>
        </p:nvGrpSpPr>
        <p:grpSpPr>
          <a:xfrm>
            <a:off x="35496" y="5877272"/>
            <a:ext cx="9086850" cy="932879"/>
            <a:chOff x="35496" y="5877272"/>
            <a:chExt cx="9086850" cy="932879"/>
          </a:xfrm>
        </p:grpSpPr>
        <p:grpSp>
          <p:nvGrpSpPr>
            <p:cNvPr id="43" name="Gruppo 42"/>
            <p:cNvGrpSpPr/>
            <p:nvPr/>
          </p:nvGrpSpPr>
          <p:grpSpPr>
            <a:xfrm>
              <a:off x="35496" y="5877272"/>
              <a:ext cx="9086850" cy="932879"/>
              <a:chOff x="35496" y="5877272"/>
              <a:chExt cx="9086850" cy="932879"/>
            </a:xfrm>
          </p:grpSpPr>
          <p:pic>
            <p:nvPicPr>
              <p:cNvPr id="57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247" y="6083073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8" name="Picture 20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5877272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4" name="Gruppo 43"/>
            <p:cNvGrpSpPr/>
            <p:nvPr/>
          </p:nvGrpSpPr>
          <p:grpSpPr>
            <a:xfrm>
              <a:off x="3199656" y="6190704"/>
              <a:ext cx="2664296" cy="500831"/>
              <a:chOff x="5724128" y="273348"/>
              <a:chExt cx="3816424" cy="796156"/>
            </a:xfrm>
          </p:grpSpPr>
          <p:pic>
            <p:nvPicPr>
              <p:cNvPr id="48" name="Picture 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273348"/>
                <a:ext cx="2563267" cy="793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6" name="Picture 3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375" y="282352"/>
                <a:ext cx="1199177" cy="787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45" name="Picture 3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203008"/>
              <a:ext cx="856705" cy="48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6" name="Picture 22" descr="Logo ufficiale 1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0" y="6271530"/>
              <a:ext cx="956971" cy="397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47" name="Picture 5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983026" y="6167262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01873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arrotondato 13"/>
          <p:cNvSpPr/>
          <p:nvPr/>
        </p:nvSpPr>
        <p:spPr>
          <a:xfrm>
            <a:off x="3895065" y="2633547"/>
            <a:ext cx="432048" cy="2232248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" dirty="0"/>
          </a:p>
        </p:txBody>
      </p:sp>
      <p:cxnSp>
        <p:nvCxnSpPr>
          <p:cNvPr id="15" name="Connettore 1 14"/>
          <p:cNvCxnSpPr/>
          <p:nvPr/>
        </p:nvCxnSpPr>
        <p:spPr>
          <a:xfrm>
            <a:off x="4383099" y="2777563"/>
            <a:ext cx="0" cy="194421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e 15"/>
          <p:cNvSpPr/>
          <p:nvPr/>
        </p:nvSpPr>
        <p:spPr>
          <a:xfrm>
            <a:off x="4433805" y="2905557"/>
            <a:ext cx="288032" cy="28803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7" name="Ovale 16"/>
          <p:cNvSpPr/>
          <p:nvPr/>
        </p:nvSpPr>
        <p:spPr>
          <a:xfrm>
            <a:off x="4433805" y="3265597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8" name="Ovale 17"/>
          <p:cNvSpPr/>
          <p:nvPr/>
        </p:nvSpPr>
        <p:spPr>
          <a:xfrm>
            <a:off x="4436445" y="3481621"/>
            <a:ext cx="288032" cy="28803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9" name="Ovale 18"/>
          <p:cNvSpPr/>
          <p:nvPr/>
        </p:nvSpPr>
        <p:spPr>
          <a:xfrm>
            <a:off x="4436445" y="3841661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0" name="Ovale 19"/>
          <p:cNvSpPr/>
          <p:nvPr/>
        </p:nvSpPr>
        <p:spPr>
          <a:xfrm>
            <a:off x="4436445" y="4067016"/>
            <a:ext cx="288032" cy="28803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1" name="Ovale 20"/>
          <p:cNvSpPr/>
          <p:nvPr/>
        </p:nvSpPr>
        <p:spPr>
          <a:xfrm>
            <a:off x="4436445" y="4427056"/>
            <a:ext cx="1440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5047193" y="2026850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CF41 (HrpA)</a:t>
            </a:r>
            <a:endParaRPr lang="it-IT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4975185" y="5153827"/>
            <a:ext cx="18197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/>
              <a:t>1-mercapto-6-exanol (filling)</a:t>
            </a:r>
            <a:endParaRPr lang="it-IT" sz="1100" dirty="0"/>
          </a:p>
        </p:txBody>
      </p:sp>
      <p:sp>
        <p:nvSpPr>
          <p:cNvPr id="24" name="Ovale 23"/>
          <p:cNvSpPr/>
          <p:nvPr/>
        </p:nvSpPr>
        <p:spPr>
          <a:xfrm>
            <a:off x="5808990" y="2934961"/>
            <a:ext cx="288032" cy="288032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25" name="Connettore 2 24"/>
          <p:cNvCxnSpPr>
            <a:endCxn id="16" idx="7"/>
          </p:cNvCxnSpPr>
          <p:nvPr/>
        </p:nvCxnSpPr>
        <p:spPr>
          <a:xfrm flipH="1">
            <a:off x="4679656" y="2345515"/>
            <a:ext cx="439545" cy="6022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Connettore 2 25"/>
          <p:cNvCxnSpPr>
            <a:endCxn id="21" idx="5"/>
          </p:cNvCxnSpPr>
          <p:nvPr/>
        </p:nvCxnSpPr>
        <p:spPr>
          <a:xfrm flipH="1" flipV="1">
            <a:off x="4559370" y="4549981"/>
            <a:ext cx="469161" cy="5971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CasellaDiTesto 26"/>
          <p:cNvSpPr txBox="1"/>
          <p:nvPr/>
        </p:nvSpPr>
        <p:spPr>
          <a:xfrm>
            <a:off x="6141037" y="2890946"/>
            <a:ext cx="1346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AC41 (HrpA)</a:t>
            </a:r>
            <a:endParaRPr lang="it-IT" dirty="0"/>
          </a:p>
        </p:txBody>
      </p:sp>
      <p:sp>
        <p:nvSpPr>
          <p:cNvPr id="28" name="Ovale 27"/>
          <p:cNvSpPr/>
          <p:nvPr/>
        </p:nvSpPr>
        <p:spPr>
          <a:xfrm>
            <a:off x="5957472" y="3367009"/>
            <a:ext cx="144016" cy="14401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6145503" y="3256971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AP17</a:t>
            </a:r>
            <a:endParaRPr lang="it-IT" dirty="0"/>
          </a:p>
        </p:txBody>
      </p:sp>
      <p:sp>
        <p:nvSpPr>
          <p:cNvPr id="30" name="Ovale 29"/>
          <p:cNvSpPr/>
          <p:nvPr/>
        </p:nvSpPr>
        <p:spPr>
          <a:xfrm>
            <a:off x="5957472" y="3655041"/>
            <a:ext cx="144016" cy="14401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6145503" y="3548349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Li27</a:t>
            </a:r>
            <a:endParaRPr lang="it-IT" dirty="0"/>
          </a:p>
        </p:txBody>
      </p:sp>
      <p:sp>
        <p:nvSpPr>
          <p:cNvPr id="32" name="Ovale 31"/>
          <p:cNvSpPr/>
          <p:nvPr/>
        </p:nvSpPr>
        <p:spPr>
          <a:xfrm>
            <a:off x="5957472" y="3943073"/>
            <a:ext cx="144016" cy="14401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3" name="CasellaDiTesto 32"/>
          <p:cNvSpPr txBox="1"/>
          <p:nvPr/>
        </p:nvSpPr>
        <p:spPr>
          <a:xfrm>
            <a:off x="6145503" y="3839727"/>
            <a:ext cx="739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MC16</a:t>
            </a:r>
            <a:endParaRPr lang="it-IT" dirty="0"/>
          </a:p>
        </p:txBody>
      </p:sp>
      <p:sp>
        <p:nvSpPr>
          <p:cNvPr id="34" name="Ovale 33"/>
          <p:cNvSpPr/>
          <p:nvPr/>
        </p:nvSpPr>
        <p:spPr>
          <a:xfrm>
            <a:off x="5957472" y="4231105"/>
            <a:ext cx="144016" cy="14401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5" name="CasellaDiTesto 34"/>
          <p:cNvSpPr txBox="1"/>
          <p:nvPr/>
        </p:nvSpPr>
        <p:spPr>
          <a:xfrm>
            <a:off x="6145503" y="4131104"/>
            <a:ext cx="739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MC28</a:t>
            </a:r>
            <a:endParaRPr lang="it-IT" dirty="0"/>
          </a:p>
        </p:txBody>
      </p:sp>
      <p:sp>
        <p:nvSpPr>
          <p:cNvPr id="36" name="Freccia circolare a destra 35"/>
          <p:cNvSpPr/>
          <p:nvPr/>
        </p:nvSpPr>
        <p:spPr>
          <a:xfrm>
            <a:off x="5004048" y="3150985"/>
            <a:ext cx="504056" cy="1152128"/>
          </a:xfrm>
          <a:prstGeom prst="curved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3563888" y="2170866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 smtClean="0">
                <a:solidFill>
                  <a:schemeClr val="accent3"/>
                </a:solidFill>
              </a:rPr>
              <a:t>Electrode</a:t>
            </a:r>
            <a:endParaRPr lang="it-IT" sz="1600" b="1" dirty="0">
              <a:solidFill>
                <a:schemeClr val="accent3"/>
              </a:solidFill>
            </a:endParaRPr>
          </a:p>
        </p:txBody>
      </p:sp>
      <p:sp>
        <p:nvSpPr>
          <p:cNvPr id="38" name="CasellaDiTesto 37"/>
          <p:cNvSpPr txBox="1"/>
          <p:nvPr/>
        </p:nvSpPr>
        <p:spPr>
          <a:xfrm>
            <a:off x="3607033" y="5168225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smtClean="0"/>
              <a:t>Gold Film</a:t>
            </a:r>
            <a:endParaRPr lang="it-IT" sz="1200" dirty="0"/>
          </a:p>
        </p:txBody>
      </p:sp>
      <p:cxnSp>
        <p:nvCxnSpPr>
          <p:cNvPr id="39" name="Connettore 2 38"/>
          <p:cNvCxnSpPr>
            <a:stCxn id="38" idx="0"/>
          </p:cNvCxnSpPr>
          <p:nvPr/>
        </p:nvCxnSpPr>
        <p:spPr>
          <a:xfrm flipV="1">
            <a:off x="4147093" y="4721779"/>
            <a:ext cx="252028" cy="4464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Ovale 39"/>
          <p:cNvSpPr/>
          <p:nvPr/>
        </p:nvSpPr>
        <p:spPr>
          <a:xfrm>
            <a:off x="5957472" y="4535821"/>
            <a:ext cx="144016" cy="14401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1" name="CasellaDiTesto 40"/>
          <p:cNvSpPr txBox="1"/>
          <p:nvPr/>
        </p:nvSpPr>
        <p:spPr>
          <a:xfrm>
            <a:off x="6145503" y="4435820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PF5</a:t>
            </a:r>
            <a:endParaRPr lang="it-IT" dirty="0"/>
          </a:p>
        </p:txBody>
      </p:sp>
      <p:sp>
        <p:nvSpPr>
          <p:cNvPr id="42" name="CasellaDiTesto 41"/>
          <p:cNvSpPr txBox="1"/>
          <p:nvPr/>
        </p:nvSpPr>
        <p:spPr>
          <a:xfrm>
            <a:off x="0" y="4462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 smtClean="0"/>
              <a:t>Electrochemical</a:t>
            </a:r>
            <a:r>
              <a:rPr lang="it-IT" sz="2800" b="1" dirty="0" smtClean="0"/>
              <a:t> and </a:t>
            </a:r>
            <a:r>
              <a:rPr lang="it-IT" sz="2800" b="1" err="1" smtClean="0"/>
              <a:t>Spettroscopy</a:t>
            </a:r>
            <a:r>
              <a:rPr lang="it-IT" sz="2800" b="1" smtClean="0"/>
              <a:t> Measurements </a:t>
            </a:r>
          </a:p>
          <a:p>
            <a:pPr algn="ctr"/>
            <a:r>
              <a:rPr lang="it-IT" sz="2800" b="1" i="1" smtClean="0"/>
              <a:t>in </a:t>
            </a:r>
            <a:r>
              <a:rPr lang="it-IT" sz="2800" b="1" i="1" dirty="0" smtClean="0"/>
              <a:t>situ </a:t>
            </a:r>
            <a:r>
              <a:rPr lang="it-IT" sz="2800" b="1" dirty="0" err="1" smtClean="0"/>
              <a:t>combined</a:t>
            </a:r>
            <a:endParaRPr lang="it-IT" sz="2800" b="1" dirty="0"/>
          </a:p>
        </p:txBody>
      </p:sp>
      <p:sp>
        <p:nvSpPr>
          <p:cNvPr id="43" name="Triangolo isoscele 42"/>
          <p:cNvSpPr/>
          <p:nvPr/>
        </p:nvSpPr>
        <p:spPr>
          <a:xfrm rot="16200000">
            <a:off x="2215185" y="2998958"/>
            <a:ext cx="1944216" cy="1440160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4" name="Connettore 1 43"/>
          <p:cNvCxnSpPr/>
          <p:nvPr/>
        </p:nvCxnSpPr>
        <p:spPr>
          <a:xfrm flipV="1">
            <a:off x="2251189" y="3755042"/>
            <a:ext cx="1656184" cy="136815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/>
          <p:cNvCxnSpPr>
            <a:endCxn id="14" idx="1"/>
          </p:cNvCxnSpPr>
          <p:nvPr/>
        </p:nvCxnSpPr>
        <p:spPr>
          <a:xfrm>
            <a:off x="2357544" y="2386890"/>
            <a:ext cx="1537521" cy="136278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asellaDiTesto 45"/>
          <p:cNvSpPr txBox="1"/>
          <p:nvPr/>
        </p:nvSpPr>
        <p:spPr>
          <a:xfrm>
            <a:off x="2627784" y="4896137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err="1" smtClean="0"/>
              <a:t>Incidence</a:t>
            </a:r>
            <a:r>
              <a:rPr lang="it-IT" sz="1200" dirty="0" smtClean="0"/>
              <a:t>  </a:t>
            </a:r>
            <a:r>
              <a:rPr lang="it-IT" sz="1200" dirty="0" err="1" smtClean="0"/>
              <a:t>ray</a:t>
            </a:r>
            <a:endParaRPr lang="it-IT" sz="1200" dirty="0"/>
          </a:p>
        </p:txBody>
      </p:sp>
      <p:sp>
        <p:nvSpPr>
          <p:cNvPr id="47" name="CasellaDiTesto 46"/>
          <p:cNvSpPr txBox="1"/>
          <p:nvPr/>
        </p:nvSpPr>
        <p:spPr>
          <a:xfrm>
            <a:off x="1475656" y="2735897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err="1" smtClean="0"/>
              <a:t>Reflected</a:t>
            </a:r>
            <a:r>
              <a:rPr lang="it-IT" sz="1200" dirty="0" smtClean="0"/>
              <a:t> </a:t>
            </a:r>
            <a:r>
              <a:rPr lang="it-IT" sz="1200" dirty="0" err="1" smtClean="0"/>
              <a:t>ray</a:t>
            </a:r>
            <a:endParaRPr lang="it-IT" sz="1200" dirty="0"/>
          </a:p>
        </p:txBody>
      </p:sp>
      <p:sp>
        <p:nvSpPr>
          <p:cNvPr id="48" name="CasellaDiTesto 47"/>
          <p:cNvSpPr txBox="1"/>
          <p:nvPr/>
        </p:nvSpPr>
        <p:spPr>
          <a:xfrm>
            <a:off x="72008" y="1156921"/>
            <a:ext cx="3635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 smtClean="0">
                <a:solidFill>
                  <a:srgbClr val="FF0000"/>
                </a:solidFill>
              </a:rPr>
              <a:t>Surface</a:t>
            </a:r>
            <a:r>
              <a:rPr lang="it-IT" b="1" dirty="0" smtClean="0">
                <a:solidFill>
                  <a:srgbClr val="FF0000"/>
                </a:solidFill>
              </a:rPr>
              <a:t> Plasmon </a:t>
            </a:r>
            <a:r>
              <a:rPr lang="it-IT" b="1" dirty="0" err="1" smtClean="0">
                <a:solidFill>
                  <a:srgbClr val="FF0000"/>
                </a:solidFill>
              </a:rPr>
              <a:t>Resonance</a:t>
            </a:r>
            <a:r>
              <a:rPr lang="it-IT" b="1" dirty="0" smtClean="0">
                <a:solidFill>
                  <a:srgbClr val="FF0000"/>
                </a:solidFill>
              </a:rPr>
              <a:t> (</a:t>
            </a:r>
            <a:r>
              <a:rPr lang="it-IT" b="1" smtClean="0">
                <a:solidFill>
                  <a:srgbClr val="FF0000"/>
                </a:solidFill>
              </a:rPr>
              <a:t>SPR)</a:t>
            </a:r>
          </a:p>
          <a:p>
            <a:pPr algn="ctr"/>
            <a:r>
              <a:rPr lang="it-IT" b="1" smtClean="0">
                <a:solidFill>
                  <a:srgbClr val="FF0000"/>
                </a:solidFill>
              </a:rPr>
              <a:t>setup </a:t>
            </a:r>
          </a:p>
        </p:txBody>
      </p:sp>
      <p:sp>
        <p:nvSpPr>
          <p:cNvPr id="49" name="CasellaDiTesto 48"/>
          <p:cNvSpPr txBox="1"/>
          <p:nvPr/>
        </p:nvSpPr>
        <p:spPr>
          <a:xfrm>
            <a:off x="4508453" y="1136938"/>
            <a:ext cx="4672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smtClean="0">
                <a:solidFill>
                  <a:srgbClr val="FF0000"/>
                </a:solidFill>
              </a:rPr>
              <a:t>Electrochemical </a:t>
            </a:r>
            <a:r>
              <a:rPr lang="it-IT" b="1" dirty="0" err="1" smtClean="0">
                <a:solidFill>
                  <a:srgbClr val="FF0000"/>
                </a:solidFill>
              </a:rPr>
              <a:t>Impedance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</a:rPr>
              <a:t>Spectroscopy</a:t>
            </a:r>
            <a:r>
              <a:rPr lang="it-IT" b="1" dirty="0" smtClean="0">
                <a:solidFill>
                  <a:srgbClr val="FF0000"/>
                </a:solidFill>
              </a:rPr>
              <a:t> (</a:t>
            </a:r>
            <a:r>
              <a:rPr lang="it-IT" b="1" smtClean="0">
                <a:solidFill>
                  <a:srgbClr val="FF0000"/>
                </a:solidFill>
              </a:rPr>
              <a:t>EIS)</a:t>
            </a:r>
          </a:p>
          <a:p>
            <a:r>
              <a:rPr lang="it-IT" b="1" smtClean="0">
                <a:solidFill>
                  <a:srgbClr val="FF0000"/>
                </a:solidFill>
              </a:rPr>
              <a:t>                                      setup</a:t>
            </a:r>
            <a:r>
              <a:rPr lang="it-IT" smtClean="0">
                <a:solidFill>
                  <a:srgbClr val="FF0000"/>
                </a:solidFill>
              </a:rPr>
              <a:t> </a:t>
            </a:r>
            <a:endParaRPr lang="it-IT" dirty="0">
              <a:solidFill>
                <a:srgbClr val="FF0000"/>
              </a:solidFill>
            </a:endParaRPr>
          </a:p>
        </p:txBody>
      </p:sp>
      <p:grpSp>
        <p:nvGrpSpPr>
          <p:cNvPr id="50" name="Gruppo 49"/>
          <p:cNvGrpSpPr/>
          <p:nvPr/>
        </p:nvGrpSpPr>
        <p:grpSpPr>
          <a:xfrm>
            <a:off x="6480691" y="5085184"/>
            <a:ext cx="2771829" cy="995986"/>
            <a:chOff x="5957472" y="5445224"/>
            <a:chExt cx="3118444" cy="1640906"/>
          </a:xfrm>
        </p:grpSpPr>
        <p:pic>
          <p:nvPicPr>
            <p:cNvPr id="51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732240" y="5445224"/>
              <a:ext cx="1645633" cy="596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CasellaDiTesto 51"/>
            <p:cNvSpPr txBox="1"/>
            <p:nvPr/>
          </p:nvSpPr>
          <p:spPr>
            <a:xfrm>
              <a:off x="5957472" y="6021287"/>
              <a:ext cx="3118444" cy="1064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 err="1" smtClean="0"/>
                <a:t>Equivalent</a:t>
              </a:r>
              <a:r>
                <a:rPr lang="it-IT" sz="1200" b="1" dirty="0" smtClean="0"/>
                <a:t> </a:t>
              </a:r>
              <a:r>
                <a:rPr lang="it-IT" sz="1200" b="1" dirty="0" err="1" smtClean="0"/>
                <a:t>circuit</a:t>
              </a:r>
              <a:r>
                <a:rPr lang="it-IT" sz="1200" b="1" dirty="0" smtClean="0"/>
                <a:t> </a:t>
              </a:r>
              <a:r>
                <a:rPr lang="it-IT" sz="1200" dirty="0" err="1" smtClean="0"/>
                <a:t>for</a:t>
              </a:r>
              <a:r>
                <a:rPr lang="it-IT" sz="1200" dirty="0" smtClean="0"/>
                <a:t> </a:t>
              </a:r>
              <a:r>
                <a:rPr lang="it-IT" sz="1200" dirty="0" err="1" smtClean="0"/>
                <a:t>study</a:t>
              </a:r>
              <a:r>
                <a:rPr lang="it-IT" sz="1200" dirty="0" smtClean="0"/>
                <a:t> the </a:t>
              </a:r>
              <a:r>
                <a:rPr lang="it-IT" sz="1200" dirty="0" err="1" smtClean="0"/>
                <a:t>adsorption</a:t>
              </a:r>
              <a:r>
                <a:rPr lang="it-IT" sz="1200" dirty="0" smtClean="0"/>
                <a:t> </a:t>
              </a:r>
              <a:r>
                <a:rPr lang="it-IT" sz="1200" dirty="0" err="1" smtClean="0"/>
                <a:t>process</a:t>
              </a:r>
              <a:r>
                <a:rPr lang="it-IT" sz="1200" dirty="0" smtClean="0"/>
                <a:t> </a:t>
              </a:r>
              <a:r>
                <a:rPr lang="it-IT" sz="1200" dirty="0" err="1" smtClean="0"/>
                <a:t>using</a:t>
              </a:r>
              <a:r>
                <a:rPr lang="it-IT" sz="1200" dirty="0" smtClean="0"/>
                <a:t> the EIS data</a:t>
              </a:r>
              <a:endParaRPr lang="it-IT" sz="1400" b="1" dirty="0"/>
            </a:p>
          </p:txBody>
        </p:sp>
      </p:grpSp>
      <p:sp>
        <p:nvSpPr>
          <p:cNvPr id="53" name="Rettangolo 52"/>
          <p:cNvSpPr/>
          <p:nvPr/>
        </p:nvSpPr>
        <p:spPr>
          <a:xfrm>
            <a:off x="827584" y="70024"/>
            <a:ext cx="74380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smtClean="0">
                <a:latin typeface="Comic Sans MS" pitchFamily="66" charset="0"/>
              </a:rPr>
              <a:t>Interaction VIPs - HrpA target</a:t>
            </a:r>
            <a:endParaRPr lang="it-IT" sz="3200" b="1">
              <a:latin typeface="Comic Sans MS" pitchFamily="66" charset="0"/>
            </a:endParaRPr>
          </a:p>
        </p:txBody>
      </p:sp>
      <p:grpSp>
        <p:nvGrpSpPr>
          <p:cNvPr id="54" name="Gruppo 53"/>
          <p:cNvGrpSpPr/>
          <p:nvPr/>
        </p:nvGrpSpPr>
        <p:grpSpPr>
          <a:xfrm>
            <a:off x="35496" y="5877272"/>
            <a:ext cx="9086850" cy="932879"/>
            <a:chOff x="35496" y="5877272"/>
            <a:chExt cx="9086850" cy="932879"/>
          </a:xfrm>
        </p:grpSpPr>
        <p:grpSp>
          <p:nvGrpSpPr>
            <p:cNvPr id="55" name="Gruppo 54"/>
            <p:cNvGrpSpPr/>
            <p:nvPr/>
          </p:nvGrpSpPr>
          <p:grpSpPr>
            <a:xfrm>
              <a:off x="35496" y="5877272"/>
              <a:ext cx="9086850" cy="932879"/>
              <a:chOff x="35496" y="5877272"/>
              <a:chExt cx="9086850" cy="932879"/>
            </a:xfrm>
          </p:grpSpPr>
          <p:pic>
            <p:nvPicPr>
              <p:cNvPr id="6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247" y="6083073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3" name="Picture 2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5877272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6" name="Gruppo 55"/>
            <p:cNvGrpSpPr/>
            <p:nvPr/>
          </p:nvGrpSpPr>
          <p:grpSpPr>
            <a:xfrm>
              <a:off x="3199656" y="6190704"/>
              <a:ext cx="2664296" cy="500831"/>
              <a:chOff x="5724128" y="273348"/>
              <a:chExt cx="3816424" cy="796156"/>
            </a:xfrm>
          </p:grpSpPr>
          <p:pic>
            <p:nvPicPr>
              <p:cNvPr id="60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273348"/>
                <a:ext cx="2563267" cy="793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375" y="282352"/>
                <a:ext cx="1199177" cy="787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5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203008"/>
              <a:ext cx="856705" cy="48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22" descr="Logo ufficiale 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0" y="6271530"/>
              <a:ext cx="956971" cy="397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59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83026" y="6167262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73941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55676"/>
            <a:ext cx="4359856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713" y="2060848"/>
            <a:ext cx="3914775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51521" y="5292497"/>
            <a:ext cx="4608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ea typeface="Calibri" pitchFamily="34" charset="0"/>
                <a:cs typeface="Times New Roman" pitchFamily="18" charset="0"/>
              </a:rPr>
              <a:t>Nyquist </a:t>
            </a:r>
            <a:r>
              <a:rPr lang="en-US" sz="1600" smtClean="0">
                <a:ea typeface="Calibri" pitchFamily="34" charset="0"/>
                <a:cs typeface="Times New Roman" pitchFamily="18" charset="0"/>
              </a:rPr>
              <a:t>Plot: interaction between AP17, Li27, PF5aa</a:t>
            </a:r>
            <a:r>
              <a:rPr lang="en-US" sz="1600">
                <a:ea typeface="Calibri" pitchFamily="34" charset="0"/>
                <a:cs typeface="Times New Roman" pitchFamily="18" charset="0"/>
              </a:rPr>
              <a:t>, </a:t>
            </a:r>
            <a:r>
              <a:rPr lang="en-US" sz="1600" smtClean="0">
                <a:ea typeface="Calibri" pitchFamily="34" charset="0"/>
                <a:cs typeface="Times New Roman" pitchFamily="18" charset="0"/>
              </a:rPr>
              <a:t>and </a:t>
            </a:r>
            <a:r>
              <a:rPr lang="en-US" sz="1600" smtClean="0">
                <a:solidFill>
                  <a:srgbClr val="FF0000"/>
                </a:solidFill>
                <a:ea typeface="Calibri" pitchFamily="34" charset="0"/>
                <a:cs typeface="Times New Roman" pitchFamily="18" charset="0"/>
              </a:rPr>
              <a:t>AC-41</a:t>
            </a:r>
            <a:r>
              <a:rPr lang="en-US" sz="1600" smtClean="0">
                <a:ea typeface="Calibri" pitchFamily="34" charset="0"/>
                <a:cs typeface="Times New Roman" pitchFamily="18" charset="0"/>
              </a:rPr>
              <a:t> peptides with immobilised AC41(HrpA). </a:t>
            </a:r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5148066" y="4221088"/>
            <a:ext cx="3734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Resistance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values obtained by the </a:t>
            </a:r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fitting of the data with the </a:t>
            </a:r>
            <a:r>
              <a:rPr lang="en-US" sz="1600">
                <a:latin typeface="Times New Roman" pitchFamily="18" charset="0"/>
                <a:cs typeface="Times New Roman" pitchFamily="18" charset="0"/>
              </a:rPr>
              <a:t>equivalent </a:t>
            </a:r>
            <a:r>
              <a:rPr lang="en-US" sz="1600" smtClean="0">
                <a:latin typeface="Times New Roman" pitchFamily="18" charset="0"/>
                <a:cs typeface="Times New Roman" pitchFamily="18" charset="0"/>
              </a:rPr>
              <a:t>circuit</a:t>
            </a:r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1020877" y="188640"/>
            <a:ext cx="71303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smtClean="0">
                <a:latin typeface="Comic Sans MS" pitchFamily="66" charset="0"/>
              </a:rPr>
              <a:t>Interaction VIPs - HrpA target  </a:t>
            </a:r>
          </a:p>
          <a:p>
            <a:pPr algn="ctr"/>
            <a:r>
              <a:rPr lang="it-IT" sz="2400" b="1" smtClean="0">
                <a:solidFill>
                  <a:srgbClr val="FF0000"/>
                </a:solidFill>
                <a:latin typeface="Comic Sans MS" pitchFamily="66" charset="0"/>
              </a:rPr>
              <a:t>Electrochemical </a:t>
            </a:r>
            <a:r>
              <a:rPr lang="it-IT" sz="2400" b="1">
                <a:solidFill>
                  <a:srgbClr val="FF0000"/>
                </a:solidFill>
                <a:latin typeface="Comic Sans MS" pitchFamily="66" charset="0"/>
              </a:rPr>
              <a:t>Impedance Spectroscopy (EIS</a:t>
            </a:r>
            <a:r>
              <a:rPr lang="it-IT" sz="2400" b="1" smtClean="0">
                <a:solidFill>
                  <a:srgbClr val="FF0000"/>
                </a:solidFill>
                <a:latin typeface="Comic Sans MS" pitchFamily="66" charset="0"/>
              </a:rPr>
              <a:t>)</a:t>
            </a:r>
            <a:endParaRPr lang="it-IT" sz="2400" b="1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6084168" y="5291916"/>
            <a:ext cx="2132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mtClean="0"/>
              <a:t>(Sacconi </a:t>
            </a:r>
            <a:r>
              <a:rPr lang="it-IT" i="1" smtClean="0"/>
              <a:t>et al.,</a:t>
            </a:r>
            <a:r>
              <a:rPr lang="it-IT" smtClean="0"/>
              <a:t> 2015)</a:t>
            </a:r>
            <a:endParaRPr lang="it-IT"/>
          </a:p>
        </p:txBody>
      </p:sp>
      <p:grpSp>
        <p:nvGrpSpPr>
          <p:cNvPr id="14" name="Gruppo 13"/>
          <p:cNvGrpSpPr/>
          <p:nvPr/>
        </p:nvGrpSpPr>
        <p:grpSpPr>
          <a:xfrm>
            <a:off x="35496" y="5877272"/>
            <a:ext cx="9086850" cy="932879"/>
            <a:chOff x="35496" y="5877272"/>
            <a:chExt cx="9086850" cy="932879"/>
          </a:xfrm>
        </p:grpSpPr>
        <p:grpSp>
          <p:nvGrpSpPr>
            <p:cNvPr id="15" name="Gruppo 14"/>
            <p:cNvGrpSpPr/>
            <p:nvPr/>
          </p:nvGrpSpPr>
          <p:grpSpPr>
            <a:xfrm>
              <a:off x="35496" y="5877272"/>
              <a:ext cx="9086850" cy="932879"/>
              <a:chOff x="35496" y="5877272"/>
              <a:chExt cx="9086850" cy="932879"/>
            </a:xfrm>
          </p:grpSpPr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247" y="6083073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2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5877272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6" name="Gruppo 15"/>
            <p:cNvGrpSpPr/>
            <p:nvPr/>
          </p:nvGrpSpPr>
          <p:grpSpPr>
            <a:xfrm>
              <a:off x="3199656" y="6190704"/>
              <a:ext cx="2664296" cy="500831"/>
              <a:chOff x="5724128" y="273348"/>
              <a:chExt cx="3816424" cy="796156"/>
            </a:xfrm>
          </p:grpSpPr>
          <p:pic>
            <p:nvPicPr>
              <p:cNvPr id="20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273348"/>
                <a:ext cx="2563267" cy="793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375" y="282352"/>
                <a:ext cx="1199177" cy="787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203008"/>
              <a:ext cx="856705" cy="48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22" descr="Logo ufficiale 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0" y="6271530"/>
              <a:ext cx="956971" cy="397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19" name="Picture 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983026" y="6167262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8576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970077" y="293747"/>
            <a:ext cx="71303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smtClean="0">
                <a:latin typeface="Comic Sans MS" pitchFamily="66" charset="0"/>
              </a:rPr>
              <a:t>Interaction VIPs - HrpA target</a:t>
            </a:r>
          </a:p>
        </p:txBody>
      </p:sp>
      <p:sp>
        <p:nvSpPr>
          <p:cNvPr id="4" name="AutoShape 2" descr="Risultati immagini per simbolo per 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AutoShape 4" descr="Risultati immagini per simbolo per 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grpSp>
        <p:nvGrpSpPr>
          <p:cNvPr id="11" name="Gruppo 10"/>
          <p:cNvGrpSpPr/>
          <p:nvPr/>
        </p:nvGrpSpPr>
        <p:grpSpPr>
          <a:xfrm>
            <a:off x="502329" y="1278519"/>
            <a:ext cx="7509646" cy="2222489"/>
            <a:chOff x="502329" y="1278519"/>
            <a:chExt cx="7509646" cy="2222489"/>
          </a:xfrm>
        </p:grpSpPr>
        <p:pic>
          <p:nvPicPr>
            <p:cNvPr id="11270" name="Picture 6" descr="segno di spunta,clip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1556792"/>
              <a:ext cx="2215839" cy="16553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1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329" y="1278519"/>
              <a:ext cx="3925655" cy="22224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4" name="Gruppo 13"/>
          <p:cNvGrpSpPr/>
          <p:nvPr/>
        </p:nvGrpSpPr>
        <p:grpSpPr>
          <a:xfrm>
            <a:off x="1131756" y="3501008"/>
            <a:ext cx="6126512" cy="2646878"/>
            <a:chOff x="1131756" y="3501008"/>
            <a:chExt cx="6126512" cy="2646878"/>
          </a:xfrm>
        </p:grpSpPr>
        <p:pic>
          <p:nvPicPr>
            <p:cNvPr id="15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1756" y="3794752"/>
              <a:ext cx="2936188" cy="22265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CasellaDiTesto 5"/>
            <p:cNvSpPr txBox="1"/>
            <p:nvPr/>
          </p:nvSpPr>
          <p:spPr>
            <a:xfrm>
              <a:off x="5868144" y="3501008"/>
              <a:ext cx="1390124" cy="2646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600" b="1" smtClean="0">
                  <a:solidFill>
                    <a:srgbClr val="FF0000"/>
                  </a:solidFill>
                  <a:latin typeface="Comic Sans MS" pitchFamily="66" charset="0"/>
                </a:rPr>
                <a:t>?</a:t>
              </a:r>
              <a:endParaRPr lang="it-IT" b="1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35496" y="5877272"/>
            <a:ext cx="9086850" cy="932879"/>
            <a:chOff x="35496" y="5877272"/>
            <a:chExt cx="9086850" cy="932879"/>
          </a:xfrm>
        </p:grpSpPr>
        <p:grpSp>
          <p:nvGrpSpPr>
            <p:cNvPr id="18" name="Gruppo 17"/>
            <p:cNvGrpSpPr/>
            <p:nvPr/>
          </p:nvGrpSpPr>
          <p:grpSpPr>
            <a:xfrm>
              <a:off x="35496" y="5877272"/>
              <a:ext cx="9086850" cy="932879"/>
              <a:chOff x="35496" y="5877272"/>
              <a:chExt cx="9086850" cy="932879"/>
            </a:xfrm>
          </p:grpSpPr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247" y="6083073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20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5877272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9" name="Gruppo 18"/>
            <p:cNvGrpSpPr/>
            <p:nvPr/>
          </p:nvGrpSpPr>
          <p:grpSpPr>
            <a:xfrm>
              <a:off x="3199656" y="6190704"/>
              <a:ext cx="2664296" cy="500831"/>
              <a:chOff x="5724128" y="273348"/>
              <a:chExt cx="3816424" cy="796156"/>
            </a:xfrm>
          </p:grpSpPr>
          <p:pic>
            <p:nvPicPr>
              <p:cNvPr id="23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273348"/>
                <a:ext cx="2563267" cy="793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3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375" y="282352"/>
                <a:ext cx="1199177" cy="787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203008"/>
              <a:ext cx="856705" cy="48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2" descr="Logo ufficiale 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0" y="6271530"/>
              <a:ext cx="956971" cy="397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2" name="Picture 5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983026" y="6167262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07184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8" y="1253306"/>
            <a:ext cx="3000754" cy="2823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uppo 4"/>
          <p:cNvGrpSpPr/>
          <p:nvPr/>
        </p:nvGrpSpPr>
        <p:grpSpPr>
          <a:xfrm>
            <a:off x="3571085" y="2924944"/>
            <a:ext cx="5033363" cy="2735642"/>
            <a:chOff x="3571085" y="2924944"/>
            <a:chExt cx="5033363" cy="2735642"/>
          </a:xfrm>
        </p:grpSpPr>
        <p:grpSp>
          <p:nvGrpSpPr>
            <p:cNvPr id="4" name="Gruppo 3"/>
            <p:cNvGrpSpPr/>
            <p:nvPr/>
          </p:nvGrpSpPr>
          <p:grpSpPr>
            <a:xfrm>
              <a:off x="3571085" y="2924944"/>
              <a:ext cx="5033363" cy="2735642"/>
              <a:chOff x="3958927" y="3068960"/>
              <a:chExt cx="3781425" cy="2136630"/>
            </a:xfrm>
          </p:grpSpPr>
          <p:pic>
            <p:nvPicPr>
              <p:cNvPr id="5123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58927" y="3068960"/>
                <a:ext cx="3781425" cy="18478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" name="CasellaDiTesto 2"/>
              <p:cNvSpPr txBox="1"/>
              <p:nvPr/>
            </p:nvSpPr>
            <p:spPr>
              <a:xfrm>
                <a:off x="4188600" y="4941168"/>
                <a:ext cx="1420100" cy="2644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600" b="1" i="1" smtClean="0">
                    <a:solidFill>
                      <a:srgbClr val="CC0000"/>
                    </a:solidFill>
                    <a:latin typeface="Comic Sans MS" pitchFamily="66" charset="0"/>
                  </a:rPr>
                  <a:t>Psn23</a:t>
                </a:r>
                <a:r>
                  <a:rPr lang="it-IT" sz="1600" b="1" smtClean="0">
                    <a:solidFill>
                      <a:srgbClr val="CC0000"/>
                    </a:solidFill>
                    <a:latin typeface="Comic Sans MS" pitchFamily="66" charset="0"/>
                  </a:rPr>
                  <a:t>-pT3_AP17</a:t>
                </a:r>
                <a:endParaRPr lang="it-IT" sz="1600" b="1">
                  <a:solidFill>
                    <a:srgbClr val="CC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18" name="CasellaDiTesto 17"/>
              <p:cNvSpPr txBox="1"/>
              <p:nvPr/>
            </p:nvSpPr>
            <p:spPr>
              <a:xfrm>
                <a:off x="6151568" y="4941168"/>
                <a:ext cx="1353864" cy="2644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600" b="1" i="1" smtClean="0">
                    <a:solidFill>
                      <a:srgbClr val="CC0000"/>
                    </a:solidFill>
                    <a:latin typeface="Comic Sans MS" pitchFamily="66" charset="0"/>
                  </a:rPr>
                  <a:t>Psn23</a:t>
                </a:r>
                <a:r>
                  <a:rPr lang="it-IT" sz="1600" b="1" smtClean="0">
                    <a:solidFill>
                      <a:srgbClr val="CC0000"/>
                    </a:solidFill>
                    <a:latin typeface="Comic Sans MS" pitchFamily="66" charset="0"/>
                  </a:rPr>
                  <a:t>-pT3_Li27</a:t>
                </a:r>
                <a:endParaRPr lang="it-IT" sz="1600" b="1">
                  <a:solidFill>
                    <a:srgbClr val="CC0000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" name="Ovale 1"/>
            <p:cNvSpPr/>
            <p:nvPr/>
          </p:nvSpPr>
          <p:spPr>
            <a:xfrm>
              <a:off x="4461892" y="3467100"/>
              <a:ext cx="576064" cy="1198736"/>
            </a:xfrm>
            <a:prstGeom prst="ellipse">
              <a:avLst/>
            </a:prstGeom>
            <a:noFill/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" name="Ovale 15"/>
            <p:cNvSpPr/>
            <p:nvPr/>
          </p:nvSpPr>
          <p:spPr>
            <a:xfrm>
              <a:off x="6982172" y="3166368"/>
              <a:ext cx="576064" cy="1198736"/>
            </a:xfrm>
            <a:prstGeom prst="ellipse">
              <a:avLst/>
            </a:prstGeom>
            <a:noFill/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1" name="Segnaposto contenuto 2"/>
          <p:cNvSpPr txBox="1">
            <a:spLocks/>
          </p:cNvSpPr>
          <p:nvPr/>
        </p:nvSpPr>
        <p:spPr>
          <a:xfrm>
            <a:off x="429444" y="188640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"</a:t>
            </a:r>
            <a:r>
              <a:rPr lang="it-IT" sz="3600" b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VIPs-expressing </a:t>
            </a:r>
            <a:r>
              <a:rPr lang="it-IT" sz="3600" b="1" i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Psn23</a:t>
            </a:r>
            <a:r>
              <a:rPr lang="it-IT" sz="3600" b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mutants</a:t>
            </a:r>
            <a:r>
              <a:rPr lang="it-IT" sz="4000" b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"</a:t>
            </a:r>
            <a:endParaRPr lang="it-IT" sz="4000" smtClean="0">
              <a:solidFill>
                <a:srgbClr val="CC0000"/>
              </a:solidFill>
              <a:latin typeface="Comic Sans MS" pitchFamily="66" charset="0"/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1451248" y="2488580"/>
            <a:ext cx="7419900" cy="3628826"/>
            <a:chOff x="1451248" y="2488580"/>
            <a:chExt cx="7419900" cy="3628826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0329" y="2488580"/>
              <a:ext cx="5280819" cy="34980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1248" y="4442048"/>
              <a:ext cx="1752600" cy="1219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CasellaDiTesto 24"/>
            <p:cNvSpPr txBox="1"/>
            <p:nvPr/>
          </p:nvSpPr>
          <p:spPr>
            <a:xfrm rot="16200000">
              <a:off x="2886334" y="4054768"/>
              <a:ext cx="102438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400" smtClean="0"/>
                <a:t>CFU/mg f.w</a:t>
              </a:r>
              <a:endParaRPr lang="it-IT" sz="1600"/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6207313" y="5837609"/>
              <a:ext cx="529119" cy="2797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it-IT" sz="1400" smtClean="0"/>
                <a:t>Days</a:t>
              </a:r>
              <a:endParaRPr lang="it-IT" sz="1600"/>
            </a:p>
          </p:txBody>
        </p:sp>
      </p:grpSp>
      <p:sp>
        <p:nvSpPr>
          <p:cNvPr id="22" name="Rettangolo 21"/>
          <p:cNvSpPr/>
          <p:nvPr/>
        </p:nvSpPr>
        <p:spPr>
          <a:xfrm>
            <a:off x="63357" y="5723964"/>
            <a:ext cx="19932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smtClean="0"/>
              <a:t>(Macconi </a:t>
            </a:r>
            <a:r>
              <a:rPr lang="it-IT" sz="1600" i="1" smtClean="0"/>
              <a:t>et al.,</a:t>
            </a:r>
            <a:r>
              <a:rPr lang="it-IT" sz="1600" smtClean="0"/>
              <a:t> 2014)</a:t>
            </a:r>
            <a:endParaRPr lang="it-IT" sz="1600"/>
          </a:p>
        </p:txBody>
      </p:sp>
      <p:grpSp>
        <p:nvGrpSpPr>
          <p:cNvPr id="23" name="Gruppo 22"/>
          <p:cNvGrpSpPr/>
          <p:nvPr/>
        </p:nvGrpSpPr>
        <p:grpSpPr>
          <a:xfrm>
            <a:off x="35496" y="5877272"/>
            <a:ext cx="9086850" cy="932879"/>
            <a:chOff x="35496" y="5877272"/>
            <a:chExt cx="9086850" cy="932879"/>
          </a:xfrm>
        </p:grpSpPr>
        <p:grpSp>
          <p:nvGrpSpPr>
            <p:cNvPr id="24" name="Gruppo 23"/>
            <p:cNvGrpSpPr/>
            <p:nvPr/>
          </p:nvGrpSpPr>
          <p:grpSpPr>
            <a:xfrm>
              <a:off x="35496" y="5877272"/>
              <a:ext cx="9086850" cy="932879"/>
              <a:chOff x="35496" y="5877272"/>
              <a:chExt cx="9086850" cy="932879"/>
            </a:xfrm>
          </p:grpSpPr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247" y="6083073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20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5877272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7" name="Gruppo 26"/>
            <p:cNvGrpSpPr/>
            <p:nvPr/>
          </p:nvGrpSpPr>
          <p:grpSpPr>
            <a:xfrm>
              <a:off x="3199656" y="6190704"/>
              <a:ext cx="2664296" cy="500831"/>
              <a:chOff x="5724128" y="273348"/>
              <a:chExt cx="3816424" cy="796156"/>
            </a:xfrm>
          </p:grpSpPr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273348"/>
                <a:ext cx="2563267" cy="793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3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375" y="282352"/>
                <a:ext cx="1199177" cy="787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203008"/>
              <a:ext cx="856705" cy="48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22" descr="Logo ufficiale 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0" y="6271530"/>
              <a:ext cx="956971" cy="397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30" name="Picture 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983026" y="6167262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3978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00">
              <a:srgbClr val="FFFFFF">
                <a:gamma/>
                <a:shade val="0"/>
                <a:invGamma/>
              </a:srgbClr>
            </a:gs>
            <a:gs pos="56000">
              <a:srgbClr val="FFFFFF"/>
            </a:gs>
            <a:gs pos="100000">
              <a:srgbClr val="FFFFFF">
                <a:gamma/>
                <a:shade val="0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7" name="Text Box 3"/>
          <p:cNvSpPr txBox="1">
            <a:spLocks noChangeArrowheads="1"/>
          </p:cNvSpPr>
          <p:nvPr/>
        </p:nvSpPr>
        <p:spPr bwMode="auto">
          <a:xfrm>
            <a:off x="323529" y="4941168"/>
            <a:ext cx="882047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400" b="1" smtClean="0">
                <a:solidFill>
                  <a:schemeClr val="bg1"/>
                </a:solidFill>
              </a:rPr>
              <a:t>Nel 1949 cominciò in </a:t>
            </a:r>
            <a:r>
              <a:rPr lang="it-IT" sz="2400" b="1">
                <a:solidFill>
                  <a:schemeClr val="bg1"/>
                </a:solidFill>
              </a:rPr>
              <a:t>zootecnia </a:t>
            </a:r>
            <a:r>
              <a:rPr lang="it-IT" sz="2400" b="1" smtClean="0">
                <a:solidFill>
                  <a:schemeClr val="bg1"/>
                </a:solidFill>
              </a:rPr>
              <a:t>l'applicazione </a:t>
            </a:r>
            <a:r>
              <a:rPr lang="it-IT" sz="2400" b="1">
                <a:solidFill>
                  <a:schemeClr val="bg1"/>
                </a:solidFill>
              </a:rPr>
              <a:t>su vasta scala di antibiotici nell'alimentazione di animali allevati per il consumo umano, a </a:t>
            </a:r>
            <a:r>
              <a:rPr lang="it-IT" sz="2400" b="1">
                <a:solidFill>
                  <a:schemeClr val="bg1"/>
                </a:solidFill>
              </a:rPr>
              <a:t>cominciare </a:t>
            </a:r>
            <a:r>
              <a:rPr lang="it-IT" sz="2400" b="1" smtClean="0">
                <a:solidFill>
                  <a:schemeClr val="bg1"/>
                </a:solidFill>
              </a:rPr>
              <a:t>da </a:t>
            </a:r>
            <a:r>
              <a:rPr lang="it-IT" sz="2400" b="1">
                <a:solidFill>
                  <a:schemeClr val="bg1"/>
                </a:solidFill>
              </a:rPr>
              <a:t>polli </a:t>
            </a:r>
            <a:r>
              <a:rPr lang="it-IT" sz="2400" b="1">
                <a:solidFill>
                  <a:schemeClr val="bg1"/>
                </a:solidFill>
              </a:rPr>
              <a:t>e </a:t>
            </a:r>
            <a:r>
              <a:rPr lang="it-IT" sz="2400" b="1" smtClean="0">
                <a:solidFill>
                  <a:schemeClr val="bg1"/>
                </a:solidFill>
              </a:rPr>
              <a:t>da suini. permettendo quindi </a:t>
            </a:r>
            <a:r>
              <a:rPr lang="it-IT" sz="2400" b="1">
                <a:solidFill>
                  <a:schemeClr val="bg1"/>
                </a:solidFill>
              </a:rPr>
              <a:t>lo sviluppo zootecnico </a:t>
            </a:r>
            <a:r>
              <a:rPr lang="it-IT" sz="2400" b="1">
                <a:solidFill>
                  <a:schemeClr val="bg1"/>
                </a:solidFill>
              </a:rPr>
              <a:t>moderno</a:t>
            </a:r>
            <a:r>
              <a:rPr lang="it-IT" sz="2400" b="1" smtClean="0">
                <a:solidFill>
                  <a:schemeClr val="bg1"/>
                </a:solidFill>
              </a:rPr>
              <a:t>.</a:t>
            </a:r>
            <a:endParaRPr lang="it-IT" sz="3600" b="1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25602" name="Picture 2" descr="http://www.lombardiabeniculturali.it/img_db/percorsi/carlo-erba/07/04_01a-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800" y="1024016"/>
            <a:ext cx="6667500" cy="3305175"/>
          </a:xfrm>
          <a:prstGeom prst="rect">
            <a:avLst/>
          </a:prstGeom>
          <a:noFill/>
          <a:ln w="38100">
            <a:solidFill>
              <a:srgbClr val="A5002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90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egnaposto contenuto 2"/>
          <p:cNvSpPr txBox="1">
            <a:spLocks/>
          </p:cNvSpPr>
          <p:nvPr/>
        </p:nvSpPr>
        <p:spPr>
          <a:xfrm>
            <a:off x="429444" y="188639"/>
            <a:ext cx="8229600" cy="720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" </a:t>
            </a:r>
            <a:r>
              <a:rPr lang="it-IT" sz="3600" b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VIPs expressing plants </a:t>
            </a:r>
            <a:r>
              <a:rPr lang="it-IT" sz="4000" b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"</a:t>
            </a:r>
          </a:p>
          <a:p>
            <a:endParaRPr lang="it-IT" sz="2400" b="1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984300" y="917079"/>
            <a:ext cx="7131893" cy="3232001"/>
            <a:chOff x="-769079" y="1124744"/>
            <a:chExt cx="9160604" cy="3952081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9079" y="1124744"/>
              <a:ext cx="9160604" cy="3952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CasellaDiTesto 3"/>
            <p:cNvSpPr txBox="1"/>
            <p:nvPr/>
          </p:nvSpPr>
          <p:spPr>
            <a:xfrm>
              <a:off x="5833804" y="2984252"/>
              <a:ext cx="2109872" cy="5232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b="1" smtClean="0">
                  <a:solidFill>
                    <a:schemeClr val="accent6">
                      <a:lumMod val="50000"/>
                    </a:schemeClr>
                  </a:solidFill>
                </a:rPr>
                <a:t>AP17/Li27/PSA21</a:t>
              </a:r>
            </a:p>
            <a:p>
              <a:pPr algn="ctr"/>
              <a:r>
                <a:rPr lang="it-IT" sz="1400" b="1" smtClean="0">
                  <a:solidFill>
                    <a:schemeClr val="accent6">
                      <a:lumMod val="50000"/>
                    </a:schemeClr>
                  </a:solidFill>
                </a:rPr>
                <a:t>peptide coding sequences</a:t>
              </a:r>
              <a:endParaRPr lang="it-IT" sz="1400" b="1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540937" y="4293096"/>
            <a:ext cx="2374879" cy="1800200"/>
            <a:chOff x="540937" y="4293096"/>
            <a:chExt cx="2374879" cy="1800200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937" y="4293096"/>
              <a:ext cx="2374879" cy="180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1" name="Connettore 2 10"/>
            <p:cNvCxnSpPr/>
            <p:nvPr/>
          </p:nvCxnSpPr>
          <p:spPr>
            <a:xfrm flipH="1" flipV="1">
              <a:off x="1259632" y="5085184"/>
              <a:ext cx="275332" cy="50405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2 44"/>
            <p:cNvCxnSpPr/>
            <p:nvPr/>
          </p:nvCxnSpPr>
          <p:spPr>
            <a:xfrm flipH="1" flipV="1">
              <a:off x="1704380" y="4653136"/>
              <a:ext cx="275332" cy="50405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uppo 45"/>
          <p:cNvGrpSpPr/>
          <p:nvPr/>
        </p:nvGrpSpPr>
        <p:grpSpPr>
          <a:xfrm>
            <a:off x="3072932" y="4594483"/>
            <a:ext cx="5539273" cy="1415772"/>
            <a:chOff x="3072932" y="4594483"/>
            <a:chExt cx="5539273" cy="1415772"/>
          </a:xfrm>
        </p:grpSpPr>
        <p:sp>
          <p:nvSpPr>
            <p:cNvPr id="20" name="CasellaDiTesto 19"/>
            <p:cNvSpPr txBox="1"/>
            <p:nvPr/>
          </p:nvSpPr>
          <p:spPr>
            <a:xfrm>
              <a:off x="3072932" y="4594483"/>
              <a:ext cx="5539273" cy="14157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/>
                <a:t>                                                                            TRANSIENTLY </a:t>
              </a:r>
            </a:p>
            <a:p>
              <a:r>
                <a:rPr lang="en-US" sz="3200" b="1" smtClean="0">
                  <a:solidFill>
                    <a:srgbClr val="A50021"/>
                  </a:solidFill>
                </a:rPr>
                <a:t>VIPs</a:t>
              </a:r>
              <a:r>
                <a:rPr lang="en-US" b="1" smtClean="0">
                  <a:solidFill>
                    <a:srgbClr val="A50021"/>
                  </a:solidFill>
                </a:rPr>
                <a:t>  transgenic expressing plants</a:t>
              </a:r>
            </a:p>
            <a:p>
              <a:r>
                <a:rPr lang="en-US" b="1" smtClean="0">
                  <a:solidFill>
                    <a:srgbClr val="A50021"/>
                  </a:solidFill>
                </a:rPr>
                <a:t>                      by Agro-infiltration</a:t>
              </a:r>
            </a:p>
            <a:p>
              <a:r>
                <a:rPr lang="en-US" b="1" smtClean="0"/>
                <a:t>                                                                                 STABLY</a:t>
              </a:r>
              <a:endParaRPr lang="it-IT"/>
            </a:p>
          </p:txBody>
        </p:sp>
        <p:cxnSp>
          <p:nvCxnSpPr>
            <p:cNvPr id="47" name="Connettore 2 46"/>
            <p:cNvCxnSpPr/>
            <p:nvPr/>
          </p:nvCxnSpPr>
          <p:spPr>
            <a:xfrm flipV="1">
              <a:off x="6730191" y="4797152"/>
              <a:ext cx="362089" cy="42428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2 48"/>
            <p:cNvCxnSpPr/>
            <p:nvPr/>
          </p:nvCxnSpPr>
          <p:spPr>
            <a:xfrm>
              <a:off x="6732240" y="5229200"/>
              <a:ext cx="497721" cy="35942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ttangolo 21"/>
          <p:cNvSpPr/>
          <p:nvPr/>
        </p:nvSpPr>
        <p:spPr>
          <a:xfrm>
            <a:off x="3974728" y="5723964"/>
            <a:ext cx="2587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mtClean="0"/>
              <a:t>(Cerboneschi </a:t>
            </a:r>
            <a:r>
              <a:rPr lang="it-IT" i="1" smtClean="0"/>
              <a:t>et al.,</a:t>
            </a:r>
            <a:r>
              <a:rPr lang="it-IT" smtClean="0"/>
              <a:t> 2015)</a:t>
            </a:r>
            <a:endParaRPr lang="it-IT"/>
          </a:p>
        </p:txBody>
      </p:sp>
      <p:grpSp>
        <p:nvGrpSpPr>
          <p:cNvPr id="23" name="Gruppo 22"/>
          <p:cNvGrpSpPr/>
          <p:nvPr/>
        </p:nvGrpSpPr>
        <p:grpSpPr>
          <a:xfrm>
            <a:off x="35496" y="5877272"/>
            <a:ext cx="9086850" cy="932879"/>
            <a:chOff x="35496" y="5877272"/>
            <a:chExt cx="9086850" cy="932879"/>
          </a:xfrm>
        </p:grpSpPr>
        <p:grpSp>
          <p:nvGrpSpPr>
            <p:cNvPr id="24" name="Gruppo 23"/>
            <p:cNvGrpSpPr/>
            <p:nvPr/>
          </p:nvGrpSpPr>
          <p:grpSpPr>
            <a:xfrm>
              <a:off x="35496" y="5877272"/>
              <a:ext cx="9086850" cy="932879"/>
              <a:chOff x="35496" y="5877272"/>
              <a:chExt cx="9086850" cy="932879"/>
            </a:xfrm>
          </p:grpSpPr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247" y="6083073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2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5877272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5" name="Gruppo 24"/>
            <p:cNvGrpSpPr/>
            <p:nvPr/>
          </p:nvGrpSpPr>
          <p:grpSpPr>
            <a:xfrm>
              <a:off x="3199656" y="6190704"/>
              <a:ext cx="2664296" cy="500831"/>
              <a:chOff x="5724128" y="273348"/>
              <a:chExt cx="3816424" cy="796156"/>
            </a:xfrm>
          </p:grpSpPr>
          <p:pic>
            <p:nvPicPr>
              <p:cNvPr id="29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273348"/>
                <a:ext cx="2563267" cy="793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375" y="282352"/>
                <a:ext cx="1199177" cy="787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203008"/>
              <a:ext cx="856705" cy="48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22" descr="Logo ufficiale 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0" y="6271530"/>
              <a:ext cx="956971" cy="397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8" name="Picture 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983026" y="6167262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8206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egnaposto contenuto 2"/>
          <p:cNvSpPr txBox="1">
            <a:spLocks/>
          </p:cNvSpPr>
          <p:nvPr/>
        </p:nvSpPr>
        <p:spPr>
          <a:xfrm>
            <a:off x="429444" y="188639"/>
            <a:ext cx="8229600" cy="720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" </a:t>
            </a:r>
            <a:r>
              <a:rPr lang="it-IT" sz="3600" b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VIPs expressing plants vs </a:t>
            </a:r>
            <a:r>
              <a:rPr lang="it-IT" sz="3600" b="1" i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Psn23 </a:t>
            </a:r>
            <a:r>
              <a:rPr lang="it-IT" sz="4000" b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"</a:t>
            </a:r>
            <a:endParaRPr lang="it-IT" sz="4000" b="1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endParaRPr lang="it-IT" sz="2400" b="1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2843808" y="929928"/>
            <a:ext cx="3423618" cy="1503660"/>
            <a:chOff x="-769079" y="1124744"/>
            <a:chExt cx="9160604" cy="3952081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9079" y="1124744"/>
              <a:ext cx="9160604" cy="39520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CasellaDiTesto 3"/>
            <p:cNvSpPr txBox="1"/>
            <p:nvPr/>
          </p:nvSpPr>
          <p:spPr>
            <a:xfrm>
              <a:off x="5725944" y="3019931"/>
              <a:ext cx="2325589" cy="5905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500" b="1" smtClean="0">
                  <a:solidFill>
                    <a:schemeClr val="accent6">
                      <a:lumMod val="50000"/>
                    </a:schemeClr>
                  </a:solidFill>
                </a:rPr>
                <a:t>AP17/Li27/PSA21</a:t>
              </a:r>
            </a:p>
            <a:p>
              <a:pPr algn="ctr"/>
              <a:r>
                <a:rPr lang="it-IT" sz="500" b="1" smtClean="0">
                  <a:solidFill>
                    <a:schemeClr val="accent6">
                      <a:lumMod val="50000"/>
                    </a:schemeClr>
                  </a:solidFill>
                </a:rPr>
                <a:t>peptide coding sequences</a:t>
              </a:r>
              <a:endParaRPr lang="it-IT" sz="500" b="1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4067944" y="2504108"/>
            <a:ext cx="4752528" cy="3488132"/>
            <a:chOff x="4067944" y="2504108"/>
            <a:chExt cx="4752528" cy="3488132"/>
          </a:xfrm>
        </p:grpSpPr>
        <p:pic>
          <p:nvPicPr>
            <p:cNvPr id="23" name="Picture 4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304458" y="2504108"/>
              <a:ext cx="2516014" cy="2275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5"/>
            <p:cNvPicPr preferRelativeResize="0"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67944" y="3717032"/>
              <a:ext cx="2516014" cy="2275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" name="CasellaDiTesto 24"/>
            <p:cNvSpPr txBox="1"/>
            <p:nvPr/>
          </p:nvSpPr>
          <p:spPr>
            <a:xfrm>
              <a:off x="6588224" y="5076473"/>
              <a:ext cx="22060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i="1" smtClean="0">
                  <a:solidFill>
                    <a:srgbClr val="A50021"/>
                  </a:solidFill>
                  <a:latin typeface="Comic Sans MS" pitchFamily="66" charset="0"/>
                </a:rPr>
                <a:t>Psn23 + Atum_AP17</a:t>
              </a:r>
            </a:p>
            <a:p>
              <a:pPr algn="ctr"/>
              <a:r>
                <a:rPr lang="it-IT" sz="1600" smtClean="0">
                  <a:solidFill>
                    <a:srgbClr val="A50021"/>
                  </a:solidFill>
                  <a:latin typeface="Comic Sans MS" pitchFamily="66" charset="0"/>
                </a:rPr>
                <a:t>7 dpi</a:t>
              </a:r>
              <a:endParaRPr lang="it-IT" sz="1600">
                <a:solidFill>
                  <a:srgbClr val="A50021"/>
                </a:solidFill>
                <a:latin typeface="Comic Sans MS" pitchFamily="66" charset="0"/>
              </a:endParaRPr>
            </a:p>
          </p:txBody>
        </p:sp>
        <p:sp>
          <p:nvSpPr>
            <p:cNvPr id="26" name="Ovale 25"/>
            <p:cNvSpPr/>
            <p:nvPr/>
          </p:nvSpPr>
          <p:spPr>
            <a:xfrm>
              <a:off x="7164288" y="3284984"/>
              <a:ext cx="576064" cy="648072"/>
            </a:xfrm>
            <a:prstGeom prst="ellipse">
              <a:avLst/>
            </a:prstGeom>
            <a:noFill/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Ovale 26"/>
            <p:cNvSpPr/>
            <p:nvPr/>
          </p:nvSpPr>
          <p:spPr>
            <a:xfrm>
              <a:off x="4932040" y="4581128"/>
              <a:ext cx="576064" cy="648072"/>
            </a:xfrm>
            <a:prstGeom prst="ellipse">
              <a:avLst/>
            </a:prstGeom>
            <a:noFill/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471810" y="2737968"/>
            <a:ext cx="2516014" cy="2850691"/>
            <a:chOff x="471810" y="2737968"/>
            <a:chExt cx="2516014" cy="2850691"/>
          </a:xfrm>
        </p:grpSpPr>
        <p:pic>
          <p:nvPicPr>
            <p:cNvPr id="22" name="Picture 3"/>
            <p:cNvPicPr preferRelativeResize="0"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1810" y="2737968"/>
              <a:ext cx="2516014" cy="2275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" name="CasellaDiTesto 1"/>
            <p:cNvSpPr txBox="1"/>
            <p:nvPr/>
          </p:nvSpPr>
          <p:spPr>
            <a:xfrm>
              <a:off x="827584" y="5003884"/>
              <a:ext cx="196239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b="1" i="1" smtClean="0">
                  <a:solidFill>
                    <a:srgbClr val="A50021"/>
                  </a:solidFill>
                  <a:latin typeface="Comic Sans MS" pitchFamily="66" charset="0"/>
                </a:rPr>
                <a:t>Psn23 + Atum_EV</a:t>
              </a:r>
            </a:p>
            <a:p>
              <a:pPr algn="ctr"/>
              <a:r>
                <a:rPr lang="it-IT" sz="1600" smtClean="0">
                  <a:solidFill>
                    <a:srgbClr val="A50021"/>
                  </a:solidFill>
                  <a:latin typeface="Comic Sans MS" pitchFamily="66" charset="0"/>
                </a:rPr>
                <a:t>7 dpi</a:t>
              </a:r>
              <a:endParaRPr lang="it-IT" sz="1600">
                <a:solidFill>
                  <a:srgbClr val="A50021"/>
                </a:solidFill>
                <a:latin typeface="Comic Sans MS" pitchFamily="66" charset="0"/>
              </a:endParaRPr>
            </a:p>
          </p:txBody>
        </p:sp>
        <p:sp>
          <p:nvSpPr>
            <p:cNvPr id="28" name="Ovale 27"/>
            <p:cNvSpPr/>
            <p:nvPr/>
          </p:nvSpPr>
          <p:spPr>
            <a:xfrm>
              <a:off x="1475656" y="3501008"/>
              <a:ext cx="576064" cy="648072"/>
            </a:xfrm>
            <a:prstGeom prst="ellipse">
              <a:avLst/>
            </a:prstGeom>
            <a:noFill/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9" name="Gruppo 28"/>
          <p:cNvGrpSpPr/>
          <p:nvPr/>
        </p:nvGrpSpPr>
        <p:grpSpPr>
          <a:xfrm>
            <a:off x="35496" y="5877272"/>
            <a:ext cx="9086850" cy="932879"/>
            <a:chOff x="35496" y="5877272"/>
            <a:chExt cx="9086850" cy="932879"/>
          </a:xfrm>
        </p:grpSpPr>
        <p:grpSp>
          <p:nvGrpSpPr>
            <p:cNvPr id="30" name="Gruppo 29"/>
            <p:cNvGrpSpPr/>
            <p:nvPr/>
          </p:nvGrpSpPr>
          <p:grpSpPr>
            <a:xfrm>
              <a:off x="35496" y="5877272"/>
              <a:ext cx="9086850" cy="932879"/>
              <a:chOff x="35496" y="5877272"/>
              <a:chExt cx="9086850" cy="932879"/>
            </a:xfrm>
          </p:grpSpPr>
          <p:pic>
            <p:nvPicPr>
              <p:cNvPr id="37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247" y="6083073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20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5877272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1" name="Gruppo 30"/>
            <p:cNvGrpSpPr/>
            <p:nvPr/>
          </p:nvGrpSpPr>
          <p:grpSpPr>
            <a:xfrm>
              <a:off x="3199656" y="6190704"/>
              <a:ext cx="2664296" cy="500831"/>
              <a:chOff x="5724128" y="273348"/>
              <a:chExt cx="3816424" cy="796156"/>
            </a:xfrm>
          </p:grpSpPr>
          <p:pic>
            <p:nvPicPr>
              <p:cNvPr id="35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273348"/>
                <a:ext cx="2563267" cy="793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6" name="Picture 3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375" y="282352"/>
                <a:ext cx="1199177" cy="787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203008"/>
              <a:ext cx="856705" cy="48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22" descr="Logo ufficiale 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0" y="6271530"/>
              <a:ext cx="956971" cy="397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34" name="Picture 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983026" y="6167262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7953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egnaposto contenuto 2"/>
          <p:cNvSpPr txBox="1">
            <a:spLocks/>
          </p:cNvSpPr>
          <p:nvPr/>
        </p:nvSpPr>
        <p:spPr>
          <a:xfrm>
            <a:off x="429444" y="188639"/>
            <a:ext cx="8229600" cy="677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4000" b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" </a:t>
            </a:r>
            <a:r>
              <a:rPr lang="it-IT" sz="3600" b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VIPs vs </a:t>
            </a:r>
            <a:r>
              <a:rPr lang="it-IT" sz="3600" b="1" i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Psn23 </a:t>
            </a:r>
            <a:r>
              <a:rPr lang="it-IT" sz="4000" b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"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6447644" y="980728"/>
            <a:ext cx="2240000" cy="2547149"/>
            <a:chOff x="6447644" y="980728"/>
            <a:chExt cx="2240000" cy="2547149"/>
          </a:xfrm>
        </p:grpSpPr>
        <p:grpSp>
          <p:nvGrpSpPr>
            <p:cNvPr id="15" name="Gruppo 14"/>
            <p:cNvGrpSpPr>
              <a:grpSpLocks noChangeAspect="1"/>
            </p:cNvGrpSpPr>
            <p:nvPr/>
          </p:nvGrpSpPr>
          <p:grpSpPr>
            <a:xfrm>
              <a:off x="6447644" y="980728"/>
              <a:ext cx="2240000" cy="2547149"/>
              <a:chOff x="6003612" y="143509"/>
              <a:chExt cx="2880000" cy="3274905"/>
            </a:xfrm>
          </p:grpSpPr>
          <p:grpSp>
            <p:nvGrpSpPr>
              <p:cNvPr id="16" name="Gruppo 15"/>
              <p:cNvGrpSpPr/>
              <p:nvPr/>
            </p:nvGrpSpPr>
            <p:grpSpPr>
              <a:xfrm>
                <a:off x="6003612" y="143509"/>
                <a:ext cx="2880000" cy="3240000"/>
                <a:chOff x="6003612" y="143509"/>
                <a:chExt cx="2880000" cy="3240000"/>
              </a:xfrm>
            </p:grpSpPr>
            <p:sp>
              <p:nvSpPr>
                <p:cNvPr id="22" name="Ovale 21"/>
                <p:cNvSpPr/>
                <p:nvPr/>
              </p:nvSpPr>
              <p:spPr>
                <a:xfrm>
                  <a:off x="7249728" y="1236902"/>
                  <a:ext cx="474524" cy="433019"/>
                </a:xfrm>
                <a:prstGeom prst="ellipse">
                  <a:avLst/>
                </a:prstGeom>
                <a:noFill/>
                <a:ln w="19050">
                  <a:solidFill>
                    <a:srgbClr val="00B05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pic>
              <p:nvPicPr>
                <p:cNvPr id="19" name="Picture 4"/>
                <p:cNvPicPr>
                  <a:picLocks noChangeArrowheads="1"/>
                </p:cNvPicPr>
                <p:nvPr/>
              </p:nvPicPr>
              <p:blipFill>
                <a:blip r:embed="rId2" cstate="print"/>
                <a:srcRect l="9740"/>
                <a:stretch>
                  <a:fillRect/>
                </a:stretch>
              </p:blipFill>
              <p:spPr bwMode="auto">
                <a:xfrm>
                  <a:off x="6003612" y="143509"/>
                  <a:ext cx="2880000" cy="3240000"/>
                </a:xfrm>
                <a:prstGeom prst="rect">
                  <a:avLst/>
                </a:prstGeom>
                <a:noFill/>
                <a:ln w="19050">
                  <a:solidFill>
                    <a:srgbClr val="00B050"/>
                  </a:solidFill>
                  <a:miter lim="800000"/>
                  <a:headEnd/>
                  <a:tailEnd/>
                </a:ln>
                <a:effectLst/>
              </p:spPr>
            </p:pic>
          </p:grpSp>
          <p:sp>
            <p:nvSpPr>
              <p:cNvPr id="18" name="CasellaDiTesto 17"/>
              <p:cNvSpPr txBox="1"/>
              <p:nvPr/>
            </p:nvSpPr>
            <p:spPr>
              <a:xfrm>
                <a:off x="6802750" y="2943559"/>
                <a:ext cx="1394743" cy="474855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dirty="0" smtClean="0">
                    <a:latin typeface="Comic Sans MS" pitchFamily="66" charset="0"/>
                  </a:rPr>
                  <a:t>∆</a:t>
                </a:r>
                <a:r>
                  <a:rPr lang="it-IT" b="1" i="1" dirty="0" err="1" smtClean="0">
                    <a:latin typeface="Comic Sans MS" pitchFamily="66" charset="0"/>
                  </a:rPr>
                  <a:t>hrpA</a:t>
                </a:r>
                <a:endParaRPr lang="it-IT" b="1" i="1" dirty="0">
                  <a:latin typeface="Comic Sans MS" pitchFamily="66" charset="0"/>
                </a:endParaRPr>
              </a:p>
            </p:txBody>
          </p:sp>
        </p:grpSp>
        <p:sp>
          <p:nvSpPr>
            <p:cNvPr id="43" name="Ovale 42"/>
            <p:cNvSpPr/>
            <p:nvPr/>
          </p:nvSpPr>
          <p:spPr>
            <a:xfrm>
              <a:off x="7443418" y="1797182"/>
              <a:ext cx="368942" cy="335674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251520" y="917205"/>
            <a:ext cx="2239200" cy="2520000"/>
            <a:chOff x="251520" y="917205"/>
            <a:chExt cx="2282889" cy="2799827"/>
          </a:xfrm>
        </p:grpSpPr>
        <p:pic>
          <p:nvPicPr>
            <p:cNvPr id="41" name="Picture 3" descr="C:\Users\Matteo\Desktop\Dropbox\Antipeptidi LIFE\Documenti Lavoro Peptidi vs HrpA\Immagini File B2\WT 21GG.jpg"/>
            <p:cNvPicPr>
              <a:picLocks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500"/>
                      </a14:imgEffect>
                      <a14:imgEffect>
                        <a14:brightnessContrast bright="10000" contrast="-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917205"/>
              <a:ext cx="2282889" cy="2797360"/>
            </a:xfrm>
            <a:prstGeom prst="rect">
              <a:avLst/>
            </a:prstGeom>
            <a:noFill/>
            <a:ln w="19050">
              <a:solidFill>
                <a:srgbClr val="00B050"/>
              </a:solidFill>
            </a:ln>
          </p:spPr>
        </p:pic>
        <p:sp>
          <p:nvSpPr>
            <p:cNvPr id="42" name="CasellaDiTesto 41"/>
            <p:cNvSpPr txBox="1"/>
            <p:nvPr/>
          </p:nvSpPr>
          <p:spPr>
            <a:xfrm>
              <a:off x="514152" y="3347700"/>
              <a:ext cx="18002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i="1" smtClean="0">
                  <a:latin typeface="Comic Sans MS" pitchFamily="66" charset="0"/>
                </a:rPr>
                <a:t>Psn23</a:t>
              </a:r>
              <a:endParaRPr lang="it-IT" b="1" dirty="0">
                <a:latin typeface="Comic Sans MS" pitchFamily="66" charset="0"/>
              </a:endParaRPr>
            </a:p>
          </p:txBody>
        </p:sp>
        <p:sp>
          <p:nvSpPr>
            <p:cNvPr id="44" name="Ovale 43"/>
            <p:cNvSpPr/>
            <p:nvPr/>
          </p:nvSpPr>
          <p:spPr>
            <a:xfrm>
              <a:off x="1043608" y="1844824"/>
              <a:ext cx="584966" cy="504056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2128844" y="1455191"/>
            <a:ext cx="4830687" cy="4431093"/>
            <a:chOff x="2268544" y="1455191"/>
            <a:chExt cx="4830687" cy="4431093"/>
          </a:xfrm>
        </p:grpSpPr>
        <p:grpSp>
          <p:nvGrpSpPr>
            <p:cNvPr id="23" name="Gruppo 22"/>
            <p:cNvGrpSpPr>
              <a:grpSpLocks/>
            </p:cNvGrpSpPr>
            <p:nvPr/>
          </p:nvGrpSpPr>
          <p:grpSpPr>
            <a:xfrm>
              <a:off x="2268544" y="3349074"/>
              <a:ext cx="2239200" cy="2537210"/>
              <a:chOff x="2048989" y="3637386"/>
              <a:chExt cx="2880000" cy="3216237"/>
            </a:xfrm>
          </p:grpSpPr>
          <p:pic>
            <p:nvPicPr>
              <p:cNvPr id="24" name="Picture 2"/>
              <p:cNvPicPr>
                <a:picLocks noChangeArrowheads="1"/>
              </p:cNvPicPr>
              <p:nvPr/>
            </p:nvPicPr>
            <p:blipFill>
              <a:blip r:embed="rId5" cstate="print"/>
              <a:srcRect l="8176" t="6466" r="24372"/>
              <a:stretch>
                <a:fillRect/>
              </a:stretch>
            </p:blipFill>
            <p:spPr bwMode="auto">
              <a:xfrm>
                <a:off x="2048989" y="3637386"/>
                <a:ext cx="2880000" cy="3194422"/>
              </a:xfrm>
              <a:prstGeom prst="rect">
                <a:avLst/>
              </a:prstGeom>
              <a:noFill/>
              <a:ln w="9525">
                <a:solidFill>
                  <a:srgbClr val="00B050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25" name="CasellaDiTesto 24"/>
              <p:cNvSpPr txBox="1"/>
              <p:nvPr/>
            </p:nvSpPr>
            <p:spPr>
              <a:xfrm>
                <a:off x="2428390" y="6385448"/>
                <a:ext cx="2315370" cy="4681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i="1" dirty="0" smtClean="0">
                    <a:latin typeface="Comic Sans MS" pitchFamily="66" charset="0"/>
                  </a:rPr>
                  <a:t>Psn23</a:t>
                </a:r>
                <a:r>
                  <a:rPr lang="it-IT" b="1" dirty="0" smtClean="0">
                    <a:latin typeface="Comic Sans MS" pitchFamily="66" charset="0"/>
                  </a:rPr>
                  <a:t>+ Li27</a:t>
                </a:r>
                <a:endParaRPr lang="it-IT" b="1" dirty="0">
                  <a:latin typeface="Comic Sans MS" pitchFamily="66" charset="0"/>
                </a:endParaRPr>
              </a:p>
            </p:txBody>
          </p:sp>
          <p:sp>
            <p:nvSpPr>
              <p:cNvPr id="26" name="Ovale 25"/>
              <p:cNvSpPr/>
              <p:nvPr/>
            </p:nvSpPr>
            <p:spPr>
              <a:xfrm>
                <a:off x="3111617" y="4941167"/>
                <a:ext cx="474524" cy="433019"/>
              </a:xfrm>
              <a:prstGeom prst="ellipse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27" name="Gruppo 26"/>
            <p:cNvGrpSpPr>
              <a:grpSpLocks/>
            </p:cNvGrpSpPr>
            <p:nvPr/>
          </p:nvGrpSpPr>
          <p:grpSpPr>
            <a:xfrm>
              <a:off x="4860032" y="3349074"/>
              <a:ext cx="2239199" cy="2527918"/>
              <a:chOff x="4981390" y="3637386"/>
              <a:chExt cx="2879999" cy="3204460"/>
            </a:xfrm>
          </p:grpSpPr>
          <p:grpSp>
            <p:nvGrpSpPr>
              <p:cNvPr id="28" name="Gruppo 27"/>
              <p:cNvGrpSpPr/>
              <p:nvPr/>
            </p:nvGrpSpPr>
            <p:grpSpPr>
              <a:xfrm>
                <a:off x="4981390" y="3637386"/>
                <a:ext cx="2879999" cy="3183815"/>
                <a:chOff x="8537498" y="3537676"/>
                <a:chExt cx="2879999" cy="3240000"/>
              </a:xfrm>
            </p:grpSpPr>
            <p:pic>
              <p:nvPicPr>
                <p:cNvPr id="30" name="Picture 3"/>
                <p:cNvPicPr>
                  <a:picLocks noChangeArrowheads="1"/>
                </p:cNvPicPr>
                <p:nvPr/>
              </p:nvPicPr>
              <p:blipFill>
                <a:blip r:embed="rId6" cstate="print"/>
                <a:srcRect l="9524" t="7627" r="14286" b="12292"/>
                <a:stretch>
                  <a:fillRect/>
                </a:stretch>
              </p:blipFill>
              <p:spPr bwMode="auto">
                <a:xfrm>
                  <a:off x="8537498" y="3537676"/>
                  <a:ext cx="2879999" cy="3240000"/>
                </a:xfrm>
                <a:prstGeom prst="rect">
                  <a:avLst/>
                </a:prstGeom>
                <a:noFill/>
                <a:ln w="9525">
                  <a:solidFill>
                    <a:srgbClr val="00B050"/>
                  </a:solidFill>
                  <a:miter lim="800000"/>
                  <a:headEnd/>
                  <a:tailEnd/>
                </a:ln>
                <a:effectLst/>
              </p:spPr>
            </p:pic>
            <p:sp>
              <p:nvSpPr>
                <p:cNvPr id="31" name="Ovale 30"/>
                <p:cNvSpPr/>
                <p:nvPr/>
              </p:nvSpPr>
              <p:spPr>
                <a:xfrm>
                  <a:off x="9203212" y="5018087"/>
                  <a:ext cx="474524" cy="433019"/>
                </a:xfrm>
                <a:prstGeom prst="ellipse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29" name="CasellaDiTesto 28"/>
              <p:cNvSpPr txBox="1"/>
              <p:nvPr/>
            </p:nvSpPr>
            <p:spPr>
              <a:xfrm>
                <a:off x="5176592" y="6373670"/>
                <a:ext cx="2627097" cy="4681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b="1" i="1" smtClean="0">
                    <a:latin typeface="Comic Sans MS" pitchFamily="66" charset="0"/>
                  </a:rPr>
                  <a:t>Psn23</a:t>
                </a:r>
                <a:r>
                  <a:rPr lang="it-IT" b="1" smtClean="0">
                    <a:latin typeface="Comic Sans MS" pitchFamily="66" charset="0"/>
                  </a:rPr>
                  <a:t> + </a:t>
                </a:r>
                <a:r>
                  <a:rPr lang="it-IT" b="1" dirty="0" smtClean="0">
                    <a:latin typeface="Comic Sans MS" pitchFamily="66" charset="0"/>
                  </a:rPr>
                  <a:t>Ap17</a:t>
                </a:r>
                <a:endParaRPr lang="it-IT" b="1" dirty="0">
                  <a:latin typeface="Comic Sans MS" pitchFamily="66" charset="0"/>
                </a:endParaRPr>
              </a:p>
            </p:txBody>
          </p:sp>
        </p:grpSp>
        <p:sp>
          <p:nvSpPr>
            <p:cNvPr id="45" name="Segnaposto contenuto 2"/>
            <p:cNvSpPr txBox="1">
              <a:spLocks/>
            </p:cNvSpPr>
            <p:nvPr/>
          </p:nvSpPr>
          <p:spPr>
            <a:xfrm>
              <a:off x="3385964" y="1455191"/>
              <a:ext cx="2324944" cy="89368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>
                <a:spcBef>
                  <a:spcPts val="0"/>
                </a:spcBef>
              </a:pPr>
              <a:r>
                <a:rPr lang="it-IT" sz="2400" b="1">
                  <a:solidFill>
                    <a:srgbClr val="CC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VIPs = 30 µM</a:t>
              </a:r>
            </a:p>
            <a:p>
              <a:pPr lvl="0">
                <a:spcBef>
                  <a:spcPts val="0"/>
                </a:spcBef>
              </a:pPr>
              <a:r>
                <a:rPr lang="it-IT" sz="2400" b="1">
                  <a:solidFill>
                    <a:srgbClr val="CC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14 dpi</a:t>
              </a:r>
              <a:endParaRPr lang="it-IT" sz="4000">
                <a:solidFill>
                  <a:srgbClr val="CC0000"/>
                </a:solidFill>
                <a:latin typeface="Comic Sans MS" pitchFamily="66" charset="0"/>
              </a:endParaRPr>
            </a:p>
            <a:p>
              <a:endParaRPr lang="it-IT" sz="4000" b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graphicFrame>
        <p:nvGraphicFramePr>
          <p:cNvPr id="32" name="Grafico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9941309"/>
              </p:ext>
            </p:extLst>
          </p:nvPr>
        </p:nvGraphicFramePr>
        <p:xfrm>
          <a:off x="1666150" y="2599673"/>
          <a:ext cx="5734051" cy="3324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33" name="Gruppo 32"/>
          <p:cNvGrpSpPr/>
          <p:nvPr/>
        </p:nvGrpSpPr>
        <p:grpSpPr>
          <a:xfrm>
            <a:off x="35496" y="5877272"/>
            <a:ext cx="9086850" cy="932879"/>
            <a:chOff x="35496" y="5877272"/>
            <a:chExt cx="9086850" cy="932879"/>
          </a:xfrm>
        </p:grpSpPr>
        <p:grpSp>
          <p:nvGrpSpPr>
            <p:cNvPr id="34" name="Gruppo 33"/>
            <p:cNvGrpSpPr/>
            <p:nvPr/>
          </p:nvGrpSpPr>
          <p:grpSpPr>
            <a:xfrm>
              <a:off x="35496" y="5877272"/>
              <a:ext cx="9086850" cy="932879"/>
              <a:chOff x="35496" y="5877272"/>
              <a:chExt cx="9086850" cy="932879"/>
            </a:xfrm>
          </p:grpSpPr>
          <p:pic>
            <p:nvPicPr>
              <p:cNvPr id="46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247" y="6083073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" name="Picture 20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5877272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5" name="Gruppo 34"/>
            <p:cNvGrpSpPr/>
            <p:nvPr/>
          </p:nvGrpSpPr>
          <p:grpSpPr>
            <a:xfrm>
              <a:off x="3199656" y="6190704"/>
              <a:ext cx="2664296" cy="500831"/>
              <a:chOff x="5724128" y="273348"/>
              <a:chExt cx="3816424" cy="796156"/>
            </a:xfrm>
          </p:grpSpPr>
          <p:pic>
            <p:nvPicPr>
              <p:cNvPr id="39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273348"/>
                <a:ext cx="2563267" cy="793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0" name="Picture 3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375" y="282352"/>
                <a:ext cx="1199177" cy="787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203008"/>
              <a:ext cx="856705" cy="48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Picture 22" descr="Logo ufficiale 1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0" y="6271530"/>
              <a:ext cx="956971" cy="397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38" name="Picture 5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983026" y="6167262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5040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2" grpId="0">
        <p:bldAsOne/>
      </p:bldGraphic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egnaposto contenuto 2"/>
          <p:cNvSpPr txBox="1">
            <a:spLocks/>
          </p:cNvSpPr>
          <p:nvPr/>
        </p:nvSpPr>
        <p:spPr>
          <a:xfrm>
            <a:off x="442144" y="137839"/>
            <a:ext cx="8229600" cy="6480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600" b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What about VIPs toxicity?</a:t>
            </a:r>
            <a:endParaRPr lang="it-IT" sz="2400" b="1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323528" y="1694330"/>
            <a:ext cx="8348414" cy="3750894"/>
            <a:chOff x="323528" y="1694330"/>
            <a:chExt cx="8348414" cy="3750894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548" y="1694330"/>
              <a:ext cx="3254313" cy="3318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2030710"/>
              <a:ext cx="4171950" cy="2838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ttangolo 4"/>
            <p:cNvSpPr/>
            <p:nvPr/>
          </p:nvSpPr>
          <p:spPr>
            <a:xfrm>
              <a:off x="323528" y="5106670"/>
              <a:ext cx="331236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i="1">
                  <a:latin typeface="Comic Sans MS" pitchFamily="66" charset="0"/>
                </a:rPr>
                <a:t>Daphnia magna </a:t>
              </a:r>
            </a:p>
          </p:txBody>
        </p:sp>
        <p:sp>
          <p:nvSpPr>
            <p:cNvPr id="22" name="Rettangolo 21"/>
            <p:cNvSpPr/>
            <p:nvPr/>
          </p:nvSpPr>
          <p:spPr>
            <a:xfrm>
              <a:off x="4744819" y="5085184"/>
              <a:ext cx="3643605" cy="173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i="1" smtClean="0">
                  <a:latin typeface="Comic Sans MS" pitchFamily="66" charset="0"/>
                </a:rPr>
                <a:t>Artemia salina</a:t>
              </a:r>
              <a:endParaRPr lang="en-US" sz="1600" b="1" dirty="0">
                <a:latin typeface="Comic Sans MS" pitchFamily="66" charset="0"/>
              </a:endParaRPr>
            </a:p>
          </p:txBody>
        </p:sp>
      </p:grpSp>
      <p:sp>
        <p:nvSpPr>
          <p:cNvPr id="23" name="Segnaposto contenuto 2"/>
          <p:cNvSpPr txBox="1">
            <a:spLocks/>
          </p:cNvSpPr>
          <p:nvPr/>
        </p:nvSpPr>
        <p:spPr>
          <a:xfrm>
            <a:off x="446856" y="142032"/>
            <a:ext cx="8229600" cy="784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600" b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 VIPs toxicity up to 1mM</a:t>
            </a:r>
            <a:endParaRPr lang="it-IT" sz="2400" b="1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5" name="Gruppo 14"/>
          <p:cNvGrpSpPr/>
          <p:nvPr/>
        </p:nvGrpSpPr>
        <p:grpSpPr>
          <a:xfrm>
            <a:off x="35496" y="5877272"/>
            <a:ext cx="9086850" cy="932879"/>
            <a:chOff x="35496" y="5877272"/>
            <a:chExt cx="9086850" cy="932879"/>
          </a:xfrm>
        </p:grpSpPr>
        <p:grpSp>
          <p:nvGrpSpPr>
            <p:cNvPr id="16" name="Gruppo 15"/>
            <p:cNvGrpSpPr/>
            <p:nvPr/>
          </p:nvGrpSpPr>
          <p:grpSpPr>
            <a:xfrm>
              <a:off x="35496" y="5877272"/>
              <a:ext cx="9086850" cy="932879"/>
              <a:chOff x="35496" y="5877272"/>
              <a:chExt cx="9086850" cy="932879"/>
            </a:xfrm>
          </p:grpSpPr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247" y="6083073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2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5877272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" name="Gruppo 16"/>
            <p:cNvGrpSpPr/>
            <p:nvPr/>
          </p:nvGrpSpPr>
          <p:grpSpPr>
            <a:xfrm>
              <a:off x="3199656" y="6190704"/>
              <a:ext cx="2664296" cy="500831"/>
              <a:chOff x="5724128" y="273348"/>
              <a:chExt cx="3816424" cy="796156"/>
            </a:xfrm>
          </p:grpSpPr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273348"/>
                <a:ext cx="2563267" cy="793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375" y="282352"/>
                <a:ext cx="1199177" cy="787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203008"/>
              <a:ext cx="856705" cy="48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22" descr="Logo ufficiale 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0" y="6271530"/>
              <a:ext cx="956971" cy="397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0" name="Picture 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983026" y="6167262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961921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/>
          <p:cNvGrpSpPr/>
          <p:nvPr/>
        </p:nvGrpSpPr>
        <p:grpSpPr>
          <a:xfrm>
            <a:off x="467420" y="620688"/>
            <a:ext cx="8136904" cy="5112568"/>
            <a:chOff x="467420" y="620688"/>
            <a:chExt cx="8136904" cy="5112568"/>
          </a:xfrm>
        </p:grpSpPr>
        <p:sp>
          <p:nvSpPr>
            <p:cNvPr id="2" name="Rettangolo 1"/>
            <p:cNvSpPr/>
            <p:nvPr/>
          </p:nvSpPr>
          <p:spPr>
            <a:xfrm>
              <a:off x="467420" y="4786843"/>
              <a:ext cx="8136904" cy="9464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>
                  <a:solidFill>
                    <a:srgbClr val="A50021"/>
                  </a:solidFill>
                  <a:latin typeface="Comic Sans MS" pitchFamily="66" charset="0"/>
                </a:rPr>
                <a:t>Effect of </a:t>
              </a:r>
              <a:r>
                <a:rPr lang="en-GB" b="1">
                  <a:solidFill>
                    <a:srgbClr val="A50021"/>
                  </a:solidFill>
                  <a:latin typeface="Comic Sans MS" pitchFamily="66" charset="0"/>
                </a:rPr>
                <a:t>AP17 and Li27 on synthetic </a:t>
              </a:r>
              <a:r>
                <a:rPr lang="it-IT" b="1">
                  <a:solidFill>
                    <a:srgbClr val="A50021"/>
                  </a:solidFill>
                  <a:latin typeface="Comic Sans MS" pitchFamily="66" charset="0"/>
                </a:rPr>
                <a:t>bilayer lipid membranes (</a:t>
              </a:r>
              <a:r>
                <a:rPr lang="en-GB" b="1">
                  <a:solidFill>
                    <a:srgbClr val="A50021"/>
                  </a:solidFill>
                  <a:latin typeface="Comic Sans MS" pitchFamily="66" charset="0"/>
                </a:rPr>
                <a:t>BLMs</a:t>
              </a:r>
              <a:r>
                <a:rPr lang="en-GB" b="1" smtClean="0">
                  <a:solidFill>
                    <a:srgbClr val="A50021"/>
                  </a:solidFill>
                  <a:latin typeface="Comic Sans MS" pitchFamily="66" charset="0"/>
                </a:rPr>
                <a:t>)</a:t>
              </a:r>
              <a:r>
                <a:rPr lang="en-GB" smtClean="0"/>
                <a:t> </a:t>
              </a:r>
            </a:p>
            <a:p>
              <a:pPr algn="just">
                <a:lnSpc>
                  <a:spcPts val="1500"/>
                </a:lnSpc>
              </a:pPr>
              <a:r>
                <a:rPr lang="en-GB" sz="1400"/>
                <a:t>Current measurements </a:t>
              </a:r>
              <a:r>
                <a:rPr lang="en-GB" sz="1400" smtClean="0"/>
                <a:t>carried </a:t>
              </a:r>
              <a:r>
                <a:rPr lang="en-GB" sz="1400"/>
                <a:t>out at different potentials (-80, -60, -40, 0, +40, +60, +80 mV</a:t>
              </a:r>
              <a:r>
                <a:rPr lang="en-GB" sz="1400" smtClean="0"/>
                <a:t>), in presence or not of AP17 and Li27 (</a:t>
              </a:r>
              <a:r>
                <a:rPr lang="en-GB" sz="1400"/>
                <a:t>5 </a:t>
              </a:r>
              <a:r>
                <a:rPr lang="it-IT" sz="1400"/>
                <a:t>μ</a:t>
              </a:r>
              <a:r>
                <a:rPr lang="en-GB" sz="1400"/>
                <a:t>M, 30 </a:t>
              </a:r>
              <a:r>
                <a:rPr lang="it-IT" sz="1400"/>
                <a:t>μ</a:t>
              </a:r>
              <a:r>
                <a:rPr lang="en-GB" sz="1400"/>
                <a:t>M and 60 </a:t>
              </a:r>
              <a:r>
                <a:rPr lang="it-IT" sz="1400"/>
                <a:t>μ</a:t>
              </a:r>
              <a:r>
                <a:rPr lang="en-GB" sz="1400"/>
                <a:t>M) in symmetrical conditions with 250 mM KCl in 10 mM MOPS (pH=7) buffer. </a:t>
              </a:r>
              <a:endParaRPr lang="it-IT" sz="1400">
                <a:latin typeface="Comic Sans MS" pitchFamily="66" charset="0"/>
              </a:endParaRPr>
            </a:p>
          </p:txBody>
        </p:sp>
        <p:grpSp>
          <p:nvGrpSpPr>
            <p:cNvPr id="5" name="Gruppo 4"/>
            <p:cNvGrpSpPr/>
            <p:nvPr/>
          </p:nvGrpSpPr>
          <p:grpSpPr>
            <a:xfrm>
              <a:off x="1239655" y="620688"/>
              <a:ext cx="6644713" cy="4104456"/>
              <a:chOff x="1239655" y="620688"/>
              <a:chExt cx="6644713" cy="4104456"/>
            </a:xfrm>
          </p:grpSpPr>
          <p:pic>
            <p:nvPicPr>
              <p:cNvPr id="14338" name="Picture 2" descr="C:\Users\stefania\Desktop\Malaga2014\Malaga2015_Psyringae_congress\Malaga_materiali_vari\BLM_peptides_AP17_Li27.tif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39655" y="620688"/>
                <a:ext cx="6644713" cy="4104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Rettangolo 3"/>
              <p:cNvSpPr/>
              <p:nvPr/>
            </p:nvSpPr>
            <p:spPr>
              <a:xfrm>
                <a:off x="6804248" y="1916832"/>
                <a:ext cx="576064" cy="288032"/>
              </a:xfrm>
              <a:prstGeom prst="rect">
                <a:avLst/>
              </a:prstGeom>
              <a:noFill/>
              <a:ln w="38100">
                <a:solidFill>
                  <a:srgbClr val="CC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" name="Rettangolo 7"/>
              <p:cNvSpPr/>
              <p:nvPr/>
            </p:nvSpPr>
            <p:spPr>
              <a:xfrm>
                <a:off x="6817896" y="4032360"/>
                <a:ext cx="576064" cy="288032"/>
              </a:xfrm>
              <a:prstGeom prst="rect">
                <a:avLst/>
              </a:prstGeom>
              <a:noFill/>
              <a:ln w="38100">
                <a:solidFill>
                  <a:srgbClr val="CC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sp>
        <p:nvSpPr>
          <p:cNvPr id="17" name="Segnaposto contenuto 2"/>
          <p:cNvSpPr txBox="1">
            <a:spLocks/>
          </p:cNvSpPr>
          <p:nvPr/>
        </p:nvSpPr>
        <p:spPr>
          <a:xfrm>
            <a:off x="472256" y="78532"/>
            <a:ext cx="8229600" cy="784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600" b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 VIPs toxicity on membranes</a:t>
            </a:r>
            <a:endParaRPr lang="it-IT" sz="2400" b="1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18" name="Gruppo 17"/>
          <p:cNvGrpSpPr/>
          <p:nvPr/>
        </p:nvGrpSpPr>
        <p:grpSpPr>
          <a:xfrm>
            <a:off x="35496" y="5877272"/>
            <a:ext cx="9086850" cy="932879"/>
            <a:chOff x="35496" y="5877272"/>
            <a:chExt cx="9086850" cy="932879"/>
          </a:xfrm>
        </p:grpSpPr>
        <p:grpSp>
          <p:nvGrpSpPr>
            <p:cNvPr id="19" name="Gruppo 18"/>
            <p:cNvGrpSpPr/>
            <p:nvPr/>
          </p:nvGrpSpPr>
          <p:grpSpPr>
            <a:xfrm>
              <a:off x="35496" y="5877272"/>
              <a:ext cx="9086850" cy="932879"/>
              <a:chOff x="35496" y="5877272"/>
              <a:chExt cx="9086850" cy="932879"/>
            </a:xfrm>
          </p:grpSpPr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247" y="6083073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2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5877272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0" name="Gruppo 19"/>
            <p:cNvGrpSpPr/>
            <p:nvPr/>
          </p:nvGrpSpPr>
          <p:grpSpPr>
            <a:xfrm>
              <a:off x="3199656" y="6190704"/>
              <a:ext cx="2664296" cy="500831"/>
              <a:chOff x="5724128" y="273348"/>
              <a:chExt cx="3816424" cy="796156"/>
            </a:xfrm>
          </p:grpSpPr>
          <p:pic>
            <p:nvPicPr>
              <p:cNvPr id="24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273348"/>
                <a:ext cx="2563267" cy="793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5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375" y="282352"/>
                <a:ext cx="1199177" cy="787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203008"/>
              <a:ext cx="856705" cy="48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2" descr="Logo ufficiale 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0" y="6271530"/>
              <a:ext cx="956971" cy="397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83026" y="6167262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69319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contenuto 2"/>
          <p:cNvSpPr txBox="1">
            <a:spLocks/>
          </p:cNvSpPr>
          <p:nvPr/>
        </p:nvSpPr>
        <p:spPr>
          <a:xfrm>
            <a:off x="472256" y="78532"/>
            <a:ext cx="8229600" cy="7841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600" b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 VIPs toxicity on Ca</a:t>
            </a:r>
            <a:r>
              <a:rPr lang="it-IT" sz="3600" b="1" baseline="3000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2+</a:t>
            </a:r>
            <a:r>
              <a:rPr lang="it-IT" sz="3600" b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ATPase</a:t>
            </a:r>
            <a:endParaRPr lang="it-IT" sz="2400" b="1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-12700" y="515719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>
                <a:latin typeface="Comic Sans MS" pitchFamily="66" charset="0"/>
              </a:rPr>
              <a:t>Effect of copper ions </a:t>
            </a:r>
            <a:r>
              <a:rPr lang="en-US" sz="1600" b="1" smtClean="0">
                <a:latin typeface="Comic Sans MS" pitchFamily="66" charset="0"/>
              </a:rPr>
              <a:t>and AP17 on </a:t>
            </a:r>
            <a:r>
              <a:rPr lang="en-US" sz="1600" b="1">
                <a:latin typeface="Comic Sans MS" pitchFamily="66" charset="0"/>
              </a:rPr>
              <a:t>ATP-dependent current signals </a:t>
            </a:r>
            <a:endParaRPr lang="en-US" sz="1600" b="1" smtClean="0">
              <a:latin typeface="Comic Sans MS" pitchFamily="66" charset="0"/>
            </a:endParaRPr>
          </a:p>
          <a:p>
            <a:pPr algn="ctr"/>
            <a:r>
              <a:rPr lang="en-US" sz="1600" b="1" smtClean="0">
                <a:latin typeface="Comic Sans MS" pitchFamily="66" charset="0"/>
              </a:rPr>
              <a:t>generated </a:t>
            </a:r>
            <a:r>
              <a:rPr lang="en-US" sz="1600" b="1">
                <a:latin typeface="Comic Sans MS" pitchFamily="66" charset="0"/>
              </a:rPr>
              <a:t>by Ca</a:t>
            </a:r>
            <a:r>
              <a:rPr lang="en-US" sz="1600" b="1" baseline="30000">
                <a:latin typeface="Comic Sans MS" pitchFamily="66" charset="0"/>
              </a:rPr>
              <a:t>2+</a:t>
            </a:r>
            <a:r>
              <a:rPr lang="en-US" sz="1600" b="1">
                <a:latin typeface="Comic Sans MS" pitchFamily="66" charset="0"/>
              </a:rPr>
              <a:t>-</a:t>
            </a:r>
            <a:r>
              <a:rPr lang="en-US" sz="1600" b="1" smtClean="0">
                <a:latin typeface="Comic Sans MS" pitchFamily="66" charset="0"/>
              </a:rPr>
              <a:t>ATPase,  </a:t>
            </a:r>
          </a:p>
          <a:p>
            <a:pPr algn="ctr"/>
            <a:r>
              <a:rPr lang="en-US" sz="1400" smtClean="0">
                <a:latin typeface="Comic Sans MS" pitchFamily="66" charset="0"/>
              </a:rPr>
              <a:t>induced </a:t>
            </a:r>
            <a:r>
              <a:rPr lang="en-US" sz="1400">
                <a:latin typeface="Comic Sans MS" pitchFamily="66" charset="0"/>
              </a:rPr>
              <a:t>by 100</a:t>
            </a:r>
            <a:r>
              <a:rPr lang="en-US" sz="1400">
                <a:latin typeface="Comic Sans MS" pitchFamily="66" charset="0"/>
                <a:sym typeface="Symbol"/>
              </a:rPr>
              <a:t></a:t>
            </a:r>
            <a:r>
              <a:rPr lang="en-US" sz="1400">
                <a:latin typeface="Comic Sans MS" pitchFamily="66" charset="0"/>
              </a:rPr>
              <a:t>M ATP concentration jumps </a:t>
            </a:r>
            <a:endParaRPr lang="it-IT" sz="1400">
              <a:latin typeface="Comic Sans MS" pitchFamily="66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3045516" y="647481"/>
            <a:ext cx="3686724" cy="4442019"/>
            <a:chOff x="3045516" y="787181"/>
            <a:chExt cx="3686724" cy="4442019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5516" y="787181"/>
              <a:ext cx="3055544" cy="44420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CasellaDiTesto 19"/>
            <p:cNvSpPr txBox="1"/>
            <p:nvPr/>
          </p:nvSpPr>
          <p:spPr>
            <a:xfrm>
              <a:off x="5973699" y="3131676"/>
              <a:ext cx="758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smtClean="0">
                  <a:solidFill>
                    <a:srgbClr val="FF0000"/>
                  </a:solidFill>
                  <a:latin typeface="Comic Sans MS" pitchFamily="66" charset="0"/>
                </a:rPr>
                <a:t>AP17</a:t>
              </a:r>
              <a:endParaRPr lang="it-IT" b="1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5978252" y="908720"/>
              <a:ext cx="447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smtClean="0">
                  <a:solidFill>
                    <a:srgbClr val="FF0000"/>
                  </a:solidFill>
                  <a:latin typeface="Comic Sans MS" pitchFamily="66" charset="0"/>
                </a:rPr>
                <a:t>Cu</a:t>
              </a:r>
              <a:endParaRPr lang="it-IT" b="1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22" name="Ovale 21"/>
          <p:cNvSpPr/>
          <p:nvPr/>
        </p:nvSpPr>
        <p:spPr>
          <a:xfrm>
            <a:off x="5325988" y="3966964"/>
            <a:ext cx="432048" cy="432048"/>
          </a:xfrm>
          <a:prstGeom prst="ellipse">
            <a:avLst/>
          </a:pr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Ovale 22"/>
          <p:cNvSpPr/>
          <p:nvPr/>
        </p:nvSpPr>
        <p:spPr>
          <a:xfrm>
            <a:off x="4860032" y="1700808"/>
            <a:ext cx="432048" cy="432048"/>
          </a:xfrm>
          <a:prstGeom prst="ellipse">
            <a:avLst/>
          </a:pr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4" name="Gruppo 23"/>
          <p:cNvGrpSpPr/>
          <p:nvPr/>
        </p:nvGrpSpPr>
        <p:grpSpPr>
          <a:xfrm>
            <a:off x="35496" y="5877272"/>
            <a:ext cx="9086850" cy="932879"/>
            <a:chOff x="35496" y="5877272"/>
            <a:chExt cx="9086850" cy="932879"/>
          </a:xfrm>
        </p:grpSpPr>
        <p:grpSp>
          <p:nvGrpSpPr>
            <p:cNvPr id="25" name="Gruppo 24"/>
            <p:cNvGrpSpPr/>
            <p:nvPr/>
          </p:nvGrpSpPr>
          <p:grpSpPr>
            <a:xfrm>
              <a:off x="35496" y="5877272"/>
              <a:ext cx="9086850" cy="932879"/>
              <a:chOff x="35496" y="5877272"/>
              <a:chExt cx="9086850" cy="932879"/>
            </a:xfrm>
          </p:grpSpPr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247" y="6083073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2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5877272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6" name="Gruppo 25"/>
            <p:cNvGrpSpPr/>
            <p:nvPr/>
          </p:nvGrpSpPr>
          <p:grpSpPr>
            <a:xfrm>
              <a:off x="3199656" y="6190704"/>
              <a:ext cx="2664296" cy="500831"/>
              <a:chOff x="5724128" y="273348"/>
              <a:chExt cx="3816424" cy="796156"/>
            </a:xfrm>
          </p:grpSpPr>
          <p:pic>
            <p:nvPicPr>
              <p:cNvPr id="30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273348"/>
                <a:ext cx="2563267" cy="793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375" y="282352"/>
                <a:ext cx="1199177" cy="787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203008"/>
              <a:ext cx="856705" cy="48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22" descr="Logo ufficiale 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0" y="6271530"/>
              <a:ext cx="956971" cy="397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9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83026" y="6167262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30969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egnaposto contenuto 2"/>
          <p:cNvSpPr txBox="1">
            <a:spLocks/>
          </p:cNvSpPr>
          <p:nvPr/>
        </p:nvSpPr>
        <p:spPr>
          <a:xfrm>
            <a:off x="442144" y="137839"/>
            <a:ext cx="8229600" cy="6480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600" b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VIPs go into the fields!</a:t>
            </a:r>
            <a:endParaRPr lang="it-IT" sz="2400" b="1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594544" y="836712"/>
            <a:ext cx="8229600" cy="5184576"/>
            <a:chOff x="594544" y="836712"/>
            <a:chExt cx="8229600" cy="5184576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8156" y="836712"/>
              <a:ext cx="3056012" cy="46399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Segnaposto contenuto 2"/>
            <p:cNvSpPr txBox="1">
              <a:spLocks/>
            </p:cNvSpPr>
            <p:nvPr/>
          </p:nvSpPr>
          <p:spPr>
            <a:xfrm>
              <a:off x="594544" y="5589239"/>
              <a:ext cx="8229600" cy="432049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2400" b="1" i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P. syringae</a:t>
              </a:r>
              <a:r>
                <a:rPr lang="it-IT" sz="2400" b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 pv</a:t>
              </a:r>
              <a:r>
                <a:rPr lang="it-IT" sz="2400" b="1" i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. actinidiae </a:t>
              </a:r>
              <a:r>
                <a:rPr lang="it-IT" sz="2400" b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infection</a:t>
              </a:r>
            </a:p>
            <a:p>
              <a:endParaRPr lang="it-IT" sz="1600" b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35496" y="836712"/>
            <a:ext cx="9073008" cy="5189690"/>
            <a:chOff x="-6013176" y="836712"/>
            <a:chExt cx="9073008" cy="5189690"/>
          </a:xfrm>
        </p:grpSpPr>
        <p:grpSp>
          <p:nvGrpSpPr>
            <p:cNvPr id="3" name="Gruppo 2"/>
            <p:cNvGrpSpPr/>
            <p:nvPr/>
          </p:nvGrpSpPr>
          <p:grpSpPr>
            <a:xfrm>
              <a:off x="-6013176" y="836712"/>
              <a:ext cx="9073008" cy="5189690"/>
              <a:chOff x="111696" y="836712"/>
              <a:chExt cx="9073008" cy="5189690"/>
            </a:xfrm>
          </p:grpSpPr>
          <p:pic>
            <p:nvPicPr>
              <p:cNvPr id="33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51691" y="2276872"/>
                <a:ext cx="4733013" cy="37495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4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696" y="836712"/>
                <a:ext cx="4413472" cy="37648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Rettangolo 1"/>
              <p:cNvSpPr/>
              <p:nvPr/>
            </p:nvSpPr>
            <p:spPr>
              <a:xfrm>
                <a:off x="1115616" y="2698022"/>
                <a:ext cx="1080120" cy="4640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400" b="1" i="1" smtClean="0">
                    <a:solidFill>
                      <a:schemeClr val="tx1"/>
                    </a:solidFill>
                  </a:rPr>
                  <a:t>Psa </a:t>
                </a:r>
              </a:p>
              <a:p>
                <a:pPr algn="ctr"/>
                <a:r>
                  <a:rPr lang="it-IT" sz="1400" b="1" i="1" smtClean="0">
                    <a:solidFill>
                      <a:schemeClr val="tx1"/>
                    </a:solidFill>
                  </a:rPr>
                  <a:t>NO VIPs</a:t>
                </a:r>
                <a:endParaRPr lang="it-IT" sz="1400" b="1" i="1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Rettangolo 34"/>
              <p:cNvSpPr/>
              <p:nvPr/>
            </p:nvSpPr>
            <p:spPr>
              <a:xfrm>
                <a:off x="5508104" y="4005064"/>
                <a:ext cx="1080120" cy="46403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400" b="1" i="1" smtClean="0">
                    <a:solidFill>
                      <a:schemeClr val="tx1"/>
                    </a:solidFill>
                  </a:rPr>
                  <a:t>Psa </a:t>
                </a:r>
              </a:p>
              <a:p>
                <a:pPr algn="ctr"/>
                <a:r>
                  <a:rPr lang="it-IT" sz="1400" b="1" i="1" smtClean="0">
                    <a:solidFill>
                      <a:schemeClr val="tx1"/>
                    </a:solidFill>
                  </a:rPr>
                  <a:t>VIPs Psa21</a:t>
                </a:r>
                <a:endParaRPr lang="it-IT" sz="1400" b="1" i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7" name="Segnaposto contenuto 2"/>
            <p:cNvSpPr txBox="1">
              <a:spLocks/>
            </p:cNvSpPr>
            <p:nvPr/>
          </p:nvSpPr>
          <p:spPr>
            <a:xfrm>
              <a:off x="-1296144" y="908720"/>
              <a:ext cx="3995936" cy="129614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2400" b="1" i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P. syringae</a:t>
              </a:r>
              <a:r>
                <a:rPr lang="it-IT" sz="2400" b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 pv.</a:t>
              </a:r>
              <a:r>
                <a:rPr lang="it-IT" sz="2400" b="1" i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 actinidiae</a:t>
              </a:r>
            </a:p>
            <a:p>
              <a:r>
                <a:rPr lang="it-IT" sz="2400" b="1" i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vs </a:t>
              </a:r>
            </a:p>
            <a:p>
              <a:r>
                <a:rPr lang="it-IT" sz="2400" b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mic Sans MS" pitchFamily="66" charset="0"/>
                </a:rPr>
                <a:t>PSA21</a:t>
              </a:r>
              <a:endParaRPr lang="it-IT" sz="1600" b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endParaRPr>
            </a:p>
          </p:txBody>
        </p:sp>
      </p:grpSp>
      <p:grpSp>
        <p:nvGrpSpPr>
          <p:cNvPr id="19" name="Gruppo 18"/>
          <p:cNvGrpSpPr/>
          <p:nvPr/>
        </p:nvGrpSpPr>
        <p:grpSpPr>
          <a:xfrm>
            <a:off x="35496" y="5877272"/>
            <a:ext cx="9086850" cy="932879"/>
            <a:chOff x="35496" y="5877272"/>
            <a:chExt cx="9086850" cy="932879"/>
          </a:xfrm>
        </p:grpSpPr>
        <p:grpSp>
          <p:nvGrpSpPr>
            <p:cNvPr id="20" name="Gruppo 19"/>
            <p:cNvGrpSpPr/>
            <p:nvPr/>
          </p:nvGrpSpPr>
          <p:grpSpPr>
            <a:xfrm>
              <a:off x="35496" y="5877272"/>
              <a:ext cx="9086850" cy="932879"/>
              <a:chOff x="35496" y="5877272"/>
              <a:chExt cx="9086850" cy="932879"/>
            </a:xfrm>
          </p:grpSpPr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247" y="6083073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20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5877272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1" name="Gruppo 20"/>
            <p:cNvGrpSpPr/>
            <p:nvPr/>
          </p:nvGrpSpPr>
          <p:grpSpPr>
            <a:xfrm>
              <a:off x="3199656" y="6190704"/>
              <a:ext cx="2664296" cy="500831"/>
              <a:chOff x="5724128" y="273348"/>
              <a:chExt cx="3816424" cy="796156"/>
            </a:xfrm>
          </p:grpSpPr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273348"/>
                <a:ext cx="2563267" cy="793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" name="Picture 3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375" y="282352"/>
                <a:ext cx="1199177" cy="787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203008"/>
              <a:ext cx="856705" cy="48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 descr="Logo ufficiale 1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0" y="6271530"/>
              <a:ext cx="956971" cy="397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4" name="Picture 5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983026" y="6167262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5002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20150601_12434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0" t="4859" r="24109"/>
          <a:stretch/>
        </p:blipFill>
        <p:spPr>
          <a:xfrm>
            <a:off x="236077" y="240388"/>
            <a:ext cx="3996106" cy="2957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CasellaDiTesto 6"/>
          <p:cNvSpPr txBox="1"/>
          <p:nvPr/>
        </p:nvSpPr>
        <p:spPr>
          <a:xfrm>
            <a:off x="4232183" y="116519"/>
            <a:ext cx="481875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400" b="1" dirty="0" smtClean="0"/>
              <a:t>Dipartimento di Scienze delle Produzione Agrarie e Ambientali</a:t>
            </a:r>
          </a:p>
          <a:p>
            <a:pPr algn="r"/>
            <a:r>
              <a:rPr lang="it-IT" sz="1400" i="1" smtClean="0"/>
              <a:t>Laboratorio </a:t>
            </a:r>
            <a:r>
              <a:rPr lang="it-IT" sz="1400" i="1" dirty="0" smtClean="0"/>
              <a:t>di Patologia Vegetale Molecolare</a:t>
            </a:r>
            <a:endParaRPr lang="it-IT" sz="1400" dirty="0" smtClean="0"/>
          </a:p>
          <a:p>
            <a:pPr algn="r"/>
            <a:endParaRPr lang="it-IT" sz="1400" smtClean="0"/>
          </a:p>
          <a:p>
            <a:pPr algn="r"/>
            <a:r>
              <a:rPr lang="it-IT" sz="1400" smtClean="0"/>
              <a:t>Matteo Cerboneschi </a:t>
            </a:r>
            <a:endParaRPr lang="it-IT" sz="1400" dirty="0" smtClean="0"/>
          </a:p>
          <a:p>
            <a:pPr algn="r"/>
            <a:r>
              <a:rPr lang="it-IT" sz="1400" smtClean="0"/>
              <a:t>Carola Biancalani</a:t>
            </a:r>
            <a:endParaRPr lang="it-IT" sz="1400" dirty="0" smtClean="0"/>
          </a:p>
          <a:p>
            <a:pPr algn="r"/>
            <a:r>
              <a:rPr lang="it-IT" sz="1400" smtClean="0"/>
              <a:t>Sofia </a:t>
            </a:r>
            <a:r>
              <a:rPr lang="it-IT" sz="1400" dirty="0" err="1" smtClean="0"/>
              <a:t>Macconi</a:t>
            </a:r>
            <a:endParaRPr lang="it-IT" sz="1400" dirty="0" smtClean="0"/>
          </a:p>
          <a:p>
            <a:pPr algn="r"/>
            <a:r>
              <a:rPr lang="it-IT" sz="1400" smtClean="0"/>
              <a:t>Maria </a:t>
            </a:r>
            <a:r>
              <a:rPr lang="it-IT" sz="1400" dirty="0" smtClean="0"/>
              <a:t>Vittoria </a:t>
            </a:r>
            <a:r>
              <a:rPr lang="it-IT" sz="1400" dirty="0" err="1" smtClean="0"/>
              <a:t>Ortenzi</a:t>
            </a:r>
            <a:endParaRPr lang="it-IT" sz="1400" dirty="0"/>
          </a:p>
          <a:p>
            <a:pPr algn="r"/>
            <a:r>
              <a:rPr lang="it-IT" sz="1400" b="1" smtClean="0"/>
              <a:t>Stefania Tegli</a:t>
            </a:r>
            <a:endParaRPr lang="it-IT" sz="1400" b="1" dirty="0" smtClean="0"/>
          </a:p>
          <a:p>
            <a:pPr algn="r"/>
            <a:endParaRPr lang="it-IT" sz="1400" b="1" dirty="0"/>
          </a:p>
          <a:p>
            <a:pPr algn="r"/>
            <a:r>
              <a:rPr lang="it-IT" sz="1400" i="1" dirty="0" smtClean="0">
                <a:solidFill>
                  <a:srgbClr val="000000"/>
                </a:solidFill>
              </a:rPr>
              <a:t>Sezione Arboricoltura</a:t>
            </a:r>
            <a:endParaRPr lang="it-IT" sz="1400" dirty="0" smtClean="0">
              <a:solidFill>
                <a:srgbClr val="000000"/>
              </a:solidFill>
            </a:endParaRPr>
          </a:p>
          <a:p>
            <a:pPr algn="r"/>
            <a:r>
              <a:rPr lang="it-IT" sz="1400" smtClean="0"/>
              <a:t>Massimo Gori</a:t>
            </a:r>
          </a:p>
          <a:p>
            <a:pPr algn="r"/>
            <a:r>
              <a:rPr lang="it-IT" sz="1400" b="1" smtClean="0"/>
              <a:t>Stefano Biricolti</a:t>
            </a:r>
            <a:endParaRPr lang="it-IT" sz="1400" b="1" dirty="0" smtClean="0"/>
          </a:p>
        </p:txBody>
      </p:sp>
      <p:sp>
        <p:nvSpPr>
          <p:cNvPr id="8" name="CasellaDiTesto 7"/>
          <p:cNvSpPr txBox="1"/>
          <p:nvPr/>
        </p:nvSpPr>
        <p:spPr>
          <a:xfrm>
            <a:off x="6099296" y="3074074"/>
            <a:ext cx="295164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400" b="1" dirty="0" smtClean="0"/>
              <a:t>Dipartimento di Chimica “Ugo </a:t>
            </a:r>
            <a:r>
              <a:rPr lang="it-IT" sz="1400" b="1" dirty="0" err="1" smtClean="0"/>
              <a:t>Schiff</a:t>
            </a:r>
            <a:r>
              <a:rPr lang="it-IT" sz="1400" b="1" dirty="0" smtClean="0"/>
              <a:t>”</a:t>
            </a:r>
          </a:p>
          <a:p>
            <a:pPr algn="r"/>
            <a:endParaRPr lang="it-IT" sz="1400" i="1" dirty="0" smtClean="0"/>
          </a:p>
          <a:p>
            <a:pPr algn="r"/>
            <a:r>
              <a:rPr lang="it-IT" sz="1400" dirty="0" smtClean="0"/>
              <a:t>Francesco </a:t>
            </a:r>
            <a:r>
              <a:rPr lang="it-IT" sz="1400" smtClean="0"/>
              <a:t>Tadini Buoninsegni</a:t>
            </a:r>
            <a:endParaRPr lang="it-IT" sz="1400" dirty="0" smtClean="0"/>
          </a:p>
          <a:p>
            <a:pPr algn="r"/>
            <a:r>
              <a:rPr lang="it-IT" sz="1400" smtClean="0"/>
              <a:t>Serena Smeazzetto</a:t>
            </a:r>
            <a:endParaRPr lang="it-IT" sz="1400" dirty="0" smtClean="0"/>
          </a:p>
          <a:p>
            <a:pPr algn="r"/>
            <a:r>
              <a:rPr lang="it-IT" sz="1400" smtClean="0"/>
              <a:t>Alessio Sacconi</a:t>
            </a:r>
            <a:endParaRPr lang="it-IT" sz="1400" dirty="0" smtClean="0"/>
          </a:p>
          <a:p>
            <a:pPr algn="r"/>
            <a:r>
              <a:rPr lang="it-IT" sz="1400" smtClean="0"/>
              <a:t>Roberta Gualdani</a:t>
            </a:r>
            <a:endParaRPr lang="it-IT" sz="1400" dirty="0" smtClean="0"/>
          </a:p>
          <a:p>
            <a:pPr algn="r"/>
            <a:r>
              <a:rPr lang="it-IT" sz="1400" b="1" smtClean="0"/>
              <a:t>Maria </a:t>
            </a:r>
            <a:r>
              <a:rPr lang="it-IT" sz="1400" b="1" dirty="0" smtClean="0"/>
              <a:t>Rosa Moncelli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7042248" y="5093655"/>
            <a:ext cx="2008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400" b="1" dirty="0" smtClean="0"/>
              <a:t>Dipartimento di Biologia</a:t>
            </a:r>
            <a:endParaRPr lang="it-IT" sz="1400" dirty="0" smtClean="0"/>
          </a:p>
          <a:p>
            <a:pPr algn="r"/>
            <a:r>
              <a:rPr lang="it-IT" sz="1400" b="1" smtClean="0"/>
              <a:t>Patrizia </a:t>
            </a:r>
            <a:r>
              <a:rPr lang="it-IT" sz="1400" b="1" dirty="0" smtClean="0"/>
              <a:t>Bogani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840914" y="3362984"/>
            <a:ext cx="2986041" cy="1674477"/>
            <a:chOff x="840914" y="3362984"/>
            <a:chExt cx="2986041" cy="167447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852" y="4413706"/>
              <a:ext cx="2517683" cy="6237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914" y="3458913"/>
              <a:ext cx="1152525" cy="8155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 descr="astra resaf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1048" y="3362984"/>
              <a:ext cx="1345907" cy="918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535" y="1455558"/>
            <a:ext cx="1087840" cy="121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uppo 18"/>
          <p:cNvGrpSpPr/>
          <p:nvPr/>
        </p:nvGrpSpPr>
        <p:grpSpPr>
          <a:xfrm>
            <a:off x="35496" y="5877272"/>
            <a:ext cx="9086850" cy="932879"/>
            <a:chOff x="35496" y="5877272"/>
            <a:chExt cx="9086850" cy="932879"/>
          </a:xfrm>
        </p:grpSpPr>
        <p:grpSp>
          <p:nvGrpSpPr>
            <p:cNvPr id="20" name="Gruppo 19"/>
            <p:cNvGrpSpPr/>
            <p:nvPr/>
          </p:nvGrpSpPr>
          <p:grpSpPr>
            <a:xfrm>
              <a:off x="35496" y="5877272"/>
              <a:ext cx="9086850" cy="932879"/>
              <a:chOff x="35496" y="5877272"/>
              <a:chExt cx="9086850" cy="932879"/>
            </a:xfrm>
          </p:grpSpPr>
          <p:pic>
            <p:nvPicPr>
              <p:cNvPr id="33" name="Picture 2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247" y="6083073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20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5877272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1" name="Gruppo 20"/>
            <p:cNvGrpSpPr/>
            <p:nvPr/>
          </p:nvGrpSpPr>
          <p:grpSpPr>
            <a:xfrm>
              <a:off x="3199656" y="6190704"/>
              <a:ext cx="2664296" cy="500831"/>
              <a:chOff x="5724128" y="273348"/>
              <a:chExt cx="3816424" cy="796156"/>
            </a:xfrm>
          </p:grpSpPr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273348"/>
                <a:ext cx="2563267" cy="793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3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375" y="282352"/>
                <a:ext cx="1199177" cy="787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203008"/>
              <a:ext cx="856705" cy="48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 descr="Logo ufficiale 1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0" y="6271530"/>
              <a:ext cx="956971" cy="397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30" name="Picture 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983026" y="6167262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439" y="5150194"/>
            <a:ext cx="650337" cy="72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125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-540568" y="459256"/>
            <a:ext cx="10225136" cy="6439776"/>
            <a:chOff x="-540568" y="459256"/>
            <a:chExt cx="10225136" cy="6439776"/>
          </a:xfrm>
        </p:grpSpPr>
        <p:sp>
          <p:nvSpPr>
            <p:cNvPr id="27" name="Rettangolo 26"/>
            <p:cNvSpPr/>
            <p:nvPr/>
          </p:nvSpPr>
          <p:spPr>
            <a:xfrm>
              <a:off x="7236296" y="459256"/>
              <a:ext cx="1080120" cy="2088232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Mezza cornice 22"/>
            <p:cNvSpPr/>
            <p:nvPr/>
          </p:nvSpPr>
          <p:spPr>
            <a:xfrm>
              <a:off x="-540568" y="6179032"/>
              <a:ext cx="2880320" cy="720000"/>
            </a:xfrm>
            <a:prstGeom prst="halfFrame">
              <a:avLst>
                <a:gd name="adj1" fmla="val 11537"/>
                <a:gd name="adj2" fmla="val 1153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25" name="Stella a 5 punte 24"/>
            <p:cNvSpPr/>
            <p:nvPr/>
          </p:nvSpPr>
          <p:spPr>
            <a:xfrm>
              <a:off x="7393960" y="535032"/>
              <a:ext cx="792088" cy="720080"/>
            </a:xfrm>
            <a:prstGeom prst="star5">
              <a:avLst>
                <a:gd name="adj" fmla="val 29384"/>
                <a:gd name="hf" fmla="val 105146"/>
                <a:gd name="vf" fmla="val 110557"/>
              </a:avLst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Rettangolo 27"/>
            <p:cNvSpPr/>
            <p:nvPr/>
          </p:nvSpPr>
          <p:spPr>
            <a:xfrm>
              <a:off x="7560418" y="909396"/>
              <a:ext cx="45877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it-IT" sz="1200" b="1" i="1" dirty="0">
                  <a:solidFill>
                    <a:prstClr val="black"/>
                  </a:solidFill>
                </a:rPr>
                <a:t>only</a:t>
              </a:r>
              <a:endParaRPr lang="it-IT" b="1" i="1" dirty="0">
                <a:solidFill>
                  <a:prstClr val="black"/>
                </a:solidFill>
              </a:endParaRPr>
            </a:p>
          </p:txBody>
        </p:sp>
        <p:sp>
          <p:nvSpPr>
            <p:cNvPr id="29" name="Interruzione 28"/>
            <p:cNvSpPr/>
            <p:nvPr/>
          </p:nvSpPr>
          <p:spPr>
            <a:xfrm>
              <a:off x="8028384" y="1556792"/>
              <a:ext cx="216024" cy="72008"/>
            </a:xfrm>
            <a:prstGeom prst="flowChartTerminator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7349248" y="679048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VIPs</a:t>
              </a:r>
              <a:endPara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" name="Mezza cornice 3"/>
            <p:cNvSpPr/>
            <p:nvPr/>
          </p:nvSpPr>
          <p:spPr>
            <a:xfrm>
              <a:off x="2339752" y="5458952"/>
              <a:ext cx="1008112" cy="720000"/>
            </a:xfrm>
            <a:prstGeom prst="halfFrame">
              <a:avLst>
                <a:gd name="adj1" fmla="val 11537"/>
                <a:gd name="adj2" fmla="val 1153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9" name="Mezza cornice 8"/>
            <p:cNvSpPr/>
            <p:nvPr/>
          </p:nvSpPr>
          <p:spPr>
            <a:xfrm>
              <a:off x="3347864" y="4738872"/>
              <a:ext cx="1008112" cy="720000"/>
            </a:xfrm>
            <a:prstGeom prst="halfFrame">
              <a:avLst>
                <a:gd name="adj1" fmla="val 11537"/>
                <a:gd name="adj2" fmla="val 1153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8" name="Mezza cornice 7"/>
            <p:cNvSpPr/>
            <p:nvPr/>
          </p:nvSpPr>
          <p:spPr>
            <a:xfrm>
              <a:off x="4355976" y="4018792"/>
              <a:ext cx="1008112" cy="720000"/>
            </a:xfrm>
            <a:prstGeom prst="halfFrame">
              <a:avLst>
                <a:gd name="adj1" fmla="val 11537"/>
                <a:gd name="adj2" fmla="val 1153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7" name="Mezza cornice 6"/>
            <p:cNvSpPr/>
            <p:nvPr/>
          </p:nvSpPr>
          <p:spPr>
            <a:xfrm>
              <a:off x="5364088" y="3298712"/>
              <a:ext cx="1008112" cy="720000"/>
            </a:xfrm>
            <a:prstGeom prst="halfFrame">
              <a:avLst>
                <a:gd name="adj1" fmla="val 11537"/>
                <a:gd name="adj2" fmla="val 11537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6" name="Mezza cornice 5"/>
            <p:cNvSpPr/>
            <p:nvPr/>
          </p:nvSpPr>
          <p:spPr>
            <a:xfrm>
              <a:off x="6372200" y="2564904"/>
              <a:ext cx="3312368" cy="720000"/>
            </a:xfrm>
            <a:prstGeom prst="halfFrame">
              <a:avLst>
                <a:gd name="adj1" fmla="val 11537"/>
                <a:gd name="adj2" fmla="val 1153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036" y="5229200"/>
              <a:ext cx="1068652" cy="792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8363" y="4271232"/>
              <a:ext cx="1245445" cy="8139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792" y="3573016"/>
              <a:ext cx="1158897" cy="7200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7548" y="2973207"/>
              <a:ext cx="1110516" cy="743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0152" y="1681877"/>
              <a:ext cx="1160408" cy="7771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3782" y="2348880"/>
              <a:ext cx="1146410" cy="742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0" name="Gruppo 29"/>
          <p:cNvGrpSpPr/>
          <p:nvPr/>
        </p:nvGrpSpPr>
        <p:grpSpPr>
          <a:xfrm>
            <a:off x="35496" y="5877272"/>
            <a:ext cx="9086850" cy="932879"/>
            <a:chOff x="35496" y="5877272"/>
            <a:chExt cx="9086850" cy="932879"/>
          </a:xfrm>
        </p:grpSpPr>
        <p:grpSp>
          <p:nvGrpSpPr>
            <p:cNvPr id="31" name="Gruppo 30"/>
            <p:cNvGrpSpPr/>
            <p:nvPr/>
          </p:nvGrpSpPr>
          <p:grpSpPr>
            <a:xfrm>
              <a:off x="35496" y="5877272"/>
              <a:ext cx="9086850" cy="932879"/>
              <a:chOff x="35496" y="5877272"/>
              <a:chExt cx="9086850" cy="932879"/>
            </a:xfrm>
          </p:grpSpPr>
          <p:pic>
            <p:nvPicPr>
              <p:cNvPr id="38" name="Picture 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247" y="6083073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20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5877272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2" name="Gruppo 31"/>
            <p:cNvGrpSpPr/>
            <p:nvPr/>
          </p:nvGrpSpPr>
          <p:grpSpPr>
            <a:xfrm>
              <a:off x="3199656" y="6190704"/>
              <a:ext cx="2664296" cy="500831"/>
              <a:chOff x="5724128" y="273348"/>
              <a:chExt cx="3816424" cy="796156"/>
            </a:xfrm>
          </p:grpSpPr>
          <p:pic>
            <p:nvPicPr>
              <p:cNvPr id="3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273348"/>
                <a:ext cx="2563267" cy="793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" name="Picture 3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375" y="282352"/>
                <a:ext cx="1199177" cy="787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3" name="Picture 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203008"/>
              <a:ext cx="856705" cy="48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22" descr="Logo ufficiale 1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2280" y="6271530"/>
              <a:ext cx="956971" cy="3978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35" name="Picture 5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983026" y="6167262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61917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" y="5881479"/>
            <a:ext cx="9086850" cy="283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88" y="3717032"/>
            <a:ext cx="7393299" cy="1749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uppo 4"/>
          <p:cNvGrpSpPr/>
          <p:nvPr/>
        </p:nvGrpSpPr>
        <p:grpSpPr>
          <a:xfrm>
            <a:off x="-9216" y="6021288"/>
            <a:ext cx="9123196" cy="792088"/>
            <a:chOff x="-9216" y="6021288"/>
            <a:chExt cx="9123196" cy="792088"/>
          </a:xfrm>
        </p:grpSpPr>
        <p:grpSp>
          <p:nvGrpSpPr>
            <p:cNvPr id="3" name="Gruppo 2"/>
            <p:cNvGrpSpPr/>
            <p:nvPr/>
          </p:nvGrpSpPr>
          <p:grpSpPr>
            <a:xfrm>
              <a:off x="-9216" y="6021288"/>
              <a:ext cx="9123196" cy="792088"/>
              <a:chOff x="-9216" y="6021288"/>
              <a:chExt cx="9123196" cy="792088"/>
            </a:xfrm>
          </p:grpSpPr>
          <p:pic>
            <p:nvPicPr>
              <p:cNvPr id="7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79512" y="6167262"/>
                <a:ext cx="780662" cy="574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7111" y="6086298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" name="Connettore 1 3"/>
              <p:cNvCxnSpPr/>
              <p:nvPr/>
            </p:nvCxnSpPr>
            <p:spPr>
              <a:xfrm>
                <a:off x="-9216" y="6021288"/>
                <a:ext cx="9123196" cy="0"/>
              </a:xfrm>
              <a:prstGeom prst="line">
                <a:avLst/>
              </a:prstGeom>
              <a:ln w="19050">
                <a:solidFill>
                  <a:schemeClr val="tx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7743" y="6203007"/>
              <a:ext cx="1144737" cy="500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Gruppo 5"/>
          <p:cNvGrpSpPr/>
          <p:nvPr/>
        </p:nvGrpSpPr>
        <p:grpSpPr>
          <a:xfrm>
            <a:off x="86296" y="400596"/>
            <a:ext cx="8878192" cy="796156"/>
            <a:chOff x="86296" y="273348"/>
            <a:chExt cx="8878192" cy="79615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96" y="273348"/>
              <a:ext cx="2563267" cy="7938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5311" y="282352"/>
              <a:ext cx="1199177" cy="787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Gruppo 1"/>
          <p:cNvGrpSpPr/>
          <p:nvPr/>
        </p:nvGrpSpPr>
        <p:grpSpPr>
          <a:xfrm>
            <a:off x="2216134" y="1340768"/>
            <a:ext cx="4660122" cy="1944216"/>
            <a:chOff x="2216134" y="1340768"/>
            <a:chExt cx="4660122" cy="1944216"/>
          </a:xfrm>
        </p:grpSpPr>
        <p:pic>
          <p:nvPicPr>
            <p:cNvPr id="15" name="Picture 22" descr="Logo ufficiale 1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2548" y="1340768"/>
              <a:ext cx="3299668" cy="13717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10" name="CasellaDiTesto 9"/>
            <p:cNvSpPr txBox="1"/>
            <p:nvPr/>
          </p:nvSpPr>
          <p:spPr>
            <a:xfrm>
              <a:off x="2216134" y="2638653"/>
              <a:ext cx="46601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600" b="1" smtClean="0"/>
                <a:t>And…after… AFTER Cu?</a:t>
              </a:r>
              <a:endParaRPr lang="it-IT" sz="3600" b="1"/>
            </a:p>
          </p:txBody>
        </p:sp>
      </p:grpSp>
    </p:spTree>
    <p:extLst>
      <p:ext uri="{BB962C8B-B14F-4D97-AF65-F5344CB8AC3E}">
        <p14:creationId xmlns:p14="http://schemas.microsoft.com/office/powerpoint/2010/main" val="393298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o 15"/>
          <p:cNvGrpSpPr/>
          <p:nvPr/>
        </p:nvGrpSpPr>
        <p:grpSpPr>
          <a:xfrm>
            <a:off x="3964" y="5717314"/>
            <a:ext cx="9086850" cy="1096063"/>
            <a:chOff x="3964" y="5717314"/>
            <a:chExt cx="9086850" cy="1096063"/>
          </a:xfrm>
        </p:grpSpPr>
        <p:grpSp>
          <p:nvGrpSpPr>
            <p:cNvPr id="17" name="Gruppo 16"/>
            <p:cNvGrpSpPr/>
            <p:nvPr/>
          </p:nvGrpSpPr>
          <p:grpSpPr>
            <a:xfrm>
              <a:off x="3964" y="5717314"/>
              <a:ext cx="9086850" cy="1024054"/>
              <a:chOff x="3964" y="5787376"/>
              <a:chExt cx="9086850" cy="1024054"/>
            </a:xfrm>
          </p:grpSpPr>
          <p:pic>
            <p:nvPicPr>
              <p:cNvPr id="19" name="Picture 2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4" y="5787376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6207016"/>
                <a:ext cx="856705" cy="487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938" y="6165304"/>
                <a:ext cx="780662" cy="574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0973" y="6084352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Rettangolo 22"/>
              <p:cNvSpPr/>
              <p:nvPr/>
            </p:nvSpPr>
            <p:spPr>
              <a:xfrm>
                <a:off x="2603074" y="6156593"/>
                <a:ext cx="390964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Accademia dei Georgofili</a:t>
                </a:r>
              </a:p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Firenze, 13 novembre 2015</a:t>
                </a:r>
                <a:endParaRPr lang="it-IT" sz="1600" b="1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18" name="Immagine 17" descr="http://aws.imagelinenetwork.com/agronotizie/materiali/ArticoliImg/accademia-georgofili-logo-colori.jp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014291"/>
              <a:ext cx="864096" cy="7990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938" name="Picture 2" descr="http://ecx.images-amazon.com/images/I/614CeUwZoP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80" y="3096256"/>
            <a:ext cx="1715526" cy="2573288"/>
          </a:xfrm>
          <a:prstGeom prst="rect">
            <a:avLst/>
          </a:prstGeom>
          <a:noFill/>
          <a:ln w="38100">
            <a:solidFill>
              <a:srgbClr val="A5002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bouillie bordelais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879" y="2996952"/>
            <a:ext cx="5790617" cy="267259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923104" cy="2609404"/>
          </a:xfrm>
          <a:prstGeom prst="rect">
            <a:avLst/>
          </a:prstGeom>
          <a:noFill/>
          <a:ln w="38100">
            <a:solidFill>
              <a:srgbClr val="A5002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211961" y="188640"/>
            <a:ext cx="48245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smtClean="0"/>
              <a:t>La rivoluzione nella lotta </a:t>
            </a:r>
          </a:p>
          <a:p>
            <a:pPr algn="ctr"/>
            <a:r>
              <a:rPr lang="it-IT" sz="2800" b="1" smtClean="0"/>
              <a:t>alle malattie delle piante</a:t>
            </a:r>
          </a:p>
          <a:p>
            <a:pPr algn="ctr"/>
            <a:r>
              <a:rPr lang="it-IT" sz="2800" b="1" smtClean="0"/>
              <a:t>da batteri e funghi </a:t>
            </a:r>
          </a:p>
          <a:p>
            <a:pPr algn="ctr"/>
            <a:r>
              <a:rPr lang="it-IT" sz="2800" b="1" smtClean="0"/>
              <a:t>era già iniziata </a:t>
            </a:r>
          </a:p>
          <a:p>
            <a:pPr algn="ctr"/>
            <a:r>
              <a:rPr lang="it-IT" sz="2800" b="1" smtClean="0"/>
              <a:t>molto tempo prima…</a:t>
            </a:r>
          </a:p>
          <a:p>
            <a:pPr algn="ctr"/>
            <a:r>
              <a:rPr lang="it-IT" sz="2800" b="1" smtClean="0"/>
              <a:t>basata sul </a:t>
            </a:r>
            <a:r>
              <a:rPr lang="it-IT" sz="2800" b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Rame</a:t>
            </a:r>
            <a:endParaRPr lang="it-IT" sz="2800" b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36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stefania\Desktop\LIFE\LIFE2013_EVERGREEN_abinitio\1_LIFE13_EVERGREEN_totale\dissemination_EVERGREEN\23_24ott14_AFTER_EVER_ECRF_kickoffEVER_\20141023_1527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0" y="1719383"/>
            <a:ext cx="8927976" cy="502198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260650"/>
            <a:ext cx="6067425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284" y="116634"/>
            <a:ext cx="1399213" cy="1237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C:\Users\stefania\Desktop\LIFE\LIFE2013_EVERGREEN_abinitio\1_LIFE13_EVERGREEN_totale\loghi_vari_EVERGREEN\EVERGREEN_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47" y="400417"/>
            <a:ext cx="1266766" cy="83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64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389" y="1258391"/>
            <a:ext cx="4052187" cy="5554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uppo 2"/>
          <p:cNvGrpSpPr/>
          <p:nvPr/>
        </p:nvGrpSpPr>
        <p:grpSpPr>
          <a:xfrm>
            <a:off x="18080" y="157576"/>
            <a:ext cx="9086850" cy="932879"/>
            <a:chOff x="35496" y="5877272"/>
            <a:chExt cx="9086850" cy="932879"/>
          </a:xfrm>
        </p:grpSpPr>
        <p:grpSp>
          <p:nvGrpSpPr>
            <p:cNvPr id="4" name="Gruppo 3"/>
            <p:cNvGrpSpPr/>
            <p:nvPr/>
          </p:nvGrpSpPr>
          <p:grpSpPr>
            <a:xfrm>
              <a:off x="35496" y="5877272"/>
              <a:ext cx="9086850" cy="932879"/>
              <a:chOff x="35496" y="5877272"/>
              <a:chExt cx="9086850" cy="932879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247" y="6083073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2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5877272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" name="Gruppo 4"/>
            <p:cNvGrpSpPr/>
            <p:nvPr/>
          </p:nvGrpSpPr>
          <p:grpSpPr>
            <a:xfrm>
              <a:off x="3199656" y="6190704"/>
              <a:ext cx="2664296" cy="500831"/>
              <a:chOff x="5724128" y="273348"/>
              <a:chExt cx="3816424" cy="796156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273348"/>
                <a:ext cx="2563267" cy="793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375" y="282352"/>
                <a:ext cx="1199177" cy="787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203008"/>
              <a:ext cx="856705" cy="48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983026" y="6167262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67970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237" y="1196752"/>
            <a:ext cx="2678907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uppo 2"/>
          <p:cNvGrpSpPr/>
          <p:nvPr/>
        </p:nvGrpSpPr>
        <p:grpSpPr>
          <a:xfrm>
            <a:off x="18080" y="157576"/>
            <a:ext cx="9086850" cy="932879"/>
            <a:chOff x="35496" y="5877272"/>
            <a:chExt cx="9086850" cy="932879"/>
          </a:xfrm>
        </p:grpSpPr>
        <p:grpSp>
          <p:nvGrpSpPr>
            <p:cNvPr id="4" name="Gruppo 3"/>
            <p:cNvGrpSpPr/>
            <p:nvPr/>
          </p:nvGrpSpPr>
          <p:grpSpPr>
            <a:xfrm>
              <a:off x="35496" y="5877272"/>
              <a:ext cx="9086850" cy="932879"/>
              <a:chOff x="35496" y="5877272"/>
              <a:chExt cx="9086850" cy="932879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247" y="6083073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2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5877272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" name="Gruppo 4"/>
            <p:cNvGrpSpPr/>
            <p:nvPr/>
          </p:nvGrpSpPr>
          <p:grpSpPr>
            <a:xfrm>
              <a:off x="3199656" y="6190704"/>
              <a:ext cx="2664296" cy="500831"/>
              <a:chOff x="5724128" y="273348"/>
              <a:chExt cx="3816424" cy="796156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273348"/>
                <a:ext cx="2563267" cy="793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375" y="282352"/>
                <a:ext cx="1199177" cy="787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203008"/>
              <a:ext cx="856705" cy="48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983026" y="6167262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2" name="CasellaDiTesto 11"/>
          <p:cNvSpPr txBox="1"/>
          <p:nvPr/>
        </p:nvSpPr>
        <p:spPr>
          <a:xfrm>
            <a:off x="367070" y="5108991"/>
            <a:ext cx="83792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600" b="1" smtClean="0"/>
              <a:t>EVERGREEN:</a:t>
            </a:r>
          </a:p>
          <a:p>
            <a:pPr algn="ctr"/>
            <a:r>
              <a:rPr lang="it-IT" sz="3600" b="1" smtClean="0">
                <a:solidFill>
                  <a:schemeClr val="tx2">
                    <a:lumMod val="75000"/>
                  </a:schemeClr>
                </a:solidFill>
              </a:rPr>
              <a:t>plant disease control and circular economy</a:t>
            </a:r>
            <a:endParaRPr lang="it-IT" b="1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34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8" descr="C:\Users\stefania\Desktop\LIFE\Life2012_kickoffmeeting\logo_AfterCu\immagini_Notice\Eco-Leaves-and-Green-Wave-Vec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19" y="0"/>
            <a:ext cx="9144000" cy="6858000"/>
          </a:xfrm>
          <a:prstGeom prst="rect">
            <a:avLst/>
          </a:prstGeom>
          <a:noFill/>
          <a:effectLst>
            <a:glow rad="228600">
              <a:srgbClr val="002060">
                <a:alpha val="40000"/>
              </a:srgbClr>
            </a:glow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1" name="Rettangolo arrotondato 10"/>
          <p:cNvSpPr/>
          <p:nvPr/>
        </p:nvSpPr>
        <p:spPr>
          <a:xfrm>
            <a:off x="809804" y="1340768"/>
            <a:ext cx="7592268" cy="3240360"/>
          </a:xfrm>
          <a:prstGeom prst="roundRect">
            <a:avLst/>
          </a:prstGeom>
          <a:ln>
            <a:noFill/>
          </a:ln>
          <a:effectLst>
            <a:glow>
              <a:schemeClr val="tx2">
                <a:lumMod val="40000"/>
                <a:lumOff val="60000"/>
              </a:schemeClr>
            </a:glow>
            <a:softEdge rad="1270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  <p:pic>
        <p:nvPicPr>
          <p:cNvPr id="13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021288"/>
            <a:ext cx="9086850" cy="50405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54" name="Gruppo 8"/>
          <p:cNvGrpSpPr>
            <a:grpSpLocks/>
          </p:cNvGrpSpPr>
          <p:nvPr/>
        </p:nvGrpSpPr>
        <p:grpSpPr bwMode="auto">
          <a:xfrm>
            <a:off x="265113" y="1556792"/>
            <a:ext cx="8569325" cy="4638380"/>
            <a:chOff x="265168" y="1340768"/>
            <a:chExt cx="8568952" cy="4824943"/>
          </a:xfrm>
        </p:grpSpPr>
        <p:sp useBgFill="1">
          <p:nvSpPr>
            <p:cNvPr id="14" name="Rettangolo arrotondato 13"/>
            <p:cNvSpPr/>
            <p:nvPr/>
          </p:nvSpPr>
          <p:spPr>
            <a:xfrm>
              <a:off x="265168" y="1340768"/>
              <a:ext cx="8568952" cy="4824943"/>
            </a:xfrm>
            <a:prstGeom prst="roundRect">
              <a:avLst/>
            </a:prstGeom>
            <a:effectLst>
              <a:glow rad="139700">
                <a:schemeClr val="tx2">
                  <a:lumMod val="20000"/>
                  <a:lumOff val="80000"/>
                  <a:alpha val="40000"/>
                </a:schemeClr>
              </a:glow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600" b="1">
                <a:solidFill>
                  <a:srgbClr val="C0504D">
                    <a:lumMod val="50000"/>
                  </a:srgbClr>
                </a:solidFill>
                <a:latin typeface="Comic Sans MS" pitchFamily="66" charset="0"/>
              </a:endParaRPr>
            </a:p>
          </p:txBody>
        </p:sp>
        <p:sp>
          <p:nvSpPr>
            <p:cNvPr id="7" name="Rettangolo 6"/>
            <p:cNvSpPr/>
            <p:nvPr/>
          </p:nvSpPr>
          <p:spPr>
            <a:xfrm>
              <a:off x="686972" y="1556264"/>
              <a:ext cx="7736284" cy="3970653"/>
            </a:xfrm>
            <a:prstGeom prst="rect">
              <a:avLst/>
            </a:prstGeom>
            <a:effectLst>
              <a:glow rad="127000">
                <a:srgbClr val="0070C0"/>
              </a:glow>
              <a:softEdge rad="254000"/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sz="2400" b="1" smtClean="0">
                  <a:solidFill>
                    <a:srgbClr val="002060"/>
                  </a:solidFill>
                  <a:latin typeface="Comic Sans MS" pitchFamily="66" charset="0"/>
                  <a:cs typeface="Arial" pitchFamily="34" charset="0"/>
                </a:rPr>
                <a:t>EVERGREEN project </a:t>
              </a:r>
              <a:r>
                <a:rPr lang="en-US" sz="2400" b="1">
                  <a:solidFill>
                    <a:srgbClr val="002060"/>
                  </a:solidFill>
                  <a:latin typeface="Comic Sans MS" pitchFamily="66" charset="0"/>
                  <a:cs typeface="Arial" pitchFamily="34" charset="0"/>
                </a:rPr>
                <a:t>will aim at demonstrating </a:t>
              </a:r>
            </a:p>
            <a:p>
              <a:pPr algn="ctr">
                <a:lnSpc>
                  <a:spcPct val="150000"/>
                </a:lnSpc>
                <a:defRPr/>
              </a:pPr>
              <a:r>
                <a:rPr lang="en-US" sz="2400" b="1" smtClean="0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  <a:cs typeface="Arial" pitchFamily="34" charset="0"/>
                </a:rPr>
                <a:t>the </a:t>
              </a:r>
              <a:r>
                <a:rPr lang="en-US" sz="2400" b="1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  <a:cs typeface="Arial" pitchFamily="34" charset="0"/>
                </a:rPr>
                <a:t>successful use of </a:t>
              </a:r>
              <a:endParaRPr lang="en-US" sz="2400" b="1" smtClean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endParaRPr>
            </a:p>
            <a:p>
              <a:pPr algn="ctr">
                <a:lnSpc>
                  <a:spcPct val="150000"/>
                </a:lnSpc>
                <a:defRPr/>
              </a:pPr>
              <a:r>
                <a:rPr lang="en-US" sz="2400" b="1" smtClean="0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  <a:cs typeface="Arial" pitchFamily="34" charset="0"/>
                </a:rPr>
                <a:t>polyphenol-based biomolecules </a:t>
              </a:r>
              <a:r>
                <a:rPr lang="en-US" sz="2400" b="1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  <a:cs typeface="Arial" pitchFamily="34" charset="0"/>
                </a:rPr>
                <a:t>recovered from</a:t>
              </a:r>
            </a:p>
            <a:p>
              <a:pPr algn="ctr">
                <a:lnSpc>
                  <a:spcPct val="150000"/>
                </a:lnSpc>
                <a:defRPr/>
              </a:pPr>
              <a:r>
                <a:rPr lang="en-US" sz="2400" b="1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  <a:cs typeface="Arial" pitchFamily="34" charset="0"/>
                </a:rPr>
                <a:t>agricultural vegetable wastes </a:t>
              </a:r>
              <a:r>
                <a:rPr lang="en-US" sz="2400" b="1" smtClean="0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  <a:cs typeface="Arial" pitchFamily="34" charset="0"/>
                </a:rPr>
                <a:t>as </a:t>
              </a:r>
              <a:r>
                <a:rPr lang="en-US" sz="2400" b="1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  <a:cs typeface="Arial" pitchFamily="34" charset="0"/>
                </a:rPr>
                <a:t>substitutes of pesticides for the environmentally friendly and</a:t>
              </a:r>
            </a:p>
            <a:p>
              <a:pPr algn="ctr">
                <a:lnSpc>
                  <a:spcPct val="150000"/>
                </a:lnSpc>
                <a:defRPr/>
              </a:pPr>
              <a:r>
                <a:rPr lang="en-US" sz="2400" b="1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  <a:cs typeface="Arial" pitchFamily="34" charset="0"/>
                </a:rPr>
                <a:t>sustainable control of plant </a:t>
              </a:r>
              <a:r>
                <a:rPr lang="en-US" sz="2400" b="1" smtClean="0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  <a:cs typeface="Arial" pitchFamily="34" charset="0"/>
                </a:rPr>
                <a:t>diseases from bacteria and nematodes</a:t>
              </a:r>
              <a:endParaRPr lang="it-IT" sz="2400" b="1">
                <a:solidFill>
                  <a:schemeClr val="tx2">
                    <a:lumMod val="50000"/>
                  </a:schemeClr>
                </a:solidFill>
                <a:latin typeface="Comic Sans MS" pitchFamily="66" charset="0"/>
                <a:cs typeface="Arial" pitchFamily="34" charset="0"/>
              </a:endParaRPr>
            </a:p>
          </p:txBody>
        </p:sp>
      </p:grpSp>
      <p:grpSp>
        <p:nvGrpSpPr>
          <p:cNvPr id="19" name="Gruppo 18"/>
          <p:cNvGrpSpPr/>
          <p:nvPr/>
        </p:nvGrpSpPr>
        <p:grpSpPr>
          <a:xfrm>
            <a:off x="35496" y="407889"/>
            <a:ext cx="9086850" cy="932879"/>
            <a:chOff x="35496" y="5877272"/>
            <a:chExt cx="9086850" cy="932879"/>
          </a:xfrm>
        </p:grpSpPr>
        <p:grpSp>
          <p:nvGrpSpPr>
            <p:cNvPr id="20" name="Gruppo 19"/>
            <p:cNvGrpSpPr/>
            <p:nvPr/>
          </p:nvGrpSpPr>
          <p:grpSpPr>
            <a:xfrm>
              <a:off x="35496" y="5877272"/>
              <a:ext cx="9086850" cy="932879"/>
              <a:chOff x="35496" y="5877272"/>
              <a:chExt cx="9086850" cy="932879"/>
            </a:xfrm>
          </p:grpSpPr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247" y="6083073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2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5877272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1" name="Gruppo 20"/>
            <p:cNvGrpSpPr/>
            <p:nvPr/>
          </p:nvGrpSpPr>
          <p:grpSpPr>
            <a:xfrm>
              <a:off x="3199656" y="6190704"/>
              <a:ext cx="2664296" cy="500831"/>
              <a:chOff x="5724128" y="273348"/>
              <a:chExt cx="3816424" cy="796156"/>
            </a:xfrm>
          </p:grpSpPr>
          <p:pic>
            <p:nvPicPr>
              <p:cNvPr id="25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273348"/>
                <a:ext cx="2563267" cy="793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375" y="282352"/>
                <a:ext cx="1199177" cy="787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203008"/>
              <a:ext cx="856705" cy="48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983026" y="6167262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14518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o 15"/>
          <p:cNvGrpSpPr/>
          <p:nvPr/>
        </p:nvGrpSpPr>
        <p:grpSpPr>
          <a:xfrm>
            <a:off x="3964" y="5717314"/>
            <a:ext cx="9086850" cy="1096063"/>
            <a:chOff x="3964" y="5717314"/>
            <a:chExt cx="9086850" cy="1096063"/>
          </a:xfrm>
        </p:grpSpPr>
        <p:grpSp>
          <p:nvGrpSpPr>
            <p:cNvPr id="17" name="Gruppo 16"/>
            <p:cNvGrpSpPr/>
            <p:nvPr/>
          </p:nvGrpSpPr>
          <p:grpSpPr>
            <a:xfrm>
              <a:off x="3964" y="5717314"/>
              <a:ext cx="9086850" cy="1024054"/>
              <a:chOff x="3964" y="5787376"/>
              <a:chExt cx="9086850" cy="1024054"/>
            </a:xfrm>
          </p:grpSpPr>
          <p:pic>
            <p:nvPicPr>
              <p:cNvPr id="19" name="Picture 2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64" y="5787376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6207016"/>
                <a:ext cx="856705" cy="4870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938" y="6165304"/>
                <a:ext cx="780662" cy="574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0973" y="6084352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Rettangolo 22"/>
              <p:cNvSpPr/>
              <p:nvPr/>
            </p:nvSpPr>
            <p:spPr>
              <a:xfrm>
                <a:off x="2603074" y="6156593"/>
                <a:ext cx="390964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Accademia dei Georgofili</a:t>
                </a:r>
              </a:p>
              <a:p>
                <a:pPr algn="ctr"/>
                <a:r>
                  <a:rPr lang="it-IT" sz="1600" b="1" smtClean="0">
                    <a:solidFill>
                      <a:schemeClr val="tx2">
                        <a:lumMod val="50000"/>
                      </a:schemeClr>
                    </a:solidFill>
                    <a:latin typeface="Comic Sans MS" pitchFamily="66" charset="0"/>
                  </a:rPr>
                  <a:t>Firenze, 13 novembre 2015</a:t>
                </a:r>
                <a:endParaRPr lang="it-IT" sz="1600" b="1">
                  <a:solidFill>
                    <a:schemeClr val="tx2">
                      <a:lumMod val="50000"/>
                    </a:schemeClr>
                  </a:solidFill>
                  <a:latin typeface="Comic Sans MS" pitchFamily="66" charset="0"/>
                </a:endParaRPr>
              </a:p>
            </p:txBody>
          </p:sp>
        </p:grpSp>
        <p:pic>
          <p:nvPicPr>
            <p:cNvPr id="18" name="Immagine 17" descr="http://aws.imagelinenetwork.com/agronotizie/materiali/ArticoliImg/accademia-georgofili-logo-colori.jp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312" y="6014291"/>
              <a:ext cx="864096" cy="79908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5427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85248" y="2492896"/>
            <a:ext cx="712879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>
                <a:solidFill>
                  <a:srgbClr val="FFFF00"/>
                </a:solidFill>
              </a:rPr>
              <a:t>When actually did </a:t>
            </a:r>
          </a:p>
          <a:p>
            <a:pPr algn="ctr"/>
            <a:r>
              <a:rPr lang="it-IT" sz="4400" b="1">
                <a:solidFill>
                  <a:srgbClr val="FFFF00"/>
                </a:solidFill>
              </a:rPr>
              <a:t>the EVERGREEN story start?</a:t>
            </a:r>
            <a:endParaRPr lang="it-IT" sz="4400">
              <a:solidFill>
                <a:srgbClr val="FFFF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79514" y="1556792"/>
            <a:ext cx="8784975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it-IT" sz="2000" b="1">
                <a:solidFill>
                  <a:srgbClr val="FFFF99"/>
                </a:solidFill>
                <a:latin typeface="Comic Sans MS" pitchFamily="66" charset="0"/>
              </a:rPr>
              <a:t>Project LIFE13 ENV/IT/000461</a:t>
            </a:r>
          </a:p>
          <a:p>
            <a:pPr algn="ctr">
              <a:lnSpc>
                <a:spcPts val="2100"/>
              </a:lnSpc>
            </a:pPr>
            <a:endParaRPr lang="it-IT" sz="2000" b="1">
              <a:solidFill>
                <a:prstClr val="white"/>
              </a:solidFill>
              <a:latin typeface="Comic Sans MS" pitchFamily="66" charset="0"/>
            </a:endParaRPr>
          </a:p>
          <a:p>
            <a:pPr algn="ctr">
              <a:lnSpc>
                <a:spcPts val="2100"/>
              </a:lnSpc>
            </a:pPr>
            <a:r>
              <a:rPr lang="en-US" sz="2000" b="1">
                <a:solidFill>
                  <a:prstClr val="white"/>
                </a:solidFill>
                <a:latin typeface="Comic Sans MS" pitchFamily="66" charset="0"/>
              </a:rPr>
              <a:t>“EVERGREEN”</a:t>
            </a:r>
            <a:endParaRPr lang="it-IT" sz="2000" b="1">
              <a:solidFill>
                <a:prstClr val="white"/>
              </a:solidFill>
              <a:latin typeface="Comic Sans MS" pitchFamily="66" charset="0"/>
            </a:endParaRPr>
          </a:p>
        </p:txBody>
      </p:sp>
      <p:pic>
        <p:nvPicPr>
          <p:cNvPr id="4" name="Picture 2" descr="http://immagini.4ever.eu/data/download/cibi-e-bevande/splash,-tazza-di-te,-lerba-1665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306066"/>
            <a:ext cx="2728525" cy="170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4.bp.blogspot.com/_k9dOTYHa12Q/TCYL9YFuuJI/AAAAAAAAA_s/21r3id5vdjM/s400/250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511" y="4149082"/>
            <a:ext cx="2381250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encrypted-tbn1.gstatic.com/images?q=tbn:ANd9GcSj_7F4YBSy0rLmVVLaUOtLcLyVv-nSmI80qI2hN6mWeCV5uYrXI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560" y="4268256"/>
            <a:ext cx="2696152" cy="180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o 6"/>
          <p:cNvGrpSpPr/>
          <p:nvPr/>
        </p:nvGrpSpPr>
        <p:grpSpPr>
          <a:xfrm>
            <a:off x="-5448" y="188640"/>
            <a:ext cx="9086850" cy="932879"/>
            <a:chOff x="35496" y="5877272"/>
            <a:chExt cx="9086850" cy="932879"/>
          </a:xfrm>
        </p:grpSpPr>
        <p:grpSp>
          <p:nvGrpSpPr>
            <p:cNvPr id="8" name="Gruppo 7"/>
            <p:cNvGrpSpPr/>
            <p:nvPr/>
          </p:nvGrpSpPr>
          <p:grpSpPr>
            <a:xfrm>
              <a:off x="35496" y="5877272"/>
              <a:ext cx="9086850" cy="932879"/>
              <a:chOff x="35496" y="5877272"/>
              <a:chExt cx="9086850" cy="932879"/>
            </a:xfrm>
          </p:grpSpPr>
          <p:pic>
            <p:nvPicPr>
              <p:cNvPr id="14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247" y="6083073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" name="Picture 20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5877272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" name="Gruppo 8"/>
            <p:cNvGrpSpPr/>
            <p:nvPr/>
          </p:nvGrpSpPr>
          <p:grpSpPr>
            <a:xfrm>
              <a:off x="3199656" y="6190704"/>
              <a:ext cx="2664296" cy="500831"/>
              <a:chOff x="5724128" y="273348"/>
              <a:chExt cx="3816424" cy="796156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273348"/>
                <a:ext cx="2563267" cy="793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3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375" y="282352"/>
                <a:ext cx="1199177" cy="787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203008"/>
              <a:ext cx="856705" cy="48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983026" y="6167262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51227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17" y="126306"/>
            <a:ext cx="7733431" cy="5678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uppo 2"/>
          <p:cNvGrpSpPr/>
          <p:nvPr/>
        </p:nvGrpSpPr>
        <p:grpSpPr>
          <a:xfrm>
            <a:off x="35496" y="5880497"/>
            <a:ext cx="9086850" cy="932879"/>
            <a:chOff x="35496" y="5877272"/>
            <a:chExt cx="9086850" cy="932879"/>
          </a:xfrm>
        </p:grpSpPr>
        <p:grpSp>
          <p:nvGrpSpPr>
            <p:cNvPr id="4" name="Gruppo 3"/>
            <p:cNvGrpSpPr/>
            <p:nvPr/>
          </p:nvGrpSpPr>
          <p:grpSpPr>
            <a:xfrm>
              <a:off x="35496" y="5877272"/>
              <a:ext cx="9086850" cy="932879"/>
              <a:chOff x="35496" y="5877272"/>
              <a:chExt cx="9086850" cy="932879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247" y="6083073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2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5877272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" name="Gruppo 4"/>
            <p:cNvGrpSpPr/>
            <p:nvPr/>
          </p:nvGrpSpPr>
          <p:grpSpPr>
            <a:xfrm>
              <a:off x="3199656" y="6190704"/>
              <a:ext cx="2664296" cy="500831"/>
              <a:chOff x="5724128" y="273348"/>
              <a:chExt cx="3816424" cy="796156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273348"/>
                <a:ext cx="2563267" cy="793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3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375" y="282352"/>
                <a:ext cx="1199177" cy="787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203008"/>
              <a:ext cx="856705" cy="48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983026" y="6167262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84984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0" y="868710"/>
            <a:ext cx="9144000" cy="4000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it-IT" sz="2000" b="1">
                <a:solidFill>
                  <a:srgbClr val="D5FB82"/>
                </a:solidFill>
              </a:rPr>
              <a:t>1. UTILIZZO INTEGRATO DELLE RISORSE OLIVICOLE</a:t>
            </a:r>
          </a:p>
          <a:p>
            <a:pPr algn="ctr" eaLnBrk="0" hangingPunct="0"/>
            <a:endParaRPr lang="it-IT" sz="2000" b="1">
              <a:solidFill>
                <a:srgbClr val="D5FB82"/>
              </a:solidFill>
            </a:endParaRPr>
          </a:p>
        </p:txBody>
      </p:sp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95250" y="3657600"/>
            <a:ext cx="1352550" cy="366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>
                <a:solidFill>
                  <a:srgbClr val="D5FB82"/>
                </a:solidFill>
              </a:rPr>
              <a:t>Acque di V.</a:t>
            </a:r>
          </a:p>
        </p:txBody>
      </p:sp>
      <p:sp>
        <p:nvSpPr>
          <p:cNvPr id="19460" name="Text Box 7"/>
          <p:cNvSpPr txBox="1">
            <a:spLocks noChangeArrowheads="1"/>
          </p:cNvSpPr>
          <p:nvPr/>
        </p:nvSpPr>
        <p:spPr bwMode="auto">
          <a:xfrm>
            <a:off x="76200" y="2489200"/>
            <a:ext cx="831850" cy="366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>
                <a:solidFill>
                  <a:srgbClr val="D5FB82"/>
                </a:solidFill>
              </a:rPr>
              <a:t>Sanse</a:t>
            </a:r>
          </a:p>
        </p:txBody>
      </p:sp>
      <p:sp>
        <p:nvSpPr>
          <p:cNvPr id="19461" name="Text Box 8"/>
          <p:cNvSpPr txBox="1">
            <a:spLocks noChangeArrowheads="1"/>
          </p:cNvSpPr>
          <p:nvPr/>
        </p:nvSpPr>
        <p:spPr bwMode="auto">
          <a:xfrm>
            <a:off x="76200" y="1752600"/>
            <a:ext cx="1047750" cy="3667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>
                <a:solidFill>
                  <a:srgbClr val="D5FB82"/>
                </a:solidFill>
              </a:rPr>
              <a:t>Potature</a:t>
            </a:r>
          </a:p>
        </p:txBody>
      </p:sp>
      <p:sp>
        <p:nvSpPr>
          <p:cNvPr id="19462" name="Text Box 9"/>
          <p:cNvSpPr txBox="1">
            <a:spLocks noChangeArrowheads="1"/>
          </p:cNvSpPr>
          <p:nvPr/>
        </p:nvSpPr>
        <p:spPr bwMode="auto">
          <a:xfrm>
            <a:off x="76200" y="5368925"/>
            <a:ext cx="2019300" cy="36988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>
                <a:solidFill>
                  <a:srgbClr val="D5FB82"/>
                </a:solidFill>
              </a:rPr>
              <a:t>Acque di lavaggio</a:t>
            </a:r>
          </a:p>
        </p:txBody>
      </p:sp>
      <p:pic>
        <p:nvPicPr>
          <p:cNvPr id="1946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600200"/>
            <a:ext cx="1371600" cy="1447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19464" name="Text Box 11"/>
          <p:cNvSpPr txBox="1">
            <a:spLocks noChangeArrowheads="1"/>
          </p:cNvSpPr>
          <p:nvPr/>
        </p:nvSpPr>
        <p:spPr bwMode="auto">
          <a:xfrm>
            <a:off x="4419600" y="1600200"/>
            <a:ext cx="1371600" cy="3143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it-IT" sz="1400">
                <a:solidFill>
                  <a:srgbClr val="D5FB82"/>
                </a:solidFill>
              </a:rPr>
              <a:t>Combustione</a:t>
            </a:r>
          </a:p>
        </p:txBody>
      </p:sp>
      <p:sp>
        <p:nvSpPr>
          <p:cNvPr id="19465" name="Rectangle 12"/>
          <p:cNvSpPr>
            <a:spLocks noChangeArrowheads="1"/>
          </p:cNvSpPr>
          <p:nvPr/>
        </p:nvSpPr>
        <p:spPr bwMode="auto">
          <a:xfrm>
            <a:off x="6248400" y="1524000"/>
            <a:ext cx="2819400" cy="1828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D5FB82"/>
              </a:solidFill>
            </a:endParaRPr>
          </a:p>
        </p:txBody>
      </p:sp>
      <p:sp>
        <p:nvSpPr>
          <p:cNvPr id="19466" name="Text Box 13"/>
          <p:cNvSpPr txBox="1">
            <a:spLocks noChangeArrowheads="1"/>
          </p:cNvSpPr>
          <p:nvPr/>
        </p:nvSpPr>
        <p:spPr bwMode="auto">
          <a:xfrm>
            <a:off x="6453188" y="1706563"/>
            <a:ext cx="2451100" cy="27463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it-IT" sz="1200">
                <a:solidFill>
                  <a:srgbClr val="D5FB82"/>
                </a:solidFill>
              </a:rPr>
              <a:t>Energia verde</a:t>
            </a:r>
          </a:p>
        </p:txBody>
      </p:sp>
      <p:pic>
        <p:nvPicPr>
          <p:cNvPr id="19467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4663" y="2193925"/>
            <a:ext cx="809625" cy="88423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pic>
        <p:nvPicPr>
          <p:cNvPr id="19468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3188" y="2200275"/>
            <a:ext cx="1603375" cy="8763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19469" name="AutoShape 16"/>
          <p:cNvSpPr>
            <a:spLocks noChangeArrowheads="1"/>
          </p:cNvSpPr>
          <p:nvPr/>
        </p:nvSpPr>
        <p:spPr bwMode="auto">
          <a:xfrm rot="5400000">
            <a:off x="5753100" y="2324100"/>
            <a:ext cx="533400" cy="304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D5FB82"/>
              </a:solidFill>
            </a:endParaRPr>
          </a:p>
        </p:txBody>
      </p:sp>
      <p:sp>
        <p:nvSpPr>
          <p:cNvPr id="19470" name="Rectangle 17"/>
          <p:cNvSpPr>
            <a:spLocks noChangeArrowheads="1"/>
          </p:cNvSpPr>
          <p:nvPr/>
        </p:nvSpPr>
        <p:spPr bwMode="auto">
          <a:xfrm>
            <a:off x="6248400" y="4038600"/>
            <a:ext cx="2819400" cy="25146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D5FB82"/>
              </a:solidFill>
            </a:endParaRPr>
          </a:p>
        </p:txBody>
      </p:sp>
      <p:sp>
        <p:nvSpPr>
          <p:cNvPr id="19471" name="Text Box 18"/>
          <p:cNvSpPr txBox="1">
            <a:spLocks noChangeArrowheads="1"/>
          </p:cNvSpPr>
          <p:nvPr/>
        </p:nvSpPr>
        <p:spPr bwMode="auto">
          <a:xfrm>
            <a:off x="6400800" y="4191000"/>
            <a:ext cx="1122363" cy="304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1400">
                <a:solidFill>
                  <a:srgbClr val="D5FB82"/>
                </a:solidFill>
              </a:rPr>
              <a:t>Novel foods</a:t>
            </a:r>
          </a:p>
        </p:txBody>
      </p:sp>
      <p:sp>
        <p:nvSpPr>
          <p:cNvPr id="19472" name="Text Box 19"/>
          <p:cNvSpPr txBox="1">
            <a:spLocks noChangeArrowheads="1"/>
          </p:cNvSpPr>
          <p:nvPr/>
        </p:nvSpPr>
        <p:spPr bwMode="auto">
          <a:xfrm>
            <a:off x="6483350" y="6086475"/>
            <a:ext cx="974725" cy="304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1400">
                <a:solidFill>
                  <a:srgbClr val="D5FB82"/>
                </a:solidFill>
              </a:rPr>
              <a:t>integratori</a:t>
            </a:r>
          </a:p>
        </p:txBody>
      </p:sp>
      <p:sp>
        <p:nvSpPr>
          <p:cNvPr id="19473" name="Text Box 20"/>
          <p:cNvSpPr txBox="1">
            <a:spLocks noChangeArrowheads="1"/>
          </p:cNvSpPr>
          <p:nvPr/>
        </p:nvSpPr>
        <p:spPr bwMode="auto">
          <a:xfrm>
            <a:off x="6400800" y="5172075"/>
            <a:ext cx="1600200" cy="304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it-IT" sz="1400">
                <a:solidFill>
                  <a:srgbClr val="D5FB82"/>
                </a:solidFill>
              </a:rPr>
              <a:t>Estratti bioattivi</a:t>
            </a:r>
          </a:p>
        </p:txBody>
      </p:sp>
      <p:pic>
        <p:nvPicPr>
          <p:cNvPr id="19474" name="Picture 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2400" y="4143375"/>
            <a:ext cx="1143000" cy="6794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pic>
        <p:nvPicPr>
          <p:cNvPr id="19475" name="Picture 22" descr="Immagin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29600" y="4876800"/>
            <a:ext cx="693738" cy="8604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pic>
        <p:nvPicPr>
          <p:cNvPr id="19476" name="Picture 2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650" y="5794375"/>
            <a:ext cx="1174750" cy="6826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19477" name="AutoShape 24"/>
          <p:cNvSpPr>
            <a:spLocks noChangeArrowheads="1"/>
          </p:cNvSpPr>
          <p:nvPr/>
        </p:nvSpPr>
        <p:spPr bwMode="auto">
          <a:xfrm rot="5400000">
            <a:off x="5753100" y="4000500"/>
            <a:ext cx="533400" cy="304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D5FB82"/>
              </a:solidFill>
            </a:endParaRPr>
          </a:p>
        </p:txBody>
      </p:sp>
      <p:sp>
        <p:nvSpPr>
          <p:cNvPr id="19478" name="AutoShape 25"/>
          <p:cNvSpPr>
            <a:spLocks noChangeArrowheads="1"/>
          </p:cNvSpPr>
          <p:nvPr/>
        </p:nvSpPr>
        <p:spPr bwMode="auto">
          <a:xfrm rot="10800000">
            <a:off x="4800600" y="4724400"/>
            <a:ext cx="533400" cy="3048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D5FB82"/>
              </a:solidFill>
            </a:endParaRP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419600" y="3281363"/>
            <a:ext cx="1343025" cy="1289050"/>
            <a:chOff x="2784" y="2067"/>
            <a:chExt cx="846" cy="812"/>
          </a:xfrm>
        </p:grpSpPr>
        <p:sp>
          <p:nvSpPr>
            <p:cNvPr id="19480" name="Text Box 26"/>
            <p:cNvSpPr txBox="1">
              <a:spLocks noChangeArrowheads="1"/>
            </p:cNvSpPr>
            <p:nvPr/>
          </p:nvSpPr>
          <p:spPr bwMode="auto">
            <a:xfrm>
              <a:off x="2784" y="2067"/>
              <a:ext cx="846" cy="33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 eaLnBrk="0" hangingPunct="0"/>
              <a:r>
                <a:rPr lang="it-IT" sz="1400">
                  <a:solidFill>
                    <a:srgbClr val="D5FB82"/>
                  </a:solidFill>
                </a:rPr>
                <a:t>Processi di </a:t>
              </a:r>
            </a:p>
            <a:p>
              <a:pPr algn="ctr" eaLnBrk="0" hangingPunct="0"/>
              <a:r>
                <a:rPr lang="it-IT" sz="1400">
                  <a:solidFill>
                    <a:srgbClr val="D5FB82"/>
                  </a:solidFill>
                </a:rPr>
                <a:t>estrazione</a:t>
              </a:r>
            </a:p>
          </p:txBody>
        </p:sp>
        <p:pic>
          <p:nvPicPr>
            <p:cNvPr id="19481" name="Picture 2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784" y="2400"/>
              <a:ext cx="846" cy="479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19482" name="Rectangle 28"/>
          <p:cNvSpPr>
            <a:spLocks noChangeArrowheads="1"/>
          </p:cNvSpPr>
          <p:nvPr/>
        </p:nvSpPr>
        <p:spPr bwMode="auto">
          <a:xfrm>
            <a:off x="4343400" y="5181600"/>
            <a:ext cx="1447800" cy="13716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rgbClr val="D5FB82"/>
              </a:solidFill>
            </a:endParaRPr>
          </a:p>
        </p:txBody>
      </p:sp>
      <p:sp>
        <p:nvSpPr>
          <p:cNvPr id="19483" name="Text Box 29"/>
          <p:cNvSpPr txBox="1">
            <a:spLocks noChangeArrowheads="1"/>
          </p:cNvSpPr>
          <p:nvPr/>
        </p:nvSpPr>
        <p:spPr bwMode="auto">
          <a:xfrm>
            <a:off x="4419600" y="5259388"/>
            <a:ext cx="1276350" cy="27463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1200">
                <a:solidFill>
                  <a:srgbClr val="D5FB82"/>
                </a:solidFill>
              </a:rPr>
              <a:t>Acqua depurata</a:t>
            </a:r>
          </a:p>
        </p:txBody>
      </p:sp>
      <p:pic>
        <p:nvPicPr>
          <p:cNvPr id="19484" name="Picture 3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19600" y="5562600"/>
            <a:ext cx="1295400" cy="8890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19485" name="Text Box 34"/>
          <p:cNvSpPr txBox="1">
            <a:spLocks noChangeArrowheads="1"/>
          </p:cNvSpPr>
          <p:nvPr/>
        </p:nvSpPr>
        <p:spPr bwMode="auto">
          <a:xfrm>
            <a:off x="107950" y="4433888"/>
            <a:ext cx="806450" cy="3667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>
                <a:solidFill>
                  <a:srgbClr val="D5FB82"/>
                </a:solidFill>
              </a:rPr>
              <a:t>Foglie</a:t>
            </a:r>
          </a:p>
        </p:txBody>
      </p:sp>
      <p:sp>
        <p:nvSpPr>
          <p:cNvPr id="19486" name="Line 35"/>
          <p:cNvSpPr>
            <a:spLocks noChangeShapeType="1"/>
          </p:cNvSpPr>
          <p:nvPr/>
        </p:nvSpPr>
        <p:spPr bwMode="auto">
          <a:xfrm>
            <a:off x="2209800" y="1905000"/>
            <a:ext cx="1981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>
              <a:solidFill>
                <a:prstClr val="white"/>
              </a:solidFill>
            </a:endParaRPr>
          </a:p>
        </p:txBody>
      </p:sp>
      <p:grpSp>
        <p:nvGrpSpPr>
          <p:cNvPr id="3" name="Group 53"/>
          <p:cNvGrpSpPr>
            <a:grpSpLocks/>
          </p:cNvGrpSpPr>
          <p:nvPr/>
        </p:nvGrpSpPr>
        <p:grpSpPr bwMode="auto">
          <a:xfrm>
            <a:off x="1905000" y="2209800"/>
            <a:ext cx="1371600" cy="1381125"/>
            <a:chOff x="1200" y="1440"/>
            <a:chExt cx="864" cy="870"/>
          </a:xfrm>
        </p:grpSpPr>
        <p:pic>
          <p:nvPicPr>
            <p:cNvPr id="19488" name="Picture 45" descr="DSCN4909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200" y="1657"/>
              <a:ext cx="864" cy="653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9489" name="Text Box 36"/>
            <p:cNvSpPr txBox="1">
              <a:spLocks noChangeArrowheads="1"/>
            </p:cNvSpPr>
            <p:nvPr/>
          </p:nvSpPr>
          <p:spPr bwMode="auto">
            <a:xfrm>
              <a:off x="1200" y="1440"/>
              <a:ext cx="852" cy="231"/>
            </a:xfrm>
            <a:prstGeom prst="rect">
              <a:avLst/>
            </a:prstGeom>
            <a:solidFill>
              <a:schemeClr val="accent1"/>
            </a:solidFill>
            <a:ln w="5715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it-IT">
                  <a:solidFill>
                    <a:srgbClr val="D5FB82"/>
                  </a:solidFill>
                </a:rPr>
                <a:t>Nocciolino</a:t>
              </a:r>
            </a:p>
          </p:txBody>
        </p:sp>
      </p:grpSp>
      <p:sp>
        <p:nvSpPr>
          <p:cNvPr id="19490" name="Line 37"/>
          <p:cNvSpPr>
            <a:spLocks noChangeShapeType="1"/>
          </p:cNvSpPr>
          <p:nvPr/>
        </p:nvSpPr>
        <p:spPr bwMode="auto">
          <a:xfrm>
            <a:off x="3429000" y="2682875"/>
            <a:ext cx="7191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9491" name="Line 38"/>
          <p:cNvSpPr>
            <a:spLocks noChangeShapeType="1"/>
          </p:cNvSpPr>
          <p:nvPr/>
        </p:nvSpPr>
        <p:spPr bwMode="auto">
          <a:xfrm>
            <a:off x="457200" y="2992438"/>
            <a:ext cx="0" cy="5048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9492" name="Line 39"/>
          <p:cNvSpPr>
            <a:spLocks noChangeShapeType="1"/>
          </p:cNvSpPr>
          <p:nvPr/>
        </p:nvSpPr>
        <p:spPr bwMode="auto">
          <a:xfrm>
            <a:off x="1096963" y="2682875"/>
            <a:ext cx="50323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9493" name="Line 40"/>
          <p:cNvSpPr>
            <a:spLocks noChangeShapeType="1"/>
          </p:cNvSpPr>
          <p:nvPr/>
        </p:nvSpPr>
        <p:spPr bwMode="auto">
          <a:xfrm>
            <a:off x="2030413" y="3784600"/>
            <a:ext cx="21605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9494" name="Line 41"/>
          <p:cNvSpPr>
            <a:spLocks noChangeShapeType="1"/>
          </p:cNvSpPr>
          <p:nvPr/>
        </p:nvSpPr>
        <p:spPr bwMode="auto">
          <a:xfrm>
            <a:off x="2101850" y="4495800"/>
            <a:ext cx="20891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9495" name="Line 42"/>
          <p:cNvSpPr>
            <a:spLocks noChangeShapeType="1"/>
          </p:cNvSpPr>
          <p:nvPr/>
        </p:nvSpPr>
        <p:spPr bwMode="auto">
          <a:xfrm>
            <a:off x="2533650" y="5584825"/>
            <a:ext cx="16573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9496" name="Text Box 43"/>
          <p:cNvSpPr txBox="1">
            <a:spLocks noChangeArrowheads="1"/>
          </p:cNvSpPr>
          <p:nvPr/>
        </p:nvSpPr>
        <p:spPr bwMode="auto">
          <a:xfrm>
            <a:off x="2187575" y="6180138"/>
            <a:ext cx="1098550" cy="3667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>
                <a:solidFill>
                  <a:srgbClr val="D5FB82"/>
                </a:solidFill>
              </a:rPr>
              <a:t>Riutilizzo</a:t>
            </a:r>
          </a:p>
        </p:txBody>
      </p:sp>
      <p:sp>
        <p:nvSpPr>
          <p:cNvPr id="19497" name="Line 44"/>
          <p:cNvSpPr>
            <a:spLocks noChangeShapeType="1"/>
          </p:cNvSpPr>
          <p:nvPr/>
        </p:nvSpPr>
        <p:spPr bwMode="auto">
          <a:xfrm flipH="1">
            <a:off x="3543300" y="6376988"/>
            <a:ext cx="6477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>
              <a:solidFill>
                <a:prstClr val="white"/>
              </a:solidFill>
            </a:endParaRPr>
          </a:p>
        </p:txBody>
      </p:sp>
      <p:pic>
        <p:nvPicPr>
          <p:cNvPr id="19498" name="Picture 47" descr="DSCN051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12" cstate="print"/>
          <a:srcRect/>
          <a:stretch>
            <a:fillRect/>
          </a:stretch>
        </p:blipFill>
        <p:spPr>
          <a:xfrm>
            <a:off x="1839913" y="4005263"/>
            <a:ext cx="1463675" cy="1093787"/>
          </a:xfrm>
          <a:solidFill>
            <a:schemeClr val="accent1"/>
          </a:solidFill>
        </p:spPr>
      </p:pic>
      <p:sp>
        <p:nvSpPr>
          <p:cNvPr id="19499" name="Line 55"/>
          <p:cNvSpPr>
            <a:spLocks noChangeShapeType="1"/>
          </p:cNvSpPr>
          <p:nvPr/>
        </p:nvSpPr>
        <p:spPr bwMode="auto">
          <a:xfrm>
            <a:off x="1143000" y="4648200"/>
            <a:ext cx="50323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19500" name="CasellaDiTesto 46"/>
          <p:cNvSpPr txBox="1">
            <a:spLocks noChangeArrowheads="1"/>
          </p:cNvSpPr>
          <p:nvPr/>
        </p:nvSpPr>
        <p:spPr bwMode="auto">
          <a:xfrm>
            <a:off x="2452688" y="1258912"/>
            <a:ext cx="44053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>
                <a:solidFill>
                  <a:srgbClr val="4F81BD"/>
                </a:solidFill>
              </a:rPr>
              <a:t>MODELLO DI SVILUPPO SOSTENIBILE</a:t>
            </a:r>
          </a:p>
        </p:txBody>
      </p:sp>
      <p:grpSp>
        <p:nvGrpSpPr>
          <p:cNvPr id="45" name="Gruppo 44"/>
          <p:cNvGrpSpPr/>
          <p:nvPr/>
        </p:nvGrpSpPr>
        <p:grpSpPr>
          <a:xfrm>
            <a:off x="35496" y="-24159"/>
            <a:ext cx="9086850" cy="932879"/>
            <a:chOff x="35496" y="5877272"/>
            <a:chExt cx="9086850" cy="932879"/>
          </a:xfrm>
        </p:grpSpPr>
        <p:grpSp>
          <p:nvGrpSpPr>
            <p:cNvPr id="46" name="Gruppo 45"/>
            <p:cNvGrpSpPr/>
            <p:nvPr/>
          </p:nvGrpSpPr>
          <p:grpSpPr>
            <a:xfrm>
              <a:off x="35496" y="5877272"/>
              <a:ext cx="9086850" cy="932879"/>
              <a:chOff x="35496" y="5877272"/>
              <a:chExt cx="9086850" cy="932879"/>
            </a:xfrm>
          </p:grpSpPr>
          <p:pic>
            <p:nvPicPr>
              <p:cNvPr id="52" name="Picture 2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247" y="6083073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3" name="Picture 20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5877272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" name="Gruppo 46"/>
            <p:cNvGrpSpPr/>
            <p:nvPr/>
          </p:nvGrpSpPr>
          <p:grpSpPr>
            <a:xfrm>
              <a:off x="3199656" y="6190704"/>
              <a:ext cx="2664296" cy="500831"/>
              <a:chOff x="5724128" y="273348"/>
              <a:chExt cx="3816424" cy="796156"/>
            </a:xfrm>
          </p:grpSpPr>
          <p:pic>
            <p:nvPicPr>
              <p:cNvPr id="50" name="Picture 2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273348"/>
                <a:ext cx="2563267" cy="793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1" name="Picture 3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375" y="282352"/>
                <a:ext cx="1199177" cy="787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48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203008"/>
              <a:ext cx="856705" cy="48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" name="Picture 5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983026" y="6167262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40777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0" y="1983"/>
            <a:ext cx="10325100" cy="6883401"/>
            <a:chOff x="0" y="1983"/>
            <a:chExt cx="10325100" cy="6883401"/>
          </a:xfrm>
        </p:grpSpPr>
        <p:pic>
          <p:nvPicPr>
            <p:cNvPr id="17410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83"/>
              <a:ext cx="10325100" cy="68834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7413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608" y="1087239"/>
              <a:ext cx="4968875" cy="291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7414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645024"/>
              <a:ext cx="3478986" cy="2795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2294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4912" y="2757487"/>
              <a:ext cx="936625" cy="857250"/>
            </a:xfrm>
            <a:prstGeom prst="rect">
              <a:avLst/>
            </a:prstGeom>
            <a:noFill/>
            <a:ln w="19080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5401626" y="4121785"/>
              <a:ext cx="4859006" cy="13234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anchor="ctr">
              <a:spAutoFit/>
            </a:bodyPr>
            <a:lstStyle>
              <a:lvl1pPr eaLnBrk="0" hangingPunct="0">
                <a:tabLst>
                  <a:tab pos="2636838" algn="ctr"/>
                  <a:tab pos="5273675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tabLst>
                  <a:tab pos="2636838" algn="ctr"/>
                  <a:tab pos="5273675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tabLst>
                  <a:tab pos="2636838" algn="ctr"/>
                  <a:tab pos="5273675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tabLst>
                  <a:tab pos="2636838" algn="ctr"/>
                  <a:tab pos="5273675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tabLst>
                  <a:tab pos="2636838" algn="ctr"/>
                  <a:tab pos="5273675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6838" algn="ctr"/>
                  <a:tab pos="5273675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6838" algn="ctr"/>
                  <a:tab pos="5273675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6838" algn="ctr"/>
                  <a:tab pos="5273675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2636838" algn="ctr"/>
                  <a:tab pos="5273675" algn="r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1600" b="1" dirty="0" err="1">
                  <a:solidFill>
                    <a:srgbClr val="000000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Polyfunctional</a:t>
              </a:r>
              <a:r>
                <a:rPr lang="it-IT" altLang="it-IT" sz="1600" b="1" dirty="0">
                  <a:solidFill>
                    <a:srgbClr val="000000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it-IT" altLang="it-IT" sz="1600" b="1" dirty="0" err="1">
                  <a:solidFill>
                    <a:srgbClr val="000000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platform</a:t>
              </a:r>
              <a:r>
                <a:rPr lang="it-IT" altLang="it-IT" sz="1600" b="1" dirty="0">
                  <a:solidFill>
                    <a:srgbClr val="000000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for the production of </a:t>
              </a:r>
              <a:r>
                <a:rPr lang="it-IT" altLang="it-IT" sz="1600" b="1" dirty="0" err="1">
                  <a:solidFill>
                    <a:srgbClr val="000000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antioxidant</a:t>
              </a:r>
              <a:r>
                <a:rPr lang="it-IT" altLang="it-IT" sz="1600" b="1" dirty="0">
                  <a:solidFill>
                    <a:srgbClr val="000000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it-IT" altLang="it-IT" sz="1600" b="1" dirty="0" err="1">
                  <a:solidFill>
                    <a:srgbClr val="000000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extracts</a:t>
              </a:r>
              <a:r>
                <a:rPr lang="it-IT" altLang="it-IT" sz="1600" b="1" dirty="0">
                  <a:solidFill>
                    <a:srgbClr val="000000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and </a:t>
              </a:r>
              <a:r>
                <a:rPr lang="it-IT" altLang="it-IT" sz="1600" b="1">
                  <a:solidFill>
                    <a:srgbClr val="000000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biogas </a:t>
              </a:r>
              <a:endParaRPr lang="it-IT" altLang="it-IT" sz="1600" b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 eaLnBrk="1" hangingPunct="1"/>
              <a:r>
                <a:rPr lang="it-IT" altLang="it-IT" sz="1600" b="1" smtClean="0">
                  <a:solidFill>
                    <a:srgbClr val="000000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from </a:t>
              </a:r>
              <a:r>
                <a:rPr lang="it-IT" altLang="it-IT" sz="1600" b="1" dirty="0" err="1">
                  <a:solidFill>
                    <a:srgbClr val="000000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byproducts</a:t>
              </a:r>
              <a:r>
                <a:rPr lang="it-IT" altLang="it-IT" sz="1600" b="1" dirty="0">
                  <a:solidFill>
                    <a:srgbClr val="000000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it-IT" altLang="it-IT" sz="1600" b="1">
                  <a:solidFill>
                    <a:srgbClr val="000000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of </a:t>
              </a:r>
              <a:endParaRPr lang="it-IT" altLang="it-IT" sz="1600" b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 eaLnBrk="1" hangingPunct="1"/>
              <a:r>
                <a:rPr lang="it-IT" altLang="it-IT" sz="1600" b="1" i="1" smtClean="0">
                  <a:solidFill>
                    <a:srgbClr val="000000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Olea </a:t>
              </a:r>
              <a:r>
                <a:rPr lang="it-IT" altLang="it-IT" sz="1600" b="1" i="1" dirty="0" err="1">
                  <a:solidFill>
                    <a:srgbClr val="000000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europaea</a:t>
              </a:r>
              <a:r>
                <a:rPr lang="it-IT" altLang="it-IT" sz="1600" b="1" i="1" dirty="0">
                  <a:solidFill>
                    <a:srgbClr val="000000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it-IT" altLang="it-IT" sz="1600" b="1">
                  <a:solidFill>
                    <a:srgbClr val="000000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L</a:t>
              </a:r>
              <a:r>
                <a:rPr lang="it-IT" altLang="it-IT" sz="1600" b="1" smtClean="0">
                  <a:solidFill>
                    <a:srgbClr val="000000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</a:p>
            <a:p>
              <a:pPr algn="ctr" eaLnBrk="1" hangingPunct="1"/>
              <a:r>
                <a:rPr lang="it-IT" altLang="it-IT" sz="1600" b="1" smtClean="0">
                  <a:solidFill>
                    <a:srgbClr val="000000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(Phenolea</a:t>
              </a:r>
              <a:r>
                <a:rPr lang="it-IT" altLang="it-IT" sz="1600" b="1" baseline="30000" smtClean="0">
                  <a:solidFill>
                    <a:srgbClr val="000000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R</a:t>
              </a:r>
              <a:r>
                <a:rPr lang="it-IT" altLang="it-IT" sz="1600" b="1">
                  <a:solidFill>
                    <a:srgbClr val="000000"/>
                  </a:solidFill>
                  <a:ea typeface="Calibri" panose="020F0502020204030204" pitchFamily="34" charset="0"/>
                  <a:cs typeface="Arial" panose="020B0604020202020204" pitchFamily="34" charset="0"/>
                </a:rPr>
                <a:t>)</a:t>
              </a:r>
              <a:endParaRPr lang="it-IT" altLang="it-IT" sz="1600" b="1" baseline="300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Freccia circolare a sinistra 1"/>
            <p:cNvSpPr/>
            <p:nvPr/>
          </p:nvSpPr>
          <p:spPr>
            <a:xfrm rot="6283236">
              <a:off x="4270315" y="2968948"/>
              <a:ext cx="427870" cy="1171151"/>
            </a:xfrm>
            <a:prstGeom prst="curvedLeftArrow">
              <a:avLst>
                <a:gd name="adj1" fmla="val 24990"/>
                <a:gd name="adj2" fmla="val 74165"/>
                <a:gd name="adj3" fmla="val 40728"/>
              </a:avLst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8484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1" y="836615"/>
            <a:ext cx="9109075" cy="5329237"/>
            <a:chOff x="-21" y="1529"/>
            <a:chExt cx="16279" cy="9322"/>
          </a:xfrm>
        </p:grpSpPr>
        <p:cxnSp>
          <p:nvCxnSpPr>
            <p:cNvPr id="6" name="Connettore 1 5"/>
            <p:cNvCxnSpPr>
              <a:cxnSpLocks noChangeShapeType="1"/>
            </p:cNvCxnSpPr>
            <p:nvPr/>
          </p:nvCxnSpPr>
          <p:spPr bwMode="auto">
            <a:xfrm rot="5400000">
              <a:off x="-367" y="9979"/>
              <a:ext cx="1219" cy="170"/>
            </a:xfrm>
            <a:prstGeom prst="line">
              <a:avLst/>
            </a:prstGeom>
            <a:noFill/>
            <a:ln w="25400">
              <a:solidFill>
                <a:srgbClr val="7F7F7F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9221" name="Text Box 4"/>
            <p:cNvSpPr txBox="1">
              <a:spLocks noChangeArrowheads="1"/>
            </p:cNvSpPr>
            <p:nvPr/>
          </p:nvSpPr>
          <p:spPr bwMode="auto">
            <a:xfrm>
              <a:off x="1598" y="7071"/>
              <a:ext cx="1443" cy="7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1000">
                  <a:solidFill>
                    <a:srgbClr val="000000"/>
                  </a:solidFill>
                  <a:latin typeface="Times New Roman" panose="02020603050405020304" pitchFamily="18" charset="0"/>
                </a:rPr>
                <a:t>Dosing Tanks</a:t>
              </a: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9222" name="AutoShape 31"/>
            <p:cNvSpPr>
              <a:spLocks noChangeArrowheads="1"/>
            </p:cNvSpPr>
            <p:nvPr/>
          </p:nvSpPr>
          <p:spPr bwMode="auto">
            <a:xfrm>
              <a:off x="158" y="7655"/>
              <a:ext cx="1977" cy="1936"/>
            </a:xfrm>
            <a:prstGeom prst="can">
              <a:avLst>
                <a:gd name="adj" fmla="val 28894"/>
              </a:avLst>
            </a:prstGeom>
            <a:blipFill dpi="0" rotWithShape="1">
              <a:blip r:embed="rId2">
                <a:alphaModFix amt="87000"/>
              </a:blip>
              <a:srcRect/>
              <a:tile tx="0" ty="0" sx="100000" sy="100000" flip="none" algn="tl"/>
            </a:blipFill>
            <a:ln w="9525">
              <a:solidFill>
                <a:srgbClr val="7F7F7F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it-IT" sz="1100" b="1">
                  <a:solidFill>
                    <a:srgbClr val="FFFFFF"/>
                  </a:solidFill>
                  <a:latin typeface="Agency FB" panose="020B0503020202020204" pitchFamily="34" charset="0"/>
                </a:rPr>
                <a:t>Chopped olives, wet/dry pomaces diluted with waste water</a:t>
              </a:r>
              <a:endParaRPr lang="it-IT" altLang="it-IT" sz="1100">
                <a:solidFill>
                  <a:srgbClr val="000000"/>
                </a:solidFill>
              </a:endParaRPr>
            </a:p>
          </p:txBody>
        </p:sp>
        <p:cxnSp>
          <p:nvCxnSpPr>
            <p:cNvPr id="7" name="Connettore 1 6"/>
            <p:cNvCxnSpPr>
              <a:cxnSpLocks noChangeShapeType="1"/>
            </p:cNvCxnSpPr>
            <p:nvPr/>
          </p:nvCxnSpPr>
          <p:spPr bwMode="auto">
            <a:xfrm rot="16200000" flipH="1">
              <a:off x="1441" y="9979"/>
              <a:ext cx="1219" cy="170"/>
            </a:xfrm>
            <a:prstGeom prst="line">
              <a:avLst/>
            </a:prstGeom>
            <a:noFill/>
            <a:ln w="25400">
              <a:solidFill>
                <a:srgbClr val="7F7F7F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9" name="Triangolo isoscele 8"/>
            <p:cNvSpPr>
              <a:spLocks noChangeArrowheads="1"/>
            </p:cNvSpPr>
            <p:nvPr/>
          </p:nvSpPr>
          <p:spPr bwMode="auto">
            <a:xfrm rot="10800000" flipH="1">
              <a:off x="240" y="9415"/>
              <a:ext cx="1807" cy="1108"/>
            </a:xfrm>
            <a:prstGeom prst="triangle">
              <a:avLst>
                <a:gd name="adj" fmla="val 50000"/>
              </a:avLst>
            </a:prstGeom>
            <a:blipFill dpi="0" rotWithShape="1">
              <a:blip r:embed="rId2" cstate="print">
                <a:alphaModFix amt="87000"/>
              </a:blip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225" name="Line 9"/>
            <p:cNvSpPr>
              <a:spLocks noChangeShapeType="1"/>
            </p:cNvSpPr>
            <p:nvPr/>
          </p:nvSpPr>
          <p:spPr bwMode="auto">
            <a:xfrm>
              <a:off x="5921" y="5151"/>
              <a:ext cx="9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226" name="Line 10"/>
            <p:cNvSpPr>
              <a:spLocks noChangeShapeType="1"/>
            </p:cNvSpPr>
            <p:nvPr/>
          </p:nvSpPr>
          <p:spPr bwMode="auto">
            <a:xfrm>
              <a:off x="4841" y="8871"/>
              <a:ext cx="54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227" name="Line 12"/>
            <p:cNvSpPr>
              <a:spLocks noChangeShapeType="1"/>
            </p:cNvSpPr>
            <p:nvPr/>
          </p:nvSpPr>
          <p:spPr bwMode="auto">
            <a:xfrm>
              <a:off x="5921" y="4911"/>
              <a:ext cx="9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228" name="Text Box 13"/>
            <p:cNvSpPr txBox="1">
              <a:spLocks noChangeArrowheads="1"/>
            </p:cNvSpPr>
            <p:nvPr/>
          </p:nvSpPr>
          <p:spPr bwMode="auto">
            <a:xfrm>
              <a:off x="2681" y="9771"/>
              <a:ext cx="3060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it-IT" sz="1000">
                  <a:solidFill>
                    <a:srgbClr val="000000"/>
                  </a:solidFill>
                  <a:latin typeface="Times New Roman" panose="02020603050405020304" pitchFamily="18" charset="0"/>
                </a:rPr>
                <a:t>2 thermostated reactors</a:t>
              </a:r>
            </a:p>
            <a:p>
              <a:pPr algn="ctr" eaLnBrk="1" hangingPunct="1"/>
              <a:r>
                <a:rPr lang="en-US" altLang="it-IT" sz="1000">
                  <a:solidFill>
                    <a:srgbClr val="000000"/>
                  </a:solidFill>
                  <a:latin typeface="Times New Roman" panose="02020603050405020304" pitchFamily="18" charset="0"/>
                </a:rPr>
                <a:t>Pre-treatment section</a:t>
              </a: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9229" name="Text Box 14"/>
            <p:cNvSpPr txBox="1">
              <a:spLocks noChangeArrowheads="1"/>
            </p:cNvSpPr>
            <p:nvPr/>
          </p:nvSpPr>
          <p:spPr bwMode="auto">
            <a:xfrm>
              <a:off x="-21" y="2394"/>
              <a:ext cx="2509" cy="64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it-IT" altLang="it-IT" sz="1100">
                  <a:solidFill>
                    <a:srgbClr val="000000"/>
                  </a:solidFill>
                  <a:latin typeface="Calibri" panose="020F0502020204030204" pitchFamily="34" charset="0"/>
                </a:rPr>
                <a:t>Leaves/branches</a:t>
              </a:r>
              <a:endParaRPr lang="it-IT" altLang="it-IT">
                <a:solidFill>
                  <a:srgbClr val="000000"/>
                </a:solidFill>
              </a:endParaRPr>
            </a:p>
          </p:txBody>
        </p:sp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9" y="3005"/>
              <a:ext cx="1300" cy="1483"/>
            </a:xfrm>
            <a:prstGeom prst="rect">
              <a:avLst/>
            </a:prstGeom>
            <a:ln>
              <a:solidFill>
                <a:srgbClr val="B83D68"/>
              </a:solidFill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0" lon="0" rev="0"/>
              </a:camera>
              <a:lightRig rig="threePt" dir="t"/>
            </a:scene3d>
          </p:spPr>
        </p:pic>
        <p:sp>
          <p:nvSpPr>
            <p:cNvPr id="113" name="Cilindro 112"/>
            <p:cNvSpPr>
              <a:spLocks noChangeArrowheads="1"/>
            </p:cNvSpPr>
            <p:nvPr/>
          </p:nvSpPr>
          <p:spPr bwMode="auto">
            <a:xfrm>
              <a:off x="2257" y="5991"/>
              <a:ext cx="604" cy="916"/>
            </a:xfrm>
            <a:prstGeom prst="can">
              <a:avLst>
                <a:gd name="adj" fmla="val 33696"/>
              </a:avLst>
            </a:prstGeom>
            <a:solidFill>
              <a:srgbClr val="7F7F7F"/>
            </a:solidFill>
            <a:ln w="9525">
              <a:solidFill>
                <a:srgbClr val="7F7F7F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4" name="Cilindro 112"/>
            <p:cNvSpPr>
              <a:spLocks noChangeArrowheads="1"/>
            </p:cNvSpPr>
            <p:nvPr/>
          </p:nvSpPr>
          <p:spPr bwMode="auto">
            <a:xfrm>
              <a:off x="2617" y="6155"/>
              <a:ext cx="604" cy="916"/>
            </a:xfrm>
            <a:prstGeom prst="can">
              <a:avLst>
                <a:gd name="adj" fmla="val 33696"/>
              </a:avLst>
            </a:prstGeom>
            <a:solidFill>
              <a:srgbClr val="7F7F7F"/>
            </a:solidFill>
            <a:ln w="9525">
              <a:solidFill>
                <a:srgbClr val="7F7F7F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233" name="Line 18"/>
            <p:cNvSpPr>
              <a:spLocks noChangeShapeType="1"/>
            </p:cNvSpPr>
            <p:nvPr/>
          </p:nvSpPr>
          <p:spPr bwMode="auto">
            <a:xfrm>
              <a:off x="3421" y="7251"/>
              <a:ext cx="0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234" name="Line 19"/>
            <p:cNvSpPr>
              <a:spLocks noChangeShapeType="1"/>
            </p:cNvSpPr>
            <p:nvPr/>
          </p:nvSpPr>
          <p:spPr bwMode="auto">
            <a:xfrm>
              <a:off x="1781" y="3651"/>
              <a:ext cx="108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235" name="Line 20"/>
            <p:cNvSpPr>
              <a:spLocks noChangeShapeType="1"/>
            </p:cNvSpPr>
            <p:nvPr/>
          </p:nvSpPr>
          <p:spPr bwMode="auto">
            <a:xfrm>
              <a:off x="4121" y="3651"/>
              <a:ext cx="54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grpSp>
          <p:nvGrpSpPr>
            <p:cNvPr id="9236" name="Group 21"/>
            <p:cNvGrpSpPr>
              <a:grpSpLocks/>
            </p:cNvGrpSpPr>
            <p:nvPr/>
          </p:nvGrpSpPr>
          <p:grpSpPr bwMode="auto">
            <a:xfrm>
              <a:off x="4661" y="3465"/>
              <a:ext cx="360" cy="366"/>
              <a:chOff x="4425" y="6984"/>
              <a:chExt cx="360" cy="366"/>
            </a:xfrm>
          </p:grpSpPr>
          <p:sp>
            <p:nvSpPr>
              <p:cNvPr id="9369" name="Oval 22"/>
              <p:cNvSpPr>
                <a:spLocks noChangeArrowheads="1"/>
              </p:cNvSpPr>
              <p:nvPr/>
            </p:nvSpPr>
            <p:spPr bwMode="auto">
              <a:xfrm>
                <a:off x="4425" y="6990"/>
                <a:ext cx="360" cy="360"/>
              </a:xfrm>
              <a:prstGeom prst="ellipse">
                <a:avLst/>
              </a:prstGeom>
              <a:solidFill>
                <a:srgbClr val="CC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9370" name="AutoShape 23"/>
              <p:cNvSpPr>
                <a:spLocks noChangeArrowheads="1"/>
              </p:cNvSpPr>
              <p:nvPr/>
            </p:nvSpPr>
            <p:spPr bwMode="auto">
              <a:xfrm rot="-5400000">
                <a:off x="4478" y="7074"/>
                <a:ext cx="360" cy="180"/>
              </a:xfrm>
              <a:prstGeom prst="flowChartMerg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9237" name="Text Box 24"/>
            <p:cNvSpPr txBox="1">
              <a:spLocks noChangeArrowheads="1"/>
            </p:cNvSpPr>
            <p:nvPr/>
          </p:nvSpPr>
          <p:spPr bwMode="auto">
            <a:xfrm>
              <a:off x="10061" y="4417"/>
              <a:ext cx="90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it-IT" altLang="it-IT" sz="1100">
                  <a:solidFill>
                    <a:srgbClr val="000000"/>
                  </a:solidFill>
                  <a:latin typeface="Calibri" panose="020F0502020204030204" pitchFamily="34" charset="0"/>
                </a:rPr>
                <a:t>UF</a:t>
              </a: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9238" name="Text Box 25"/>
            <p:cNvSpPr txBox="1">
              <a:spLocks noChangeArrowheads="1"/>
            </p:cNvSpPr>
            <p:nvPr/>
          </p:nvSpPr>
          <p:spPr bwMode="auto">
            <a:xfrm>
              <a:off x="12401" y="4417"/>
              <a:ext cx="90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it-IT" altLang="it-IT" sz="1100">
                  <a:solidFill>
                    <a:srgbClr val="000000"/>
                  </a:solidFill>
                  <a:latin typeface="Calibri" panose="020F0502020204030204" pitchFamily="34" charset="0"/>
                </a:rPr>
                <a:t>NF</a:t>
              </a: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9239" name="Line 26"/>
            <p:cNvSpPr>
              <a:spLocks noChangeShapeType="1"/>
            </p:cNvSpPr>
            <p:nvPr/>
          </p:nvSpPr>
          <p:spPr bwMode="auto">
            <a:xfrm>
              <a:off x="8801" y="5137"/>
              <a:ext cx="3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240" name="Line 27"/>
            <p:cNvSpPr>
              <a:spLocks noChangeShapeType="1"/>
            </p:cNvSpPr>
            <p:nvPr/>
          </p:nvSpPr>
          <p:spPr bwMode="auto">
            <a:xfrm flipV="1">
              <a:off x="15821" y="5094"/>
              <a:ext cx="177" cy="4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241" name="Line 28"/>
            <p:cNvSpPr>
              <a:spLocks noChangeShapeType="1"/>
            </p:cNvSpPr>
            <p:nvPr/>
          </p:nvSpPr>
          <p:spPr bwMode="auto">
            <a:xfrm>
              <a:off x="7181" y="5137"/>
              <a:ext cx="3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242" name="Line 29"/>
            <p:cNvSpPr>
              <a:spLocks noChangeShapeType="1"/>
            </p:cNvSpPr>
            <p:nvPr/>
          </p:nvSpPr>
          <p:spPr bwMode="auto">
            <a:xfrm>
              <a:off x="14201" y="5137"/>
              <a:ext cx="3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243" name="Line 30"/>
            <p:cNvSpPr>
              <a:spLocks noChangeShapeType="1"/>
            </p:cNvSpPr>
            <p:nvPr/>
          </p:nvSpPr>
          <p:spPr bwMode="auto">
            <a:xfrm>
              <a:off x="11861" y="5137"/>
              <a:ext cx="3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244" name="Line 31"/>
            <p:cNvSpPr>
              <a:spLocks noChangeShapeType="1"/>
            </p:cNvSpPr>
            <p:nvPr/>
          </p:nvSpPr>
          <p:spPr bwMode="auto">
            <a:xfrm>
              <a:off x="9521" y="5137"/>
              <a:ext cx="3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245" name="Line 32"/>
            <p:cNvSpPr>
              <a:spLocks noChangeShapeType="1"/>
            </p:cNvSpPr>
            <p:nvPr/>
          </p:nvSpPr>
          <p:spPr bwMode="auto">
            <a:xfrm>
              <a:off x="11141" y="5137"/>
              <a:ext cx="3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246" name="Line 33"/>
            <p:cNvSpPr>
              <a:spLocks noChangeShapeType="1"/>
            </p:cNvSpPr>
            <p:nvPr/>
          </p:nvSpPr>
          <p:spPr bwMode="auto">
            <a:xfrm>
              <a:off x="13481" y="5137"/>
              <a:ext cx="36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grpSp>
          <p:nvGrpSpPr>
            <p:cNvPr id="9247" name="Group 34"/>
            <p:cNvGrpSpPr>
              <a:grpSpLocks/>
            </p:cNvGrpSpPr>
            <p:nvPr/>
          </p:nvGrpSpPr>
          <p:grpSpPr bwMode="auto">
            <a:xfrm>
              <a:off x="7541" y="4777"/>
              <a:ext cx="1260" cy="720"/>
              <a:chOff x="7898" y="4060"/>
              <a:chExt cx="1260" cy="720"/>
            </a:xfrm>
          </p:grpSpPr>
          <p:sp>
            <p:nvSpPr>
              <p:cNvPr id="9367" name="Rectangle 35"/>
              <p:cNvSpPr>
                <a:spLocks noChangeArrowheads="1"/>
              </p:cNvSpPr>
              <p:nvPr/>
            </p:nvSpPr>
            <p:spPr bwMode="auto">
              <a:xfrm>
                <a:off x="7898" y="4060"/>
                <a:ext cx="1260" cy="720"/>
              </a:xfrm>
              <a:prstGeom prst="rect">
                <a:avLst/>
              </a:prstGeom>
              <a:gradFill rotWithShape="0">
                <a:gsLst>
                  <a:gs pos="0">
                    <a:srgbClr val="800080"/>
                  </a:gs>
                  <a:gs pos="100000">
                    <a:srgbClr val="FFCC99"/>
                  </a:gs>
                </a:gsLst>
                <a:lin ang="27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9368" name="Line 36"/>
              <p:cNvSpPr>
                <a:spLocks noChangeShapeType="1"/>
              </p:cNvSpPr>
              <p:nvPr/>
            </p:nvSpPr>
            <p:spPr bwMode="auto">
              <a:xfrm>
                <a:off x="7898" y="4060"/>
                <a:ext cx="1260" cy="7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248" name="Group 37"/>
            <p:cNvGrpSpPr>
              <a:grpSpLocks/>
            </p:cNvGrpSpPr>
            <p:nvPr/>
          </p:nvGrpSpPr>
          <p:grpSpPr bwMode="auto">
            <a:xfrm>
              <a:off x="9881" y="4777"/>
              <a:ext cx="1260" cy="720"/>
              <a:chOff x="10238" y="4060"/>
              <a:chExt cx="1260" cy="720"/>
            </a:xfrm>
          </p:grpSpPr>
          <p:sp>
            <p:nvSpPr>
              <p:cNvPr id="9365" name="Rectangle 38"/>
              <p:cNvSpPr>
                <a:spLocks noChangeArrowheads="1"/>
              </p:cNvSpPr>
              <p:nvPr/>
            </p:nvSpPr>
            <p:spPr bwMode="auto">
              <a:xfrm>
                <a:off x="10238" y="4060"/>
                <a:ext cx="1260" cy="720"/>
              </a:xfrm>
              <a:prstGeom prst="rect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CC00"/>
                  </a:gs>
                </a:gsLst>
                <a:lin ang="27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9366" name="Line 39"/>
              <p:cNvSpPr>
                <a:spLocks noChangeShapeType="1"/>
              </p:cNvSpPr>
              <p:nvPr/>
            </p:nvSpPr>
            <p:spPr bwMode="auto">
              <a:xfrm>
                <a:off x="10238" y="4060"/>
                <a:ext cx="1260" cy="7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249" name="Group 40"/>
            <p:cNvGrpSpPr>
              <a:grpSpLocks/>
            </p:cNvGrpSpPr>
            <p:nvPr/>
          </p:nvGrpSpPr>
          <p:grpSpPr bwMode="auto">
            <a:xfrm>
              <a:off x="12221" y="4777"/>
              <a:ext cx="1260" cy="720"/>
              <a:chOff x="12578" y="4060"/>
              <a:chExt cx="1260" cy="720"/>
            </a:xfrm>
          </p:grpSpPr>
          <p:sp>
            <p:nvSpPr>
              <p:cNvPr id="9363" name="Rectangle 41"/>
              <p:cNvSpPr>
                <a:spLocks noChangeArrowheads="1"/>
              </p:cNvSpPr>
              <p:nvPr/>
            </p:nvSpPr>
            <p:spPr bwMode="auto">
              <a:xfrm>
                <a:off x="12578" y="4060"/>
                <a:ext cx="1260" cy="720"/>
              </a:xfrm>
              <a:prstGeom prst="rect">
                <a:avLst/>
              </a:prstGeom>
              <a:gradFill rotWithShape="0">
                <a:gsLst>
                  <a:gs pos="0">
                    <a:srgbClr val="0000FF"/>
                  </a:gs>
                  <a:gs pos="100000">
                    <a:srgbClr val="99CCFF"/>
                  </a:gs>
                </a:gsLst>
                <a:lin ang="27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9364" name="Line 42"/>
              <p:cNvSpPr>
                <a:spLocks noChangeShapeType="1"/>
              </p:cNvSpPr>
              <p:nvPr/>
            </p:nvSpPr>
            <p:spPr bwMode="auto">
              <a:xfrm>
                <a:off x="12578" y="4060"/>
                <a:ext cx="1260" cy="7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250" name="Group 43"/>
            <p:cNvGrpSpPr>
              <a:grpSpLocks/>
            </p:cNvGrpSpPr>
            <p:nvPr/>
          </p:nvGrpSpPr>
          <p:grpSpPr bwMode="auto">
            <a:xfrm>
              <a:off x="14561" y="4777"/>
              <a:ext cx="1260" cy="720"/>
              <a:chOff x="14918" y="4060"/>
              <a:chExt cx="1260" cy="720"/>
            </a:xfrm>
          </p:grpSpPr>
          <p:sp>
            <p:nvSpPr>
              <p:cNvPr id="9361" name="Rectangle 44"/>
              <p:cNvSpPr>
                <a:spLocks noChangeArrowheads="1"/>
              </p:cNvSpPr>
              <p:nvPr/>
            </p:nvSpPr>
            <p:spPr bwMode="auto">
              <a:xfrm>
                <a:off x="14918" y="4060"/>
                <a:ext cx="1260" cy="720"/>
              </a:xfrm>
              <a:prstGeom prst="rect">
                <a:avLst/>
              </a:prstGeom>
              <a:gradFill rotWithShape="0">
                <a:gsLst>
                  <a:gs pos="0">
                    <a:srgbClr val="808080"/>
                  </a:gs>
                  <a:gs pos="100000">
                    <a:srgbClr val="FFFFFF"/>
                  </a:gs>
                </a:gsLst>
                <a:lin ang="27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9362" name="Line 45"/>
              <p:cNvSpPr>
                <a:spLocks noChangeShapeType="1"/>
              </p:cNvSpPr>
              <p:nvPr/>
            </p:nvSpPr>
            <p:spPr bwMode="auto">
              <a:xfrm>
                <a:off x="14918" y="4060"/>
                <a:ext cx="1260" cy="7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9251" name="Text Box 46"/>
            <p:cNvSpPr txBox="1">
              <a:spLocks noChangeArrowheads="1"/>
            </p:cNvSpPr>
            <p:nvPr/>
          </p:nvSpPr>
          <p:spPr bwMode="auto">
            <a:xfrm>
              <a:off x="7721" y="4417"/>
              <a:ext cx="90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it-IT" altLang="it-IT" sz="1100">
                  <a:solidFill>
                    <a:srgbClr val="000000"/>
                  </a:solidFill>
                  <a:latin typeface="Calibri" panose="020F0502020204030204" pitchFamily="34" charset="0"/>
                </a:rPr>
                <a:t>MF</a:t>
              </a: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9252" name="Text Box 47"/>
            <p:cNvSpPr txBox="1">
              <a:spLocks noChangeArrowheads="1"/>
            </p:cNvSpPr>
            <p:nvPr/>
          </p:nvSpPr>
          <p:spPr bwMode="auto">
            <a:xfrm>
              <a:off x="14741" y="4417"/>
              <a:ext cx="900" cy="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it-IT" altLang="it-IT" sz="1100">
                  <a:solidFill>
                    <a:srgbClr val="000000"/>
                  </a:solidFill>
                  <a:latin typeface="Calibri" panose="020F0502020204030204" pitchFamily="34" charset="0"/>
                </a:rPr>
                <a:t>OI</a:t>
              </a: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9253" name="Line 48"/>
            <p:cNvSpPr>
              <a:spLocks noChangeShapeType="1"/>
            </p:cNvSpPr>
            <p:nvPr/>
          </p:nvSpPr>
          <p:spPr bwMode="auto">
            <a:xfrm>
              <a:off x="15998" y="5137"/>
              <a:ext cx="0" cy="22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254" name="Line 49"/>
            <p:cNvSpPr>
              <a:spLocks noChangeShapeType="1"/>
            </p:cNvSpPr>
            <p:nvPr/>
          </p:nvSpPr>
          <p:spPr bwMode="auto">
            <a:xfrm flipV="1">
              <a:off x="15998" y="2751"/>
              <a:ext cx="0" cy="238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255" name="Text Box 50"/>
            <p:cNvSpPr txBox="1">
              <a:spLocks noChangeArrowheads="1"/>
            </p:cNvSpPr>
            <p:nvPr/>
          </p:nvSpPr>
          <p:spPr bwMode="auto">
            <a:xfrm>
              <a:off x="14458" y="1529"/>
              <a:ext cx="18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it-IT" altLang="it-IT" sz="1100">
                  <a:solidFill>
                    <a:srgbClr val="000000"/>
                  </a:solidFill>
                  <a:latin typeface="Calibri" panose="020F0502020204030204" pitchFamily="34" charset="0"/>
                </a:rPr>
                <a:t>Diafiltration</a:t>
              </a: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9256" name="Line 51"/>
            <p:cNvSpPr>
              <a:spLocks noChangeShapeType="1"/>
            </p:cNvSpPr>
            <p:nvPr/>
          </p:nvSpPr>
          <p:spPr bwMode="auto">
            <a:xfrm>
              <a:off x="7901" y="5500"/>
              <a:ext cx="0" cy="90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grpSp>
          <p:nvGrpSpPr>
            <p:cNvPr id="9257" name="Group 52"/>
            <p:cNvGrpSpPr>
              <a:grpSpLocks/>
            </p:cNvGrpSpPr>
            <p:nvPr/>
          </p:nvGrpSpPr>
          <p:grpSpPr bwMode="auto">
            <a:xfrm>
              <a:off x="11501" y="4911"/>
              <a:ext cx="360" cy="366"/>
              <a:chOff x="4425" y="6984"/>
              <a:chExt cx="360" cy="366"/>
            </a:xfrm>
          </p:grpSpPr>
          <p:sp>
            <p:nvSpPr>
              <p:cNvPr id="9359" name="Oval 53"/>
              <p:cNvSpPr>
                <a:spLocks noChangeArrowheads="1"/>
              </p:cNvSpPr>
              <p:nvPr/>
            </p:nvSpPr>
            <p:spPr bwMode="auto">
              <a:xfrm>
                <a:off x="4425" y="6990"/>
                <a:ext cx="360" cy="360"/>
              </a:xfrm>
              <a:prstGeom prst="ellipse">
                <a:avLst/>
              </a:prstGeom>
              <a:solidFill>
                <a:srgbClr val="CC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9360" name="AutoShape 54"/>
              <p:cNvSpPr>
                <a:spLocks noChangeArrowheads="1"/>
              </p:cNvSpPr>
              <p:nvPr/>
            </p:nvSpPr>
            <p:spPr bwMode="auto">
              <a:xfrm rot="-5400000">
                <a:off x="4478" y="7074"/>
                <a:ext cx="360" cy="180"/>
              </a:xfrm>
              <a:prstGeom prst="flowChartMerg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258" name="Group 55"/>
            <p:cNvGrpSpPr>
              <a:grpSpLocks/>
            </p:cNvGrpSpPr>
            <p:nvPr/>
          </p:nvGrpSpPr>
          <p:grpSpPr bwMode="auto">
            <a:xfrm>
              <a:off x="9161" y="4911"/>
              <a:ext cx="360" cy="366"/>
              <a:chOff x="4425" y="6984"/>
              <a:chExt cx="360" cy="366"/>
            </a:xfrm>
          </p:grpSpPr>
          <p:sp>
            <p:nvSpPr>
              <p:cNvPr id="9357" name="Oval 56"/>
              <p:cNvSpPr>
                <a:spLocks noChangeArrowheads="1"/>
              </p:cNvSpPr>
              <p:nvPr/>
            </p:nvSpPr>
            <p:spPr bwMode="auto">
              <a:xfrm>
                <a:off x="4425" y="6990"/>
                <a:ext cx="360" cy="360"/>
              </a:xfrm>
              <a:prstGeom prst="ellipse">
                <a:avLst/>
              </a:prstGeom>
              <a:solidFill>
                <a:srgbClr val="CC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9358" name="AutoShape 57"/>
              <p:cNvSpPr>
                <a:spLocks noChangeArrowheads="1"/>
              </p:cNvSpPr>
              <p:nvPr/>
            </p:nvSpPr>
            <p:spPr bwMode="auto">
              <a:xfrm rot="-5400000">
                <a:off x="4478" y="7074"/>
                <a:ext cx="360" cy="180"/>
              </a:xfrm>
              <a:prstGeom prst="flowChartMerg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259" name="Group 58"/>
            <p:cNvGrpSpPr>
              <a:grpSpLocks/>
            </p:cNvGrpSpPr>
            <p:nvPr/>
          </p:nvGrpSpPr>
          <p:grpSpPr bwMode="auto">
            <a:xfrm>
              <a:off x="6821" y="4911"/>
              <a:ext cx="360" cy="540"/>
              <a:chOff x="4425" y="6984"/>
              <a:chExt cx="360" cy="366"/>
            </a:xfrm>
          </p:grpSpPr>
          <p:sp>
            <p:nvSpPr>
              <p:cNvPr id="9355" name="Oval 59"/>
              <p:cNvSpPr>
                <a:spLocks noChangeArrowheads="1"/>
              </p:cNvSpPr>
              <p:nvPr/>
            </p:nvSpPr>
            <p:spPr bwMode="auto">
              <a:xfrm>
                <a:off x="4425" y="6990"/>
                <a:ext cx="360" cy="360"/>
              </a:xfrm>
              <a:prstGeom prst="ellipse">
                <a:avLst/>
              </a:prstGeom>
              <a:solidFill>
                <a:srgbClr val="CC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9356" name="AutoShape 60"/>
              <p:cNvSpPr>
                <a:spLocks noChangeArrowheads="1"/>
              </p:cNvSpPr>
              <p:nvPr/>
            </p:nvSpPr>
            <p:spPr bwMode="auto">
              <a:xfrm rot="-5400000">
                <a:off x="4478" y="7074"/>
                <a:ext cx="360" cy="180"/>
              </a:xfrm>
              <a:prstGeom prst="flowChartMerg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260" name="Group 61"/>
            <p:cNvGrpSpPr>
              <a:grpSpLocks/>
            </p:cNvGrpSpPr>
            <p:nvPr/>
          </p:nvGrpSpPr>
          <p:grpSpPr bwMode="auto">
            <a:xfrm>
              <a:off x="13841" y="4911"/>
              <a:ext cx="360" cy="366"/>
              <a:chOff x="4425" y="6984"/>
              <a:chExt cx="360" cy="366"/>
            </a:xfrm>
          </p:grpSpPr>
          <p:sp>
            <p:nvSpPr>
              <p:cNvPr id="9353" name="Oval 62"/>
              <p:cNvSpPr>
                <a:spLocks noChangeArrowheads="1"/>
              </p:cNvSpPr>
              <p:nvPr/>
            </p:nvSpPr>
            <p:spPr bwMode="auto">
              <a:xfrm>
                <a:off x="4425" y="6990"/>
                <a:ext cx="360" cy="360"/>
              </a:xfrm>
              <a:prstGeom prst="ellipse">
                <a:avLst/>
              </a:prstGeom>
              <a:solidFill>
                <a:srgbClr val="CC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9354" name="AutoShape 63"/>
              <p:cNvSpPr>
                <a:spLocks noChangeArrowheads="1"/>
              </p:cNvSpPr>
              <p:nvPr/>
            </p:nvSpPr>
            <p:spPr bwMode="auto">
              <a:xfrm rot="-5400000">
                <a:off x="4478" y="7074"/>
                <a:ext cx="360" cy="180"/>
              </a:xfrm>
              <a:prstGeom prst="flowChartMerg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9261" name="Line 64"/>
            <p:cNvSpPr>
              <a:spLocks noChangeShapeType="1"/>
            </p:cNvSpPr>
            <p:nvPr/>
          </p:nvSpPr>
          <p:spPr bwMode="auto">
            <a:xfrm flipH="1" flipV="1">
              <a:off x="3581" y="2391"/>
              <a:ext cx="12417" cy="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262" name="Line 65"/>
            <p:cNvSpPr>
              <a:spLocks noChangeShapeType="1"/>
            </p:cNvSpPr>
            <p:nvPr/>
          </p:nvSpPr>
          <p:spPr bwMode="auto">
            <a:xfrm>
              <a:off x="7361" y="2391"/>
              <a:ext cx="0" cy="23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263" name="Line 66"/>
            <p:cNvSpPr>
              <a:spLocks noChangeShapeType="1"/>
            </p:cNvSpPr>
            <p:nvPr/>
          </p:nvSpPr>
          <p:spPr bwMode="auto">
            <a:xfrm>
              <a:off x="12041" y="2391"/>
              <a:ext cx="0" cy="23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264" name="Line 67"/>
            <p:cNvSpPr>
              <a:spLocks noChangeShapeType="1"/>
            </p:cNvSpPr>
            <p:nvPr/>
          </p:nvSpPr>
          <p:spPr bwMode="auto">
            <a:xfrm>
              <a:off x="9701" y="2391"/>
              <a:ext cx="0" cy="23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265" name="Text Box 68"/>
            <p:cNvSpPr txBox="1">
              <a:spLocks noChangeArrowheads="1"/>
            </p:cNvSpPr>
            <p:nvPr/>
          </p:nvSpPr>
          <p:spPr bwMode="auto">
            <a:xfrm>
              <a:off x="9881" y="2571"/>
              <a:ext cx="216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Aft>
                  <a:spcPts val="1000"/>
                </a:spcAft>
              </a:pPr>
              <a:r>
                <a:rPr lang="it-IT" altLang="it-IT" sz="1100">
                  <a:solidFill>
                    <a:srgbClr val="000000"/>
                  </a:solidFill>
                  <a:latin typeface="Calibri" panose="020F0502020204030204" pitchFamily="34" charset="0"/>
                </a:rPr>
                <a:t>Washing  waters</a:t>
              </a:r>
              <a:endParaRPr lang="it-IT" altLang="it-IT">
                <a:solidFill>
                  <a:srgbClr val="000000"/>
                </a:solidFill>
              </a:endParaRPr>
            </a:p>
          </p:txBody>
        </p:sp>
        <p:grpSp>
          <p:nvGrpSpPr>
            <p:cNvPr id="9266" name="Gruppo 102"/>
            <p:cNvGrpSpPr>
              <a:grpSpLocks/>
            </p:cNvGrpSpPr>
            <p:nvPr/>
          </p:nvGrpSpPr>
          <p:grpSpPr bwMode="auto">
            <a:xfrm>
              <a:off x="2794" y="7971"/>
              <a:ext cx="1022" cy="1663"/>
              <a:chOff x="5897697" y="1611312"/>
              <a:chExt cx="649288" cy="1055688"/>
            </a:xfrm>
          </p:grpSpPr>
          <p:grpSp>
            <p:nvGrpSpPr>
              <p:cNvPr id="28" name="Group 20"/>
              <p:cNvGrpSpPr>
                <a:grpSpLocks/>
              </p:cNvGrpSpPr>
              <p:nvPr/>
            </p:nvGrpSpPr>
            <p:grpSpPr bwMode="auto">
              <a:xfrm>
                <a:off x="5897697" y="1611312"/>
                <a:ext cx="649288" cy="1055688"/>
                <a:chOff x="2880" y="572"/>
                <a:chExt cx="363" cy="545"/>
              </a:xfrm>
              <a:gradFill flip="none" rotWithShape="1">
                <a:gsLst>
                  <a:gs pos="54000">
                    <a:schemeClr val="tx1">
                      <a:lumMod val="65000"/>
                    </a:schemeClr>
                  </a:gs>
                  <a:gs pos="100000">
                    <a:srgbClr val="FFFFFF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glow rad="63500">
                  <a:schemeClr val="accent1">
                    <a:alpha val="75000"/>
                  </a:schemeClr>
                </a:glow>
              </a:effectLst>
            </p:grpSpPr>
            <p:sp>
              <p:nvSpPr>
                <p:cNvPr id="26" name="Rectangle 21"/>
                <p:cNvSpPr>
                  <a:spLocks noChangeArrowheads="1"/>
                </p:cNvSpPr>
                <p:nvPr/>
              </p:nvSpPr>
              <p:spPr bwMode="auto">
                <a:xfrm>
                  <a:off x="2880" y="663"/>
                  <a:ext cx="363" cy="454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7" name="Freeform 22"/>
                <p:cNvSpPr>
                  <a:spLocks/>
                </p:cNvSpPr>
                <p:nvPr/>
              </p:nvSpPr>
              <p:spPr bwMode="auto">
                <a:xfrm>
                  <a:off x="2880" y="572"/>
                  <a:ext cx="363" cy="91"/>
                </a:xfrm>
                <a:custGeom>
                  <a:avLst/>
                  <a:gdLst/>
                  <a:ahLst/>
                  <a:cxnLst>
                    <a:cxn ang="0">
                      <a:pos x="0" y="91"/>
                    </a:cxn>
                    <a:cxn ang="0">
                      <a:pos x="181" y="0"/>
                    </a:cxn>
                    <a:cxn ang="0">
                      <a:pos x="363" y="91"/>
                    </a:cxn>
                  </a:cxnLst>
                  <a:rect l="0" t="0" r="r" b="b"/>
                  <a:pathLst>
                    <a:path w="363" h="91">
                      <a:moveTo>
                        <a:pt x="0" y="91"/>
                      </a:moveTo>
                      <a:cubicBezTo>
                        <a:pt x="60" y="45"/>
                        <a:pt x="121" y="0"/>
                        <a:pt x="181" y="0"/>
                      </a:cubicBezTo>
                      <a:cubicBezTo>
                        <a:pt x="241" y="0"/>
                        <a:pt x="302" y="45"/>
                        <a:pt x="363" y="91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457200">
                    <a:defRPr/>
                  </a:pPr>
                  <a:endParaRPr lang="it-IT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31" name="Group 24"/>
              <p:cNvGrpSpPr>
                <a:grpSpLocks/>
              </p:cNvGrpSpPr>
              <p:nvPr/>
            </p:nvGrpSpPr>
            <p:grpSpPr bwMode="auto">
              <a:xfrm>
                <a:off x="5973897" y="2031082"/>
                <a:ext cx="486520" cy="87167"/>
                <a:chOff x="4468" y="2614"/>
                <a:chExt cx="362" cy="90"/>
              </a:xfrm>
              <a:solidFill>
                <a:schemeClr val="bg1">
                  <a:lumMod val="75000"/>
                  <a:lumOff val="25000"/>
                  <a:alpha val="88000"/>
                </a:schemeClr>
              </a:solidFill>
            </p:grpSpPr>
            <p:sp>
              <p:nvSpPr>
                <p:cNvPr id="29" name="Oval 25"/>
                <p:cNvSpPr>
                  <a:spLocks noChangeArrowheads="1"/>
                </p:cNvSpPr>
                <p:nvPr/>
              </p:nvSpPr>
              <p:spPr bwMode="auto">
                <a:xfrm>
                  <a:off x="4468" y="2614"/>
                  <a:ext cx="181" cy="90"/>
                </a:xfrm>
                <a:prstGeom prst="ellips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" name="Oval 26"/>
                <p:cNvSpPr>
                  <a:spLocks noChangeArrowheads="1"/>
                </p:cNvSpPr>
                <p:nvPr/>
              </p:nvSpPr>
              <p:spPr bwMode="auto">
                <a:xfrm>
                  <a:off x="4649" y="2614"/>
                  <a:ext cx="181" cy="90"/>
                </a:xfrm>
                <a:prstGeom prst="ellips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64" name="Group 27"/>
              <p:cNvGrpSpPr>
                <a:grpSpLocks/>
              </p:cNvGrpSpPr>
              <p:nvPr/>
            </p:nvGrpSpPr>
            <p:grpSpPr bwMode="auto">
              <a:xfrm>
                <a:off x="5973897" y="2492521"/>
                <a:ext cx="486520" cy="87167"/>
                <a:chOff x="4468" y="2614"/>
                <a:chExt cx="362" cy="90"/>
              </a:xfrm>
              <a:solidFill>
                <a:srgbClr val="262626">
                  <a:alpha val="88000"/>
                </a:srgbClr>
              </a:solidFill>
            </p:grpSpPr>
            <p:sp>
              <p:nvSpPr>
                <p:cNvPr id="34970" name="Oval 28"/>
                <p:cNvSpPr>
                  <a:spLocks noChangeArrowheads="1"/>
                </p:cNvSpPr>
                <p:nvPr/>
              </p:nvSpPr>
              <p:spPr bwMode="auto">
                <a:xfrm>
                  <a:off x="4468" y="2614"/>
                  <a:ext cx="181" cy="90"/>
                </a:xfrm>
                <a:prstGeom prst="ellips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4971" name="Oval 29"/>
                <p:cNvSpPr>
                  <a:spLocks noChangeArrowheads="1"/>
                </p:cNvSpPr>
                <p:nvPr/>
              </p:nvSpPr>
              <p:spPr bwMode="auto">
                <a:xfrm>
                  <a:off x="4649" y="2614"/>
                  <a:ext cx="181" cy="90"/>
                </a:xfrm>
                <a:prstGeom prst="ellips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>
                    <a:solidFill>
                      <a:srgbClr val="000000"/>
                    </a:solidFill>
                  </a:endParaRPr>
                </a:p>
              </p:txBody>
            </p:sp>
          </p:grpSp>
          <p:cxnSp>
            <p:nvCxnSpPr>
              <p:cNvPr id="9351" name="Connettore 1 99"/>
              <p:cNvCxnSpPr>
                <a:cxnSpLocks noChangeShapeType="1"/>
              </p:cNvCxnSpPr>
              <p:nvPr/>
            </p:nvCxnSpPr>
            <p:spPr bwMode="auto">
              <a:xfrm rot="16200000" flipH="1">
                <a:off x="5780221" y="2212975"/>
                <a:ext cx="879475" cy="635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4973" name="Freccia circolare a destra 100"/>
              <p:cNvSpPr>
                <a:spLocks noChangeArrowheads="1"/>
              </p:cNvSpPr>
              <p:nvPr/>
            </p:nvSpPr>
            <p:spPr bwMode="auto">
              <a:xfrm>
                <a:off x="6079331" y="2168591"/>
                <a:ext cx="259547" cy="304963"/>
              </a:xfrm>
              <a:prstGeom prst="curvedRightArrow">
                <a:avLst>
                  <a:gd name="adj1" fmla="val 24998"/>
                  <a:gd name="adj2" fmla="val 50001"/>
                  <a:gd name="adj3" fmla="val 25000"/>
                </a:avLst>
              </a:prstGeom>
              <a:solidFill>
                <a:srgbClr val="FFFFFF"/>
              </a:solidFill>
              <a:ln w="9525">
                <a:solidFill>
                  <a:srgbClr val="1E1C11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it-I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" name="Cilindro 112"/>
            <p:cNvSpPr>
              <a:spLocks noChangeArrowheads="1"/>
            </p:cNvSpPr>
            <p:nvPr/>
          </p:nvSpPr>
          <p:spPr bwMode="auto">
            <a:xfrm>
              <a:off x="3040" y="6322"/>
              <a:ext cx="604" cy="919"/>
            </a:xfrm>
            <a:prstGeom prst="can">
              <a:avLst>
                <a:gd name="adj" fmla="val 33696"/>
              </a:avLst>
            </a:prstGeom>
            <a:solidFill>
              <a:srgbClr val="7F7F7F"/>
            </a:solidFill>
            <a:ln w="9525">
              <a:solidFill>
                <a:srgbClr val="7F7F7F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268" name="CasellaDiTesto 118"/>
            <p:cNvSpPr txBox="1">
              <a:spLocks noChangeArrowheads="1"/>
            </p:cNvSpPr>
            <p:nvPr/>
          </p:nvSpPr>
          <p:spPr bwMode="auto">
            <a:xfrm>
              <a:off x="2681" y="6659"/>
              <a:ext cx="1148" cy="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it-IT" altLang="it-IT" sz="1100">
                  <a:solidFill>
                    <a:srgbClr val="000000"/>
                  </a:solidFill>
                  <a:latin typeface="Calibri" panose="020F0502020204030204" pitchFamily="34" charset="0"/>
                </a:rPr>
                <a:t>60 L</a:t>
              </a: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9269" name="AutoShape 84"/>
            <p:cNvSpPr>
              <a:spLocks noChangeArrowheads="1"/>
            </p:cNvSpPr>
            <p:nvPr/>
          </p:nvSpPr>
          <p:spPr bwMode="auto">
            <a:xfrm>
              <a:off x="3178" y="7378"/>
              <a:ext cx="340" cy="340"/>
            </a:xfrm>
            <a:prstGeom prst="flowChartSummingJunction">
              <a:avLst/>
            </a:prstGeom>
            <a:solidFill>
              <a:srgbClr val="FF9933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9270" name="Line 78"/>
            <p:cNvSpPr>
              <a:spLocks noChangeShapeType="1"/>
            </p:cNvSpPr>
            <p:nvPr/>
          </p:nvSpPr>
          <p:spPr bwMode="auto">
            <a:xfrm>
              <a:off x="2080" y="8871"/>
              <a:ext cx="238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grpSp>
          <p:nvGrpSpPr>
            <p:cNvPr id="9271" name="Group 79"/>
            <p:cNvGrpSpPr>
              <a:grpSpLocks/>
            </p:cNvGrpSpPr>
            <p:nvPr/>
          </p:nvGrpSpPr>
          <p:grpSpPr bwMode="auto">
            <a:xfrm>
              <a:off x="2318" y="8685"/>
              <a:ext cx="360" cy="366"/>
              <a:chOff x="4425" y="6984"/>
              <a:chExt cx="360" cy="366"/>
            </a:xfrm>
          </p:grpSpPr>
          <p:sp>
            <p:nvSpPr>
              <p:cNvPr id="9346" name="Oval 80"/>
              <p:cNvSpPr>
                <a:spLocks noChangeArrowheads="1"/>
              </p:cNvSpPr>
              <p:nvPr/>
            </p:nvSpPr>
            <p:spPr bwMode="auto">
              <a:xfrm>
                <a:off x="4425" y="6990"/>
                <a:ext cx="360" cy="360"/>
              </a:xfrm>
              <a:prstGeom prst="ellipse">
                <a:avLst/>
              </a:prstGeom>
              <a:solidFill>
                <a:srgbClr val="CC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9347" name="AutoShape 81"/>
              <p:cNvSpPr>
                <a:spLocks noChangeArrowheads="1"/>
              </p:cNvSpPr>
              <p:nvPr/>
            </p:nvSpPr>
            <p:spPr bwMode="auto">
              <a:xfrm rot="-5400000">
                <a:off x="4478" y="7074"/>
                <a:ext cx="360" cy="180"/>
              </a:xfrm>
              <a:prstGeom prst="flowChartMerg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272" name="Gruppo 102"/>
            <p:cNvGrpSpPr>
              <a:grpSpLocks/>
            </p:cNvGrpSpPr>
            <p:nvPr/>
          </p:nvGrpSpPr>
          <p:grpSpPr bwMode="auto">
            <a:xfrm>
              <a:off x="3996" y="7971"/>
              <a:ext cx="1022" cy="1663"/>
              <a:chOff x="5897697" y="1611312"/>
              <a:chExt cx="649288" cy="1055688"/>
            </a:xfrm>
          </p:grpSpPr>
          <p:grpSp>
            <p:nvGrpSpPr>
              <p:cNvPr id="67" name="Group 20"/>
              <p:cNvGrpSpPr>
                <a:grpSpLocks/>
              </p:cNvGrpSpPr>
              <p:nvPr/>
            </p:nvGrpSpPr>
            <p:grpSpPr bwMode="auto">
              <a:xfrm>
                <a:off x="5897697" y="1611312"/>
                <a:ext cx="649288" cy="1055688"/>
                <a:chOff x="2880" y="572"/>
                <a:chExt cx="363" cy="545"/>
              </a:xfrm>
              <a:gradFill flip="none" rotWithShape="1">
                <a:gsLst>
                  <a:gs pos="54000">
                    <a:schemeClr val="tx1">
                      <a:lumMod val="65000"/>
                    </a:schemeClr>
                  </a:gs>
                  <a:gs pos="100000">
                    <a:srgbClr val="FFFFFF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glow rad="63500">
                  <a:schemeClr val="accent1">
                    <a:alpha val="75000"/>
                  </a:schemeClr>
                </a:glow>
              </a:effectLst>
            </p:grpSpPr>
            <p:sp>
              <p:nvSpPr>
                <p:cNvPr id="15" name="Rectangle 21"/>
                <p:cNvSpPr>
                  <a:spLocks noChangeArrowheads="1"/>
                </p:cNvSpPr>
                <p:nvPr/>
              </p:nvSpPr>
              <p:spPr bwMode="auto">
                <a:xfrm>
                  <a:off x="2880" y="663"/>
                  <a:ext cx="363" cy="454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" name="Freeform 22"/>
                <p:cNvSpPr>
                  <a:spLocks/>
                </p:cNvSpPr>
                <p:nvPr/>
              </p:nvSpPr>
              <p:spPr bwMode="auto">
                <a:xfrm>
                  <a:off x="2880" y="572"/>
                  <a:ext cx="363" cy="91"/>
                </a:xfrm>
                <a:custGeom>
                  <a:avLst/>
                  <a:gdLst/>
                  <a:ahLst/>
                  <a:cxnLst>
                    <a:cxn ang="0">
                      <a:pos x="0" y="91"/>
                    </a:cxn>
                    <a:cxn ang="0">
                      <a:pos x="181" y="0"/>
                    </a:cxn>
                    <a:cxn ang="0">
                      <a:pos x="363" y="91"/>
                    </a:cxn>
                  </a:cxnLst>
                  <a:rect l="0" t="0" r="r" b="b"/>
                  <a:pathLst>
                    <a:path w="363" h="91">
                      <a:moveTo>
                        <a:pt x="0" y="91"/>
                      </a:moveTo>
                      <a:cubicBezTo>
                        <a:pt x="60" y="45"/>
                        <a:pt x="121" y="0"/>
                        <a:pt x="181" y="0"/>
                      </a:cubicBezTo>
                      <a:cubicBezTo>
                        <a:pt x="241" y="0"/>
                        <a:pt x="302" y="45"/>
                        <a:pt x="363" y="91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457200">
                    <a:defRPr/>
                  </a:pPr>
                  <a:endParaRPr lang="it-IT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68" name="Group 24"/>
              <p:cNvGrpSpPr>
                <a:grpSpLocks/>
              </p:cNvGrpSpPr>
              <p:nvPr/>
            </p:nvGrpSpPr>
            <p:grpSpPr bwMode="auto">
              <a:xfrm>
                <a:off x="5973897" y="2031082"/>
                <a:ext cx="486520" cy="87167"/>
                <a:chOff x="4468" y="2614"/>
                <a:chExt cx="362" cy="90"/>
              </a:xfrm>
              <a:solidFill>
                <a:schemeClr val="bg1">
                  <a:lumMod val="75000"/>
                  <a:lumOff val="25000"/>
                  <a:alpha val="88000"/>
                </a:schemeClr>
              </a:solidFill>
            </p:grpSpPr>
            <p:sp>
              <p:nvSpPr>
                <p:cNvPr id="18" name="Oval 25"/>
                <p:cNvSpPr>
                  <a:spLocks noChangeArrowheads="1"/>
                </p:cNvSpPr>
                <p:nvPr/>
              </p:nvSpPr>
              <p:spPr bwMode="auto">
                <a:xfrm>
                  <a:off x="4468" y="2614"/>
                  <a:ext cx="181" cy="90"/>
                </a:xfrm>
                <a:prstGeom prst="ellips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" name="Oval 26"/>
                <p:cNvSpPr>
                  <a:spLocks noChangeArrowheads="1"/>
                </p:cNvSpPr>
                <p:nvPr/>
              </p:nvSpPr>
              <p:spPr bwMode="auto">
                <a:xfrm>
                  <a:off x="4649" y="2614"/>
                  <a:ext cx="181" cy="90"/>
                </a:xfrm>
                <a:prstGeom prst="ellips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69" name="Group 27"/>
              <p:cNvGrpSpPr>
                <a:grpSpLocks/>
              </p:cNvGrpSpPr>
              <p:nvPr/>
            </p:nvGrpSpPr>
            <p:grpSpPr bwMode="auto">
              <a:xfrm>
                <a:off x="5973897" y="2492521"/>
                <a:ext cx="486520" cy="87167"/>
                <a:chOff x="4468" y="2614"/>
                <a:chExt cx="362" cy="90"/>
              </a:xfrm>
              <a:solidFill>
                <a:srgbClr val="262626">
                  <a:alpha val="88000"/>
                </a:srgbClr>
              </a:solidFill>
            </p:grpSpPr>
            <p:sp>
              <p:nvSpPr>
                <p:cNvPr id="21" name="Oval 28"/>
                <p:cNvSpPr>
                  <a:spLocks noChangeArrowheads="1"/>
                </p:cNvSpPr>
                <p:nvPr/>
              </p:nvSpPr>
              <p:spPr bwMode="auto">
                <a:xfrm>
                  <a:off x="4468" y="2614"/>
                  <a:ext cx="181" cy="90"/>
                </a:xfrm>
                <a:prstGeom prst="ellips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" name="Oval 29"/>
                <p:cNvSpPr>
                  <a:spLocks noChangeArrowheads="1"/>
                </p:cNvSpPr>
                <p:nvPr/>
              </p:nvSpPr>
              <p:spPr bwMode="auto">
                <a:xfrm>
                  <a:off x="4649" y="2614"/>
                  <a:ext cx="181" cy="90"/>
                </a:xfrm>
                <a:prstGeom prst="ellips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>
                    <a:solidFill>
                      <a:srgbClr val="000000"/>
                    </a:solidFill>
                  </a:endParaRPr>
                </a:p>
              </p:txBody>
            </p:sp>
          </p:grpSp>
          <p:cxnSp>
            <p:nvCxnSpPr>
              <p:cNvPr id="9344" name="Connettore 1 99"/>
              <p:cNvCxnSpPr>
                <a:cxnSpLocks noChangeShapeType="1"/>
              </p:cNvCxnSpPr>
              <p:nvPr/>
            </p:nvCxnSpPr>
            <p:spPr bwMode="auto">
              <a:xfrm rot="16200000" flipH="1">
                <a:off x="5780221" y="2212975"/>
                <a:ext cx="879475" cy="635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4" name="Freccia circolare a destra 100"/>
              <p:cNvSpPr>
                <a:spLocks noChangeArrowheads="1"/>
              </p:cNvSpPr>
              <p:nvPr/>
            </p:nvSpPr>
            <p:spPr bwMode="auto">
              <a:xfrm>
                <a:off x="6079909" y="2168591"/>
                <a:ext cx="259547" cy="304963"/>
              </a:xfrm>
              <a:prstGeom prst="curvedRightArrow">
                <a:avLst>
                  <a:gd name="adj1" fmla="val 24998"/>
                  <a:gd name="adj2" fmla="val 50001"/>
                  <a:gd name="adj3" fmla="val 25000"/>
                </a:avLst>
              </a:prstGeom>
              <a:solidFill>
                <a:srgbClr val="FFFFFF"/>
              </a:solidFill>
              <a:ln w="9525">
                <a:solidFill>
                  <a:srgbClr val="1E1C11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it-I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9273" name="Line 88"/>
            <p:cNvSpPr>
              <a:spLocks noChangeShapeType="1"/>
            </p:cNvSpPr>
            <p:nvPr/>
          </p:nvSpPr>
          <p:spPr bwMode="auto">
            <a:xfrm>
              <a:off x="4564" y="7251"/>
              <a:ext cx="0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274" name="AutoShape 84"/>
            <p:cNvSpPr>
              <a:spLocks noChangeArrowheads="1"/>
            </p:cNvSpPr>
            <p:nvPr/>
          </p:nvSpPr>
          <p:spPr bwMode="auto">
            <a:xfrm>
              <a:off x="4321" y="7378"/>
              <a:ext cx="340" cy="340"/>
            </a:xfrm>
            <a:prstGeom prst="flowChartSummingJunction">
              <a:avLst/>
            </a:prstGeom>
            <a:solidFill>
              <a:srgbClr val="FF9933"/>
            </a:solidFill>
            <a:ln w="9525">
              <a:solidFill>
                <a:srgbClr val="FFFFFF"/>
              </a:solidFill>
              <a:round/>
              <a:headEnd/>
              <a:tailEnd/>
            </a:ln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9275" name="Line 90"/>
            <p:cNvSpPr>
              <a:spLocks noChangeShapeType="1"/>
            </p:cNvSpPr>
            <p:nvPr/>
          </p:nvSpPr>
          <p:spPr bwMode="auto">
            <a:xfrm flipH="1">
              <a:off x="3781" y="7251"/>
              <a:ext cx="7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grpSp>
          <p:nvGrpSpPr>
            <p:cNvPr id="9276" name="Group 91"/>
            <p:cNvGrpSpPr>
              <a:grpSpLocks/>
            </p:cNvGrpSpPr>
            <p:nvPr/>
          </p:nvGrpSpPr>
          <p:grpSpPr bwMode="auto">
            <a:xfrm>
              <a:off x="5381" y="8691"/>
              <a:ext cx="360" cy="366"/>
              <a:chOff x="4425" y="6984"/>
              <a:chExt cx="360" cy="366"/>
            </a:xfrm>
          </p:grpSpPr>
          <p:sp>
            <p:nvSpPr>
              <p:cNvPr id="9339" name="Oval 92"/>
              <p:cNvSpPr>
                <a:spLocks noChangeArrowheads="1"/>
              </p:cNvSpPr>
              <p:nvPr/>
            </p:nvSpPr>
            <p:spPr bwMode="auto">
              <a:xfrm>
                <a:off x="4425" y="6990"/>
                <a:ext cx="360" cy="360"/>
              </a:xfrm>
              <a:prstGeom prst="ellipse">
                <a:avLst/>
              </a:prstGeom>
              <a:solidFill>
                <a:srgbClr val="CCFF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9340" name="AutoShape 93"/>
              <p:cNvSpPr>
                <a:spLocks noChangeArrowheads="1"/>
              </p:cNvSpPr>
              <p:nvPr/>
            </p:nvSpPr>
            <p:spPr bwMode="auto">
              <a:xfrm rot="-5400000">
                <a:off x="4478" y="7074"/>
                <a:ext cx="360" cy="180"/>
              </a:xfrm>
              <a:prstGeom prst="flowChartMerg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9277" name="Line 94"/>
            <p:cNvSpPr>
              <a:spLocks noChangeShapeType="1"/>
            </p:cNvSpPr>
            <p:nvPr/>
          </p:nvSpPr>
          <p:spPr bwMode="auto">
            <a:xfrm>
              <a:off x="2559" y="8871"/>
              <a:ext cx="30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pic>
          <p:nvPicPr>
            <p:cNvPr id="9278" name="Immagine 9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18" y="6171"/>
              <a:ext cx="740" cy="1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79" name="Immagine 9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01" y="6171"/>
              <a:ext cx="700" cy="1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80" name="Immagine 8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21" y="6351"/>
              <a:ext cx="720" cy="1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81" name="Immagine 8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1" y="6351"/>
              <a:ext cx="720" cy="1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82" name="Immagine 8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1" y="6490"/>
              <a:ext cx="700" cy="1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83" name="Line 100"/>
            <p:cNvSpPr>
              <a:spLocks noChangeShapeType="1"/>
            </p:cNvSpPr>
            <p:nvPr/>
          </p:nvSpPr>
          <p:spPr bwMode="auto">
            <a:xfrm>
              <a:off x="12761" y="5451"/>
              <a:ext cx="0" cy="90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284" name="Line 101"/>
            <p:cNvSpPr>
              <a:spLocks noChangeShapeType="1"/>
            </p:cNvSpPr>
            <p:nvPr/>
          </p:nvSpPr>
          <p:spPr bwMode="auto">
            <a:xfrm>
              <a:off x="10421" y="5451"/>
              <a:ext cx="0" cy="90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285" name="Line 102"/>
            <p:cNvSpPr>
              <a:spLocks noChangeShapeType="1"/>
            </p:cNvSpPr>
            <p:nvPr/>
          </p:nvSpPr>
          <p:spPr bwMode="auto">
            <a:xfrm>
              <a:off x="13661" y="5271"/>
              <a:ext cx="0" cy="90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286" name="Line 103"/>
            <p:cNvSpPr>
              <a:spLocks noChangeShapeType="1"/>
            </p:cNvSpPr>
            <p:nvPr/>
          </p:nvSpPr>
          <p:spPr bwMode="auto">
            <a:xfrm flipH="1" flipV="1">
              <a:off x="4841" y="3111"/>
              <a:ext cx="11157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grpSp>
          <p:nvGrpSpPr>
            <p:cNvPr id="9287" name="Group 104"/>
            <p:cNvGrpSpPr>
              <a:grpSpLocks/>
            </p:cNvGrpSpPr>
            <p:nvPr/>
          </p:nvGrpSpPr>
          <p:grpSpPr bwMode="auto">
            <a:xfrm>
              <a:off x="14738" y="2031"/>
              <a:ext cx="1260" cy="720"/>
              <a:chOff x="7898" y="4060"/>
              <a:chExt cx="1260" cy="720"/>
            </a:xfrm>
          </p:grpSpPr>
          <p:sp>
            <p:nvSpPr>
              <p:cNvPr id="9337" name="Rectangle 105"/>
              <p:cNvSpPr>
                <a:spLocks noChangeArrowheads="1"/>
              </p:cNvSpPr>
              <p:nvPr/>
            </p:nvSpPr>
            <p:spPr bwMode="auto">
              <a:xfrm>
                <a:off x="7898" y="4060"/>
                <a:ext cx="1260" cy="720"/>
              </a:xfrm>
              <a:prstGeom prst="rect">
                <a:avLst/>
              </a:prstGeom>
              <a:gradFill rotWithShape="0">
                <a:gsLst>
                  <a:gs pos="0">
                    <a:srgbClr val="00FF00"/>
                  </a:gs>
                  <a:gs pos="50000">
                    <a:srgbClr val="339966"/>
                  </a:gs>
                  <a:gs pos="100000">
                    <a:srgbClr val="00FF00"/>
                  </a:gs>
                </a:gsLst>
                <a:lin ang="189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9338" name="Line 106"/>
              <p:cNvSpPr>
                <a:spLocks noChangeShapeType="1"/>
              </p:cNvSpPr>
              <p:nvPr/>
            </p:nvSpPr>
            <p:spPr bwMode="auto">
              <a:xfrm>
                <a:off x="7898" y="4060"/>
                <a:ext cx="1260" cy="7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9288" name="Line 107"/>
            <p:cNvSpPr>
              <a:spLocks noChangeShapeType="1"/>
            </p:cNvSpPr>
            <p:nvPr/>
          </p:nvSpPr>
          <p:spPr bwMode="auto">
            <a:xfrm>
              <a:off x="7001" y="3111"/>
              <a:ext cx="0" cy="18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289" name="Text Box 108"/>
            <p:cNvSpPr txBox="1">
              <a:spLocks noChangeArrowheads="1"/>
            </p:cNvSpPr>
            <p:nvPr/>
          </p:nvSpPr>
          <p:spPr bwMode="auto">
            <a:xfrm>
              <a:off x="7361" y="1907"/>
              <a:ext cx="216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it-IT" altLang="it-IT" sz="1100">
                  <a:solidFill>
                    <a:srgbClr val="000000"/>
                  </a:solidFill>
                  <a:latin typeface="Calibri" panose="020F0502020204030204" pitchFamily="34" charset="0"/>
                </a:rPr>
                <a:t>Diafiltrated water</a:t>
              </a: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9290" name="Line 109"/>
            <p:cNvSpPr>
              <a:spLocks noChangeShapeType="1"/>
            </p:cNvSpPr>
            <p:nvPr/>
          </p:nvSpPr>
          <p:spPr bwMode="auto">
            <a:xfrm>
              <a:off x="3581" y="2391"/>
              <a:ext cx="0" cy="3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grpSp>
          <p:nvGrpSpPr>
            <p:cNvPr id="9291" name="Group 110"/>
            <p:cNvGrpSpPr>
              <a:grpSpLocks/>
            </p:cNvGrpSpPr>
            <p:nvPr/>
          </p:nvGrpSpPr>
          <p:grpSpPr bwMode="auto">
            <a:xfrm>
              <a:off x="14457" y="7611"/>
              <a:ext cx="1764" cy="1933"/>
              <a:chOff x="14457" y="7611"/>
              <a:chExt cx="1764" cy="1933"/>
            </a:xfrm>
          </p:grpSpPr>
          <p:grpSp>
            <p:nvGrpSpPr>
              <p:cNvPr id="9329" name="Gruppo 139"/>
              <p:cNvGrpSpPr>
                <a:grpSpLocks/>
              </p:cNvGrpSpPr>
              <p:nvPr/>
            </p:nvGrpSpPr>
            <p:grpSpPr bwMode="auto">
              <a:xfrm>
                <a:off x="14738" y="7611"/>
                <a:ext cx="1155" cy="1933"/>
                <a:chOff x="7893183" y="5183269"/>
                <a:chExt cx="734038" cy="1226933"/>
              </a:xfrm>
            </p:grpSpPr>
            <p:sp>
              <p:nvSpPr>
                <p:cNvPr id="9331" name="AutoShape 31"/>
                <p:cNvSpPr>
                  <a:spLocks noChangeArrowheads="1"/>
                </p:cNvSpPr>
                <p:nvPr/>
              </p:nvSpPr>
              <p:spPr bwMode="auto">
                <a:xfrm>
                  <a:off x="7893183" y="5183269"/>
                  <a:ext cx="734038" cy="776095"/>
                </a:xfrm>
                <a:prstGeom prst="can">
                  <a:avLst>
                    <a:gd name="adj" fmla="val 30549"/>
                  </a:avLst>
                </a:prstGeom>
                <a:blipFill dpi="0" rotWithShape="1">
                  <a:blip r:embed="rId9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  <p:cxnSp>
              <p:nvCxnSpPr>
                <p:cNvPr id="127" name="Connettore 1 126"/>
                <p:cNvCxnSpPr>
                  <a:cxnSpLocks noChangeShapeType="1"/>
                </p:cNvCxnSpPr>
                <p:nvPr/>
              </p:nvCxnSpPr>
              <p:spPr bwMode="auto">
                <a:xfrm rot="5400000">
                  <a:off x="7679320" y="6133073"/>
                  <a:ext cx="489995" cy="63107"/>
                </a:xfrm>
                <a:prstGeom prst="line">
                  <a:avLst/>
                </a:prstGeom>
                <a:noFill/>
                <a:ln w="25400">
                  <a:solidFill>
                    <a:srgbClr val="7F7F7F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cxnSp>
              <p:nvCxnSpPr>
                <p:cNvPr id="128" name="Connettore 1 127"/>
                <p:cNvCxnSpPr>
                  <a:cxnSpLocks noChangeShapeType="1"/>
                </p:cNvCxnSpPr>
                <p:nvPr/>
              </p:nvCxnSpPr>
              <p:spPr bwMode="auto">
                <a:xfrm rot="16200000" flipH="1">
                  <a:off x="8350048" y="6133073"/>
                  <a:ext cx="489995" cy="63107"/>
                </a:xfrm>
                <a:prstGeom prst="line">
                  <a:avLst/>
                </a:prstGeom>
                <a:noFill/>
                <a:ln w="25400">
                  <a:solidFill>
                    <a:srgbClr val="7F7F7F"/>
                  </a:solidFill>
                  <a:round/>
                  <a:headEnd/>
                  <a:tailEnd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  <p:sp>
              <p:nvSpPr>
                <p:cNvPr id="129" name="Ovale 128"/>
                <p:cNvSpPr>
                  <a:spLocks noChangeArrowheads="1"/>
                </p:cNvSpPr>
                <p:nvPr/>
              </p:nvSpPr>
              <p:spPr bwMode="auto">
                <a:xfrm>
                  <a:off x="7918006" y="5205787"/>
                  <a:ext cx="695970" cy="163920"/>
                </a:xfrm>
                <a:prstGeom prst="ellipse">
                  <a:avLst/>
                </a:prstGeom>
                <a:solidFill>
                  <a:srgbClr val="7F7F7F"/>
                </a:solidFill>
                <a:ln w="9525">
                  <a:solidFill>
                    <a:srgbClr val="7F7F7F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8"/>
                    </a:srgbClr>
                  </a:outerShdw>
                </a:effectLst>
              </p:spPr>
              <p:txBody>
                <a:bodyPr anchor="ctr"/>
                <a:lstStyle/>
                <a:p>
                  <a:pPr algn="ctr">
                    <a:defRPr/>
                  </a:pPr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0" name="Triangolo isoscele 129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7923416" y="5905528"/>
                  <a:ext cx="670728" cy="444168"/>
                </a:xfrm>
                <a:prstGeom prst="triangle">
                  <a:avLst>
                    <a:gd name="adj" fmla="val 50000"/>
                  </a:avLst>
                </a:prstGeom>
                <a:blipFill dpi="0" rotWithShape="1">
                  <a:blip r:embed="rId9" cstate="print"/>
                  <a:srcRect/>
                  <a:tile tx="0" ty="0" sx="100000" sy="100000" flip="none" algn="tl"/>
                </a:blipFill>
                <a:ln w="9525">
                  <a:noFill/>
                  <a:miter lim="800000"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8"/>
                    </a:srgbClr>
                  </a:outerShdw>
                </a:effectLst>
              </p:spPr>
              <p:txBody>
                <a:bodyPr anchor="ctr"/>
                <a:lstStyle/>
                <a:p>
                  <a:pPr algn="ctr">
                    <a:defRPr/>
                  </a:pPr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336" name="CasellaDiTesto 130"/>
                <p:cNvSpPr txBox="1">
                  <a:spLocks noChangeArrowheads="1"/>
                </p:cNvSpPr>
                <p:nvPr/>
              </p:nvSpPr>
              <p:spPr bwMode="auto">
                <a:xfrm>
                  <a:off x="7893183" y="5471396"/>
                  <a:ext cx="729881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it-IT" altLang="it-IT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9330" name="Text Box 118"/>
              <p:cNvSpPr txBox="1">
                <a:spLocks noChangeArrowheads="1"/>
              </p:cNvSpPr>
              <p:nvPr/>
            </p:nvSpPr>
            <p:spPr bwMode="auto">
              <a:xfrm>
                <a:off x="14457" y="7971"/>
                <a:ext cx="1764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it-IT" altLang="it-IT" sz="1200" b="1">
                    <a:solidFill>
                      <a:srgbClr val="000000"/>
                    </a:solidFill>
                    <a:latin typeface="Times New Roman" panose="02020603050405020304" pitchFamily="18" charset="0"/>
                  </a:rPr>
                  <a:t>Ultrapure water</a:t>
                </a:r>
                <a:endParaRPr lang="it-IT" altLang="it-I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9292" name="Text Box 119"/>
            <p:cNvSpPr txBox="1">
              <a:spLocks noChangeArrowheads="1"/>
            </p:cNvSpPr>
            <p:nvPr/>
          </p:nvSpPr>
          <p:spPr bwMode="auto">
            <a:xfrm>
              <a:off x="2464" y="4374"/>
              <a:ext cx="2340" cy="3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1200">
                  <a:solidFill>
                    <a:srgbClr val="000000"/>
                  </a:solidFill>
                  <a:latin typeface="Times New Roman" panose="02020603050405020304" pitchFamily="18" charset="0"/>
                </a:rPr>
                <a:t>Hot water extraction</a:t>
              </a: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9293" name="Line 120"/>
            <p:cNvSpPr>
              <a:spLocks noChangeShapeType="1"/>
            </p:cNvSpPr>
            <p:nvPr/>
          </p:nvSpPr>
          <p:spPr bwMode="auto">
            <a:xfrm>
              <a:off x="5741" y="8871"/>
              <a:ext cx="18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grpSp>
          <p:nvGrpSpPr>
            <p:cNvPr id="9294" name="Gruppo 102"/>
            <p:cNvGrpSpPr>
              <a:grpSpLocks/>
            </p:cNvGrpSpPr>
            <p:nvPr/>
          </p:nvGrpSpPr>
          <p:grpSpPr bwMode="auto">
            <a:xfrm>
              <a:off x="3099" y="2751"/>
              <a:ext cx="1022" cy="1663"/>
              <a:chOff x="5897697" y="1611312"/>
              <a:chExt cx="649288" cy="1055688"/>
            </a:xfrm>
          </p:grpSpPr>
          <p:grpSp>
            <p:nvGrpSpPr>
              <p:cNvPr id="75" name="Group 20"/>
              <p:cNvGrpSpPr>
                <a:grpSpLocks/>
              </p:cNvGrpSpPr>
              <p:nvPr/>
            </p:nvGrpSpPr>
            <p:grpSpPr bwMode="auto">
              <a:xfrm>
                <a:off x="5897697" y="1611312"/>
                <a:ext cx="649288" cy="1055688"/>
                <a:chOff x="2880" y="572"/>
                <a:chExt cx="363" cy="545"/>
              </a:xfrm>
              <a:gradFill flip="none" rotWithShape="1">
                <a:gsLst>
                  <a:gs pos="54000">
                    <a:schemeClr val="tx1">
                      <a:lumMod val="65000"/>
                    </a:schemeClr>
                  </a:gs>
                  <a:gs pos="100000">
                    <a:srgbClr val="FFFFFF"/>
                  </a:gs>
                </a:gsLst>
                <a:path path="circle">
                  <a:fillToRect l="100000" t="100000"/>
                </a:path>
                <a:tileRect r="-100000" b="-100000"/>
              </a:gradFill>
              <a:effectLst>
                <a:glow rad="63500">
                  <a:schemeClr val="accent1">
                    <a:alpha val="75000"/>
                  </a:schemeClr>
                </a:glow>
              </a:effectLst>
            </p:grpSpPr>
            <p:sp>
              <p:nvSpPr>
                <p:cNvPr id="92" name="Rectangle 21"/>
                <p:cNvSpPr>
                  <a:spLocks noChangeArrowheads="1"/>
                </p:cNvSpPr>
                <p:nvPr/>
              </p:nvSpPr>
              <p:spPr bwMode="auto">
                <a:xfrm>
                  <a:off x="2880" y="663"/>
                  <a:ext cx="363" cy="454"/>
                </a:xfrm>
                <a:prstGeom prst="rect">
                  <a:avLst/>
                </a:prstGeom>
                <a:grp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3" name="Freeform 22"/>
                <p:cNvSpPr>
                  <a:spLocks/>
                </p:cNvSpPr>
                <p:nvPr/>
              </p:nvSpPr>
              <p:spPr bwMode="auto">
                <a:xfrm>
                  <a:off x="2880" y="572"/>
                  <a:ext cx="363" cy="91"/>
                </a:xfrm>
                <a:custGeom>
                  <a:avLst/>
                  <a:gdLst/>
                  <a:ahLst/>
                  <a:cxnLst>
                    <a:cxn ang="0">
                      <a:pos x="0" y="91"/>
                    </a:cxn>
                    <a:cxn ang="0">
                      <a:pos x="181" y="0"/>
                    </a:cxn>
                    <a:cxn ang="0">
                      <a:pos x="363" y="91"/>
                    </a:cxn>
                  </a:cxnLst>
                  <a:rect l="0" t="0" r="r" b="b"/>
                  <a:pathLst>
                    <a:path w="363" h="91">
                      <a:moveTo>
                        <a:pt x="0" y="91"/>
                      </a:moveTo>
                      <a:cubicBezTo>
                        <a:pt x="60" y="45"/>
                        <a:pt x="121" y="0"/>
                        <a:pt x="181" y="0"/>
                      </a:cubicBezTo>
                      <a:cubicBezTo>
                        <a:pt x="241" y="0"/>
                        <a:pt x="302" y="45"/>
                        <a:pt x="363" y="91"/>
                      </a:cubicBezTo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 defTabSz="457200">
                    <a:defRPr/>
                  </a:pPr>
                  <a:endParaRPr lang="it-IT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76" name="Group 24"/>
              <p:cNvGrpSpPr>
                <a:grpSpLocks/>
              </p:cNvGrpSpPr>
              <p:nvPr/>
            </p:nvGrpSpPr>
            <p:grpSpPr bwMode="auto">
              <a:xfrm>
                <a:off x="5973897" y="2031082"/>
                <a:ext cx="486520" cy="87167"/>
                <a:chOff x="4468" y="2614"/>
                <a:chExt cx="362" cy="90"/>
              </a:xfrm>
              <a:solidFill>
                <a:schemeClr val="bg1">
                  <a:lumMod val="75000"/>
                  <a:lumOff val="25000"/>
                  <a:alpha val="88000"/>
                </a:schemeClr>
              </a:solidFill>
            </p:grpSpPr>
            <p:sp>
              <p:nvSpPr>
                <p:cNvPr id="95" name="Oval 25"/>
                <p:cNvSpPr>
                  <a:spLocks noChangeArrowheads="1"/>
                </p:cNvSpPr>
                <p:nvPr/>
              </p:nvSpPr>
              <p:spPr bwMode="auto">
                <a:xfrm>
                  <a:off x="4468" y="2614"/>
                  <a:ext cx="181" cy="90"/>
                </a:xfrm>
                <a:prstGeom prst="ellips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6" name="Oval 26"/>
                <p:cNvSpPr>
                  <a:spLocks noChangeArrowheads="1"/>
                </p:cNvSpPr>
                <p:nvPr/>
              </p:nvSpPr>
              <p:spPr bwMode="auto">
                <a:xfrm>
                  <a:off x="4649" y="2614"/>
                  <a:ext cx="181" cy="90"/>
                </a:xfrm>
                <a:prstGeom prst="ellips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77" name="Group 27"/>
              <p:cNvGrpSpPr>
                <a:grpSpLocks/>
              </p:cNvGrpSpPr>
              <p:nvPr/>
            </p:nvGrpSpPr>
            <p:grpSpPr bwMode="auto">
              <a:xfrm>
                <a:off x="5973897" y="2492521"/>
                <a:ext cx="486520" cy="87167"/>
                <a:chOff x="4468" y="2614"/>
                <a:chExt cx="362" cy="90"/>
              </a:xfrm>
              <a:solidFill>
                <a:srgbClr val="262626">
                  <a:alpha val="88000"/>
                </a:srgbClr>
              </a:solidFill>
            </p:grpSpPr>
            <p:sp>
              <p:nvSpPr>
                <p:cNvPr id="98" name="Oval 28"/>
                <p:cNvSpPr>
                  <a:spLocks noChangeArrowheads="1"/>
                </p:cNvSpPr>
                <p:nvPr/>
              </p:nvSpPr>
              <p:spPr bwMode="auto">
                <a:xfrm>
                  <a:off x="4468" y="2614"/>
                  <a:ext cx="181" cy="90"/>
                </a:xfrm>
                <a:prstGeom prst="ellips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9" name="Oval 29"/>
                <p:cNvSpPr>
                  <a:spLocks noChangeArrowheads="1"/>
                </p:cNvSpPr>
                <p:nvPr/>
              </p:nvSpPr>
              <p:spPr bwMode="auto">
                <a:xfrm>
                  <a:off x="4649" y="2614"/>
                  <a:ext cx="181" cy="90"/>
                </a:xfrm>
                <a:prstGeom prst="ellipse">
                  <a:avLst/>
                </a:prstGeom>
                <a:grp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defTabSz="457200">
                    <a:defRPr/>
                  </a:pPr>
                  <a:endParaRPr lang="it-IT">
                    <a:solidFill>
                      <a:srgbClr val="000000"/>
                    </a:solidFill>
                  </a:endParaRPr>
                </a:p>
              </p:txBody>
            </p:sp>
          </p:grpSp>
          <p:cxnSp>
            <p:nvCxnSpPr>
              <p:cNvPr id="9327" name="Connettore 1 99"/>
              <p:cNvCxnSpPr>
                <a:cxnSpLocks noChangeShapeType="1"/>
              </p:cNvCxnSpPr>
              <p:nvPr/>
            </p:nvCxnSpPr>
            <p:spPr bwMode="auto">
              <a:xfrm rot="16200000" flipH="1">
                <a:off x="5780221" y="2212975"/>
                <a:ext cx="879475" cy="635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01" name="Freccia circolare a destra 100"/>
              <p:cNvSpPr>
                <a:spLocks noChangeArrowheads="1"/>
              </p:cNvSpPr>
              <p:nvPr/>
            </p:nvSpPr>
            <p:spPr bwMode="auto">
              <a:xfrm>
                <a:off x="6080221" y="2168246"/>
                <a:ext cx="259547" cy="304963"/>
              </a:xfrm>
              <a:prstGeom prst="curvedRightArrow">
                <a:avLst>
                  <a:gd name="adj1" fmla="val 24998"/>
                  <a:gd name="adj2" fmla="val 50001"/>
                  <a:gd name="adj3" fmla="val 25000"/>
                </a:avLst>
              </a:prstGeom>
              <a:solidFill>
                <a:srgbClr val="FFFFFF"/>
              </a:solidFill>
              <a:ln w="9525">
                <a:solidFill>
                  <a:srgbClr val="1E1C11"/>
                </a:solidFill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8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it-I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9295" name="Line 127"/>
            <p:cNvSpPr>
              <a:spLocks noChangeShapeType="1"/>
            </p:cNvSpPr>
            <p:nvPr/>
          </p:nvSpPr>
          <p:spPr bwMode="auto">
            <a:xfrm>
              <a:off x="3401" y="4731"/>
              <a:ext cx="0" cy="36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296" name="Text Box 128"/>
            <p:cNvSpPr txBox="1">
              <a:spLocks noChangeArrowheads="1"/>
            </p:cNvSpPr>
            <p:nvPr/>
          </p:nvSpPr>
          <p:spPr bwMode="auto">
            <a:xfrm>
              <a:off x="1598" y="5524"/>
              <a:ext cx="3240" cy="5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1000">
                  <a:solidFill>
                    <a:srgbClr val="000000"/>
                  </a:solidFill>
                  <a:latin typeface="Times New Roman" panose="02020603050405020304" pitchFamily="18" charset="0"/>
                </a:rPr>
                <a:t>Extracted vegetal material</a:t>
              </a: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9297" name="Line 129"/>
            <p:cNvSpPr>
              <a:spLocks noChangeShapeType="1"/>
            </p:cNvSpPr>
            <p:nvPr/>
          </p:nvSpPr>
          <p:spPr bwMode="auto">
            <a:xfrm rot="-2896423">
              <a:off x="6280" y="5631"/>
              <a:ext cx="1" cy="72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298" name="Line 130"/>
            <p:cNvSpPr>
              <a:spLocks noChangeShapeType="1"/>
            </p:cNvSpPr>
            <p:nvPr/>
          </p:nvSpPr>
          <p:spPr bwMode="auto">
            <a:xfrm>
              <a:off x="6641" y="6351"/>
              <a:ext cx="0" cy="216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299" name="Text Box 131"/>
            <p:cNvSpPr txBox="1">
              <a:spLocks noChangeArrowheads="1"/>
            </p:cNvSpPr>
            <p:nvPr/>
          </p:nvSpPr>
          <p:spPr bwMode="auto">
            <a:xfrm>
              <a:off x="5754" y="8511"/>
              <a:ext cx="4198" cy="1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Aft>
                  <a:spcPts val="1000"/>
                </a:spcAft>
              </a:pPr>
              <a:r>
                <a:rPr lang="en-US" altLang="it-IT" sz="1100">
                  <a:solidFill>
                    <a:srgbClr val="000000"/>
                  </a:solidFill>
                  <a:latin typeface="Calibri" panose="020F0502020204030204" pitchFamily="34" charset="0"/>
                </a:rPr>
                <a:t>Solid and semi-solid waste intended for the storage tank for subsequent use eg. fertilizers and biogas</a:t>
              </a: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9300" name="Line 132"/>
            <p:cNvSpPr>
              <a:spLocks noChangeShapeType="1"/>
            </p:cNvSpPr>
            <p:nvPr/>
          </p:nvSpPr>
          <p:spPr bwMode="auto">
            <a:xfrm>
              <a:off x="7901" y="7791"/>
              <a:ext cx="0" cy="72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301" name="AutoShape 133"/>
            <p:cNvSpPr>
              <a:spLocks/>
            </p:cNvSpPr>
            <p:nvPr/>
          </p:nvSpPr>
          <p:spPr bwMode="auto">
            <a:xfrm rot="-5400000">
              <a:off x="11588" y="5724"/>
              <a:ext cx="1080" cy="4500"/>
            </a:xfrm>
            <a:prstGeom prst="leftBrace">
              <a:avLst>
                <a:gd name="adj1" fmla="val 34722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9302" name="Text Box 134"/>
            <p:cNvSpPr txBox="1">
              <a:spLocks noChangeArrowheads="1"/>
            </p:cNvSpPr>
            <p:nvPr/>
          </p:nvSpPr>
          <p:spPr bwMode="auto">
            <a:xfrm>
              <a:off x="9698" y="8691"/>
              <a:ext cx="504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12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Marketed products</a:t>
              </a: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9303" name="Line 135"/>
            <p:cNvSpPr>
              <a:spLocks noChangeShapeType="1"/>
            </p:cNvSpPr>
            <p:nvPr/>
          </p:nvSpPr>
          <p:spPr bwMode="auto">
            <a:xfrm>
              <a:off x="4841" y="3111"/>
              <a:ext cx="0" cy="36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304" name="Line 136"/>
            <p:cNvSpPr>
              <a:spLocks noChangeShapeType="1"/>
            </p:cNvSpPr>
            <p:nvPr/>
          </p:nvSpPr>
          <p:spPr bwMode="auto">
            <a:xfrm>
              <a:off x="11681" y="3111"/>
              <a:ext cx="0" cy="18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305" name="Line 137"/>
            <p:cNvSpPr>
              <a:spLocks noChangeShapeType="1"/>
            </p:cNvSpPr>
            <p:nvPr/>
          </p:nvSpPr>
          <p:spPr bwMode="auto">
            <a:xfrm>
              <a:off x="9341" y="3111"/>
              <a:ext cx="0" cy="18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306" name="Line 138"/>
            <p:cNvSpPr>
              <a:spLocks noChangeShapeType="1"/>
            </p:cNvSpPr>
            <p:nvPr/>
          </p:nvSpPr>
          <p:spPr bwMode="auto">
            <a:xfrm>
              <a:off x="14021" y="3111"/>
              <a:ext cx="0" cy="180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grpSp>
          <p:nvGrpSpPr>
            <p:cNvPr id="9307" name="Group 139"/>
            <p:cNvGrpSpPr>
              <a:grpSpLocks/>
            </p:cNvGrpSpPr>
            <p:nvPr/>
          </p:nvGrpSpPr>
          <p:grpSpPr bwMode="auto">
            <a:xfrm>
              <a:off x="5381" y="4191"/>
              <a:ext cx="720" cy="1620"/>
              <a:chOff x="5558" y="4734"/>
              <a:chExt cx="720" cy="1620"/>
            </a:xfrm>
          </p:grpSpPr>
          <p:sp>
            <p:nvSpPr>
              <p:cNvPr id="9320" name="Rectangle 140"/>
              <p:cNvSpPr>
                <a:spLocks noChangeArrowheads="1"/>
              </p:cNvSpPr>
              <p:nvPr/>
            </p:nvSpPr>
            <p:spPr bwMode="auto">
              <a:xfrm>
                <a:off x="5558" y="4734"/>
                <a:ext cx="720" cy="1620"/>
              </a:xfrm>
              <a:prstGeom prst="rect">
                <a:avLst/>
              </a:prstGeom>
              <a:gradFill rotWithShape="0">
                <a:gsLst>
                  <a:gs pos="0">
                    <a:srgbClr val="FFFFFF"/>
                  </a:gs>
                  <a:gs pos="50000">
                    <a:srgbClr val="C0C0C0"/>
                  </a:gs>
                  <a:gs pos="100000">
                    <a:srgbClr val="FFFFFF"/>
                  </a:gs>
                </a:gsLst>
                <a:lin ang="189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it-IT" alt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9321" name="Line 141"/>
              <p:cNvSpPr>
                <a:spLocks noChangeShapeType="1"/>
              </p:cNvSpPr>
              <p:nvPr/>
            </p:nvSpPr>
            <p:spPr bwMode="auto">
              <a:xfrm>
                <a:off x="5738" y="4734"/>
                <a:ext cx="0" cy="16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9322" name="Line 142"/>
              <p:cNvSpPr>
                <a:spLocks noChangeShapeType="1"/>
              </p:cNvSpPr>
              <p:nvPr/>
            </p:nvSpPr>
            <p:spPr bwMode="auto">
              <a:xfrm>
                <a:off x="5918" y="4734"/>
                <a:ext cx="0" cy="16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rgbClr val="000000"/>
                  </a:solidFill>
                </a:endParaRPr>
              </a:p>
            </p:txBody>
          </p:sp>
          <p:sp>
            <p:nvSpPr>
              <p:cNvPr id="9323" name="Line 143"/>
              <p:cNvSpPr>
                <a:spLocks noChangeShapeType="1"/>
              </p:cNvSpPr>
              <p:nvPr/>
            </p:nvSpPr>
            <p:spPr bwMode="auto">
              <a:xfrm>
                <a:off x="6098" y="4734"/>
                <a:ext cx="0" cy="162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9308" name="Line 144"/>
            <p:cNvSpPr>
              <a:spLocks noChangeShapeType="1"/>
            </p:cNvSpPr>
            <p:nvPr/>
          </p:nvSpPr>
          <p:spPr bwMode="auto">
            <a:xfrm>
              <a:off x="5561" y="3651"/>
              <a:ext cx="0" cy="6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309" name="Line 145"/>
            <p:cNvSpPr>
              <a:spLocks noChangeShapeType="1"/>
            </p:cNvSpPr>
            <p:nvPr/>
          </p:nvSpPr>
          <p:spPr bwMode="auto">
            <a:xfrm>
              <a:off x="5021" y="3651"/>
              <a:ext cx="54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310" name="Line 146"/>
            <p:cNvSpPr>
              <a:spLocks noChangeShapeType="1"/>
            </p:cNvSpPr>
            <p:nvPr/>
          </p:nvSpPr>
          <p:spPr bwMode="auto">
            <a:xfrm flipV="1">
              <a:off x="5921" y="5811"/>
              <a:ext cx="0" cy="30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311" name="Line 147"/>
            <p:cNvSpPr>
              <a:spLocks noChangeShapeType="1"/>
            </p:cNvSpPr>
            <p:nvPr/>
          </p:nvSpPr>
          <p:spPr bwMode="auto">
            <a:xfrm>
              <a:off x="4481" y="10491"/>
              <a:ext cx="0" cy="36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312" name="Line 148"/>
            <p:cNvSpPr>
              <a:spLocks noChangeShapeType="1"/>
            </p:cNvSpPr>
            <p:nvPr/>
          </p:nvSpPr>
          <p:spPr bwMode="auto">
            <a:xfrm>
              <a:off x="4481" y="10851"/>
              <a:ext cx="306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313" name="Line 149"/>
            <p:cNvSpPr>
              <a:spLocks noChangeShapeType="1"/>
            </p:cNvSpPr>
            <p:nvPr/>
          </p:nvSpPr>
          <p:spPr bwMode="auto">
            <a:xfrm flipH="1" flipV="1">
              <a:off x="7538" y="9594"/>
              <a:ext cx="3" cy="125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prstDash val="sysDot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9314" name="Text Box 150"/>
            <p:cNvSpPr txBox="1">
              <a:spLocks noChangeArrowheads="1"/>
            </p:cNvSpPr>
            <p:nvPr/>
          </p:nvSpPr>
          <p:spPr bwMode="auto">
            <a:xfrm>
              <a:off x="5898" y="6891"/>
              <a:ext cx="1535" cy="4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1000">
                  <a:solidFill>
                    <a:srgbClr val="000000"/>
                  </a:solidFill>
                </a:rPr>
                <a:t>Waste</a:t>
              </a:r>
            </a:p>
          </p:txBody>
        </p:sp>
        <p:sp>
          <p:nvSpPr>
            <p:cNvPr id="9315" name="Text Box 151"/>
            <p:cNvSpPr txBox="1">
              <a:spLocks noChangeArrowheads="1"/>
            </p:cNvSpPr>
            <p:nvPr/>
          </p:nvSpPr>
          <p:spPr bwMode="auto">
            <a:xfrm>
              <a:off x="4121" y="5811"/>
              <a:ext cx="198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1200">
                  <a:solidFill>
                    <a:srgbClr val="000000"/>
                  </a:solidFill>
                  <a:latin typeface="Times New Roman" panose="02020603050405020304" pitchFamily="18" charset="0"/>
                </a:rPr>
                <a:t>Pre-filtration</a:t>
              </a: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9316" name="Text Box 152"/>
            <p:cNvSpPr txBox="1">
              <a:spLocks noChangeArrowheads="1"/>
            </p:cNvSpPr>
            <p:nvPr/>
          </p:nvSpPr>
          <p:spPr bwMode="auto">
            <a:xfrm>
              <a:off x="9518" y="9954"/>
              <a:ext cx="504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it-IT" altLang="it-IT" sz="12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PRODUCTS REFINING with RESINS</a:t>
              </a:r>
              <a:endParaRPr lang="it-IT" altLang="it-IT">
                <a:solidFill>
                  <a:srgbClr val="000000"/>
                </a:solidFill>
              </a:endParaRPr>
            </a:p>
          </p:txBody>
        </p:sp>
        <p:sp>
          <p:nvSpPr>
            <p:cNvPr id="9317" name="Line 153"/>
            <p:cNvSpPr>
              <a:spLocks noChangeShapeType="1"/>
            </p:cNvSpPr>
            <p:nvPr/>
          </p:nvSpPr>
          <p:spPr bwMode="auto">
            <a:xfrm>
              <a:off x="12038" y="9234"/>
              <a:ext cx="0" cy="7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0000"/>
                </a:solidFill>
              </a:endParaRPr>
            </a:p>
          </p:txBody>
        </p:sp>
        <p:sp>
          <p:nvSpPr>
            <p:cNvPr id="34827" name="Text Box 11"/>
            <p:cNvSpPr txBox="1">
              <a:spLocks noChangeArrowheads="1"/>
            </p:cNvSpPr>
            <p:nvPr/>
          </p:nvSpPr>
          <p:spPr bwMode="auto">
            <a:xfrm>
              <a:off x="5704" y="3670"/>
              <a:ext cx="2446" cy="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it-IT" sz="1000" dirty="0" err="1">
                  <a:solidFill>
                    <a:srgbClr val="000000"/>
                  </a:solidFill>
                  <a:latin typeface="Calibri" pitchFamily="34" charset="0"/>
                </a:rPr>
                <a:t>Leaves</a:t>
              </a:r>
              <a:r>
                <a:rPr lang="it-IT" sz="1000" dirty="0">
                  <a:solidFill>
                    <a:srgbClr val="000000"/>
                  </a:solidFill>
                  <a:latin typeface="Calibri" pitchFamily="34" charset="0"/>
                </a:rPr>
                <a:t>/</a:t>
              </a:r>
              <a:r>
                <a:rPr lang="it-IT" sz="1000" dirty="0" err="1">
                  <a:solidFill>
                    <a:srgbClr val="000000"/>
                  </a:solidFill>
                  <a:latin typeface="Calibri" pitchFamily="34" charset="0"/>
                </a:rPr>
                <a:t>branches</a:t>
              </a:r>
              <a:endParaRPr lang="it-IT" sz="1400" dirty="0">
                <a:solidFill>
                  <a:srgbClr val="000000"/>
                </a:solidFill>
              </a:endParaRPr>
            </a:p>
            <a:p>
              <a:pPr algn="ctr">
                <a:defRPr/>
              </a:pPr>
              <a:r>
                <a:rPr lang="it-IT" sz="1000" dirty="0" err="1">
                  <a:solidFill>
                    <a:srgbClr val="000000"/>
                  </a:solidFill>
                  <a:latin typeface="Times New Roman" pitchFamily="18" charset="0"/>
                </a:rPr>
                <a:t>process</a:t>
              </a:r>
              <a:endParaRPr lang="it-IT" dirty="0">
                <a:solidFill>
                  <a:srgbClr val="000000"/>
                </a:solidFill>
              </a:endParaRPr>
            </a:p>
          </p:txBody>
        </p:sp>
        <p:sp>
          <p:nvSpPr>
            <p:cNvPr id="34824" name="Text Box 8"/>
            <p:cNvSpPr txBox="1">
              <a:spLocks noChangeArrowheads="1"/>
            </p:cNvSpPr>
            <p:nvPr/>
          </p:nvSpPr>
          <p:spPr bwMode="auto">
            <a:xfrm>
              <a:off x="6050" y="5433"/>
              <a:ext cx="1844" cy="75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>
                <a:defRPr/>
              </a:pPr>
              <a:r>
                <a:rPr lang="it-IT" sz="1000" dirty="0" err="1">
                  <a:solidFill>
                    <a:srgbClr val="000000"/>
                  </a:solidFill>
                  <a:latin typeface="Times New Roman" pitchFamily="18" charset="0"/>
                </a:rPr>
                <a:t>Pulps</a:t>
              </a:r>
              <a:r>
                <a:rPr lang="it-IT" sz="1000" dirty="0">
                  <a:solidFill>
                    <a:srgbClr val="000000"/>
                  </a:solidFill>
                  <a:latin typeface="Times New Roman" pitchFamily="18" charset="0"/>
                </a:rPr>
                <a:t>/</a:t>
              </a:r>
              <a:r>
                <a:rPr lang="it-IT" sz="1000" dirty="0" err="1">
                  <a:solidFill>
                    <a:srgbClr val="000000"/>
                  </a:solidFill>
                  <a:latin typeface="Times New Roman" pitchFamily="18" charset="0"/>
                </a:rPr>
                <a:t>husks</a:t>
              </a:r>
              <a:r>
                <a:rPr lang="it-IT" sz="1000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r>
                <a:rPr lang="it-IT" sz="1000" dirty="0" err="1">
                  <a:solidFill>
                    <a:srgbClr val="000000"/>
                  </a:solidFill>
                  <a:latin typeface="Times New Roman" pitchFamily="18" charset="0"/>
                </a:rPr>
                <a:t>process</a:t>
              </a:r>
              <a:endParaRPr lang="it-IT" dirty="0">
                <a:solidFill>
                  <a:srgbClr val="000000"/>
                </a:solidFill>
              </a:endParaRPr>
            </a:p>
          </p:txBody>
        </p:sp>
      </p:grpSp>
      <p:sp>
        <p:nvSpPr>
          <p:cNvPr id="9219" name="CasellaDiTesto 171"/>
          <p:cNvSpPr txBox="1">
            <a:spLocks noChangeArrowheads="1"/>
          </p:cNvSpPr>
          <p:nvPr/>
        </p:nvSpPr>
        <p:spPr bwMode="auto">
          <a:xfrm>
            <a:off x="296567" y="6511451"/>
            <a:ext cx="84608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 sz="1600" b="1" dirty="0">
                <a:solidFill>
                  <a:srgbClr val="000000"/>
                </a:solidFill>
              </a:rPr>
              <a:t>Treatment plant for leaves/branches/pulp and dry/wet husks diluted with waste water</a:t>
            </a:r>
            <a:endParaRPr lang="it-IT" altLang="it-IT" sz="1600" b="1" dirty="0">
              <a:solidFill>
                <a:srgbClr val="000000"/>
              </a:solidFill>
            </a:endParaRPr>
          </a:p>
        </p:txBody>
      </p:sp>
      <p:grpSp>
        <p:nvGrpSpPr>
          <p:cNvPr id="176" name="Gruppo 175"/>
          <p:cNvGrpSpPr/>
          <p:nvPr/>
        </p:nvGrpSpPr>
        <p:grpSpPr>
          <a:xfrm>
            <a:off x="35496" y="116632"/>
            <a:ext cx="9086850" cy="932879"/>
            <a:chOff x="35496" y="5877272"/>
            <a:chExt cx="9086850" cy="932879"/>
          </a:xfrm>
        </p:grpSpPr>
        <p:grpSp>
          <p:nvGrpSpPr>
            <p:cNvPr id="177" name="Gruppo 176"/>
            <p:cNvGrpSpPr/>
            <p:nvPr/>
          </p:nvGrpSpPr>
          <p:grpSpPr>
            <a:xfrm>
              <a:off x="35496" y="5877272"/>
              <a:ext cx="9086850" cy="932879"/>
              <a:chOff x="35496" y="5877272"/>
              <a:chExt cx="9086850" cy="932879"/>
            </a:xfrm>
          </p:grpSpPr>
          <p:pic>
            <p:nvPicPr>
              <p:cNvPr id="183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7247" y="6083073"/>
                <a:ext cx="650337" cy="7270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4" name="Picture 20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96" y="5877272"/>
                <a:ext cx="9086850" cy="28382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  <a:softEdge rad="127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78" name="Gruppo 177"/>
            <p:cNvGrpSpPr/>
            <p:nvPr/>
          </p:nvGrpSpPr>
          <p:grpSpPr>
            <a:xfrm>
              <a:off x="3199656" y="6190704"/>
              <a:ext cx="2664296" cy="500831"/>
              <a:chOff x="5724128" y="273348"/>
              <a:chExt cx="3816424" cy="796156"/>
            </a:xfrm>
          </p:grpSpPr>
          <p:pic>
            <p:nvPicPr>
              <p:cNvPr id="181" name="Picture 2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128" y="273348"/>
                <a:ext cx="2563267" cy="7938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2" name="Picture 3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1375" y="282352"/>
                <a:ext cx="1199177" cy="7871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79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2400" y="6203008"/>
              <a:ext cx="856705" cy="48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0" name="Picture 5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983026" y="6167262"/>
              <a:ext cx="780662" cy="574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78262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21147</TotalTime>
  <Words>2818</Words>
  <Application>Microsoft Office PowerPoint</Application>
  <PresentationFormat>Presentazione su schermo (4:3)</PresentationFormat>
  <Paragraphs>895</Paragraphs>
  <Slides>113</Slides>
  <Notes>5</Notes>
  <HiddenSlides>0</HiddenSlides>
  <MMClips>0</MMClips>
  <ScaleCrop>false</ScaleCrop>
  <HeadingPairs>
    <vt:vector size="6" baseType="variant">
      <vt:variant>
        <vt:lpstr>Tema</vt:lpstr>
      </vt:variant>
      <vt:variant>
        <vt:i4>11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113</vt:i4>
      </vt:variant>
    </vt:vector>
  </HeadingPairs>
  <TitlesOfParts>
    <vt:vector size="126" baseType="lpstr">
      <vt:lpstr>Tema di Office</vt:lpstr>
      <vt:lpstr>1_Tema di Office</vt:lpstr>
      <vt:lpstr>4_Tema di Office</vt:lpstr>
      <vt:lpstr>3_Tema di Office</vt:lpstr>
      <vt:lpstr>Diseño predeterminado</vt:lpstr>
      <vt:lpstr>Office Theme</vt:lpstr>
      <vt:lpstr>Struttura predefinita</vt:lpstr>
      <vt:lpstr>2_Tema di Office</vt:lpstr>
      <vt:lpstr>5_Tema di Office</vt:lpstr>
      <vt:lpstr>1_Struttura predefinita</vt:lpstr>
      <vt:lpstr>6_Tema di Office</vt:lpstr>
      <vt:lpstr>Immagine Paint</vt:lpstr>
      <vt:lpstr>Immagine bitmap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Main features concerning antioxidant and antiscavenger activities of the 9 process stream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stefania</dc:creator>
  <cp:lastModifiedBy>stefania</cp:lastModifiedBy>
  <cp:revision>276</cp:revision>
  <dcterms:created xsi:type="dcterms:W3CDTF">2015-05-11T14:10:43Z</dcterms:created>
  <dcterms:modified xsi:type="dcterms:W3CDTF">2015-11-12T23:20:38Z</dcterms:modified>
</cp:coreProperties>
</file>